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321" r:id="rId4"/>
    <p:sldId id="261" r:id="rId5"/>
    <p:sldId id="259" r:id="rId6"/>
    <p:sldId id="301" r:id="rId7"/>
    <p:sldId id="302" r:id="rId8"/>
    <p:sldId id="320" r:id="rId9"/>
    <p:sldId id="317" r:id="rId10"/>
    <p:sldId id="319" r:id="rId11"/>
    <p:sldId id="313" r:id="rId12"/>
    <p:sldId id="278" r:id="rId13"/>
    <p:sldId id="318" r:id="rId14"/>
    <p:sldId id="262" r:id="rId15"/>
    <p:sldId id="311" r:id="rId16"/>
    <p:sldId id="30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9AB"/>
    <a:srgbClr val="575755"/>
    <a:srgbClr val="EBF1F5"/>
    <a:srgbClr val="D5E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3" autoAdjust="0"/>
    <p:restoredTop sz="78266" autoAdjust="0"/>
  </p:normalViewPr>
  <p:slideViewPr>
    <p:cSldViewPr snapToGrid="0" showGuides="1">
      <p:cViewPr varScale="1">
        <p:scale>
          <a:sx n="49" d="100"/>
          <a:sy n="49" d="100"/>
        </p:scale>
        <p:origin x="1224" y="48"/>
      </p:cViewPr>
      <p:guideLst/>
    </p:cSldViewPr>
  </p:slideViewPr>
  <p:outlineViewPr>
    <p:cViewPr>
      <p:scale>
        <a:sx n="33" d="100"/>
        <a:sy n="33" d="100"/>
      </p:scale>
      <p:origin x="0" y="-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456"/>
    </p:cViewPr>
  </p:sorterViewPr>
  <p:notesViewPr>
    <p:cSldViewPr snapToGrid="0">
      <p:cViewPr varScale="1">
        <p:scale>
          <a:sx n="81" d="100"/>
          <a:sy n="81" d="100"/>
        </p:scale>
        <p:origin x="24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2B7C0-AE5A-44CA-8C07-7833E639FAAA}" type="datetimeFigureOut">
              <a:rPr lang="de-DE" smtClean="0"/>
              <a:t>13.09.2023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5F81-E6D3-4CFB-AD5E-034076274E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1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893-BCE9-471C-B833-BB7A19EF6DE4}" type="datetimeFigureOut">
              <a:rPr lang="de-DE" smtClean="0"/>
              <a:t>13.09.2023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AB94-199C-4148-8B5E-86FE1088B9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9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to participants!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49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Back: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crop</a:t>
            </a:r>
            <a:r>
              <a:rPr lang="de-DE" dirty="0"/>
              <a:t> </a:t>
            </a:r>
            <a:r>
              <a:rPr lang="de-DE" dirty="0" err="1"/>
              <a:t>farms</a:t>
            </a:r>
            <a:r>
              <a:rPr lang="de-DE" dirty="0"/>
              <a:t> (</a:t>
            </a:r>
            <a:r>
              <a:rPr lang="de-DE" dirty="0" err="1"/>
              <a:t>structurally</a:t>
            </a:r>
            <a:r>
              <a:rPr lang="de-DE" dirty="0"/>
              <a:t> diverse), </a:t>
            </a:r>
            <a:r>
              <a:rPr lang="de-DE" dirty="0" err="1"/>
              <a:t>naturally</a:t>
            </a:r>
            <a:r>
              <a:rPr lang="de-DE" dirty="0"/>
              <a:t> </a:t>
            </a:r>
            <a:r>
              <a:rPr lang="de-DE" dirty="0" err="1"/>
              <a:t>occuring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palms</a:t>
            </a:r>
            <a:r>
              <a:rPr lang="de-DE" dirty="0"/>
              <a:t> (</a:t>
            </a:r>
            <a:r>
              <a:rPr lang="de-DE" dirty="0" err="1"/>
              <a:t>hights</a:t>
            </a:r>
            <a:r>
              <a:rPr lang="de-DE" dirty="0"/>
              <a:t>)</a:t>
            </a:r>
          </a:p>
          <a:p>
            <a:r>
              <a:rPr lang="de-DE" dirty="0"/>
              <a:t>Front: </a:t>
            </a:r>
            <a:r>
              <a:rPr lang="de-DE" dirty="0" err="1"/>
              <a:t>papa</a:t>
            </a:r>
            <a:r>
              <a:rPr lang="de-DE" dirty="0"/>
              <a:t> 1. </a:t>
            </a:r>
            <a:r>
              <a:rPr lang="de-DE" dirty="0" err="1"/>
              <a:t>cassava</a:t>
            </a:r>
            <a:r>
              <a:rPr lang="de-DE" dirty="0"/>
              <a:t>: 2.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planted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very</a:t>
            </a:r>
            <a:r>
              <a:rPr lang="de-DE" dirty="0">
                <a:sym typeface="Wingdings" panose="05000000000000000000" pitchFamily="2" charset="2"/>
              </a:rPr>
              <a:t> open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51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Heaping – </a:t>
            </a:r>
            <a:r>
              <a:rPr lang="en-GB" dirty="0" err="1"/>
              <a:t>Gara</a:t>
            </a:r>
            <a:r>
              <a:rPr lang="en-GB" dirty="0"/>
              <a:t> bring their cultivation practices: Perception – this makes land unsuited for cocoa…</a:t>
            </a:r>
          </a:p>
          <a:p>
            <a:endParaRPr lang="en-GB" dirty="0"/>
          </a:p>
          <a:p>
            <a:r>
              <a:rPr lang="en-GB" dirty="0"/>
              <a:t>Goat ban – planting density</a:t>
            </a:r>
          </a:p>
          <a:p>
            <a:endParaRPr lang="en-GB" dirty="0"/>
          </a:p>
          <a:p>
            <a:r>
              <a:rPr lang="en-GB" dirty="0"/>
              <a:t>Landowners – love has disappeared</a:t>
            </a:r>
          </a:p>
          <a:p>
            <a:r>
              <a:rPr lang="en-GB" dirty="0">
                <a:sym typeface="Wingdings" panose="05000000000000000000" pitchFamily="2" charset="2"/>
              </a:rPr>
              <a:t>new generation has different ideas (sand-winning, urbanisation land sales  accumulate elsewhere = outside agriculture, virgin land)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But: despite being fully planted, there is more game around! </a:t>
            </a:r>
            <a:r>
              <a:rPr lang="en-GB" dirty="0"/>
              <a:t>(grasscutters, porcupine, snakes)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9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Planted by parents / grandparents (rented for fixed sum)</a:t>
            </a:r>
          </a:p>
          <a:p>
            <a:endParaRPr lang="en-GB" dirty="0"/>
          </a:p>
          <a:p>
            <a:r>
              <a:rPr lang="en-GB" dirty="0"/>
              <a:t>3 layers – different relations: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dirty="0"/>
              <a:t>Cocoa: main crop (farmer + wage labour)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dirty="0"/>
              <a:t>Oil palms: naturally occurring: belong to landowners!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dirty="0"/>
              <a:t>Tree crops (farmer or sublease)</a:t>
            </a:r>
            <a:r>
              <a:rPr lang="en-GB" dirty="0">
                <a:sym typeface="Wingdings" panose="05000000000000000000" pitchFamily="2" charset="2"/>
              </a:rPr>
              <a:t>harvesting period extends! Would also belong to tenants in Ghana!</a:t>
            </a:r>
            <a:endParaRPr lang="en-GB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dirty="0"/>
              <a:t>Food crops – subsistence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dirty="0"/>
              <a:t>Encouragement of naturally occurring species: breadfruit, </a:t>
            </a:r>
            <a:r>
              <a:rPr lang="en-GB" dirty="0" err="1"/>
              <a:t>warra-warra</a:t>
            </a:r>
            <a:r>
              <a:rPr lang="en-GB" dirty="0"/>
              <a:t>; traps</a:t>
            </a:r>
          </a:p>
          <a:p>
            <a:r>
              <a:rPr lang="en-GB" b="1" dirty="0">
                <a:sym typeface="Wingdings" panose="05000000000000000000" pitchFamily="2" charset="2"/>
              </a:rPr>
              <a:t>Diverse crop &amp; height mixture enables land sharing</a:t>
            </a:r>
          </a:p>
          <a:p>
            <a:endParaRPr lang="en-GB" dirty="0"/>
          </a:p>
          <a:p>
            <a:r>
              <a:rPr lang="en-GB" dirty="0"/>
              <a:t>Hunting: social 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Bushy part for hunting (traps only on own farm) – (grasscutters, porcupine, snakes)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Anyone can shoot with a gun! </a:t>
            </a:r>
          </a:p>
          <a:p>
            <a:r>
              <a:rPr lang="en-GB" dirty="0"/>
              <a:t>Offtake of protected species??</a:t>
            </a:r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Overstory used to be practiced in Ghana (kola), could be an option with orange boom?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69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Land sparing:</a:t>
            </a:r>
          </a:p>
          <a:p>
            <a:r>
              <a:rPr lang="en-GB" dirty="0"/>
              <a:t>Occupation – especially when land becomes scarce</a:t>
            </a:r>
          </a:p>
          <a:p>
            <a:r>
              <a:rPr lang="en-GB" dirty="0"/>
              <a:t>Social function – accumulation, wives, income for landlords</a:t>
            </a:r>
          </a:p>
          <a:p>
            <a:r>
              <a:rPr lang="en-GB" dirty="0"/>
              <a:t>Field type dynamic</a:t>
            </a:r>
          </a:p>
          <a:p>
            <a:endParaRPr lang="en-GB" dirty="0"/>
          </a:p>
          <a:p>
            <a:r>
              <a:rPr lang="en-GB" dirty="0"/>
              <a:t>Open access species: especially ‘timber’ trees</a:t>
            </a:r>
          </a:p>
          <a:p>
            <a:r>
              <a:rPr lang="en-GB" dirty="0"/>
              <a:t>Corridors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681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7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“either or” – we need to do both!</a:t>
            </a:r>
          </a:p>
          <a:p>
            <a:endParaRPr lang="en-GB" dirty="0"/>
          </a:p>
          <a:p>
            <a:r>
              <a:rPr lang="en-GB" dirty="0"/>
              <a:t>Land sparing: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1/3 of forest destroyed </a:t>
            </a:r>
            <a:r>
              <a:rPr lang="en-GB" dirty="0"/>
              <a:t>through </a:t>
            </a:r>
            <a:r>
              <a:rPr lang="en-GB" b="1" dirty="0"/>
              <a:t>expanding agricultural land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Habitat loss </a:t>
            </a:r>
            <a:r>
              <a:rPr lang="en-GB" dirty="0"/>
              <a:t>is #1 driver of </a:t>
            </a:r>
            <a:r>
              <a:rPr lang="en-GB" b="1" dirty="0"/>
              <a:t>biodiversity loss </a:t>
            </a:r>
            <a:r>
              <a:rPr lang="en-GB" sz="1050" dirty="0"/>
              <a:t>(Ritchie &amp; </a:t>
            </a:r>
            <a:r>
              <a:rPr lang="en-GB" sz="1050" dirty="0" err="1"/>
              <a:t>Roser</a:t>
            </a:r>
            <a:r>
              <a:rPr lang="en-GB" sz="1050" dirty="0"/>
              <a:t>, 2021)</a:t>
            </a:r>
          </a:p>
          <a:p>
            <a:endParaRPr lang="en-GB" dirty="0"/>
          </a:p>
          <a:p>
            <a:r>
              <a:rPr lang="en-GB" dirty="0"/>
              <a:t>But: Existing social relations can hider or reinforce these strategies.  </a:t>
            </a:r>
          </a:p>
          <a:p>
            <a:endParaRPr lang="en-GB" dirty="0"/>
          </a:p>
          <a:p>
            <a:r>
              <a:rPr lang="en-GB" dirty="0"/>
              <a:t>Open Access: Overexploitation of key species – restrictions: e.g. no hunting during upbringing of offspring</a:t>
            </a:r>
          </a:p>
          <a:p>
            <a:r>
              <a:rPr lang="en-GB" dirty="0"/>
              <a:t>Occupation: </a:t>
            </a:r>
          </a:p>
          <a:p>
            <a:endParaRPr lang="en-GB" dirty="0"/>
          </a:p>
          <a:p>
            <a:r>
              <a:rPr lang="en-GB" dirty="0"/>
              <a:t>Agricultural practices &amp; social relations: E.g. tree tenure vs. land tenure: Chiefs control interplanted timber trees (</a:t>
            </a:r>
            <a:r>
              <a:rPr lang="en-GB" dirty="0" err="1"/>
              <a:t>Asaaga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89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the literature and field observations I had two propositions: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Field types combine tenure relations and cropping practices that may jointly create dynamics resulting in habitat loss.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Understanding these dynamics can inform more context specific strategies.</a:t>
            </a:r>
          </a:p>
          <a:p>
            <a:r>
              <a:rPr lang="en-GB" dirty="0">
                <a:sym typeface="Wingdings" panose="05000000000000000000" pitchFamily="2" charset="2"/>
              </a:rPr>
              <a:t> conference as an occasion to think more about the topic! Engage with other disciplines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9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41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5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46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1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shown: Open access species (timber species, fufu stick, bark, </a:t>
            </a:r>
            <a:r>
              <a:rPr lang="en-GB" dirty="0" err="1"/>
              <a:t>tuckerberry</a:t>
            </a:r>
            <a:r>
              <a:rPr lang="en-GB" dirty="0"/>
              <a:t>) – often not encouraged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49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open</a:t>
            </a:r>
          </a:p>
          <a:p>
            <a:r>
              <a:rPr lang="en-GB" dirty="0"/>
              <a:t>Can withstand waterlogging</a:t>
            </a:r>
          </a:p>
          <a:p>
            <a:r>
              <a:rPr lang="en-GB" dirty="0">
                <a:sym typeface="Wingdings" panose="05000000000000000000" pitchFamily="2" charset="2"/>
              </a:rPr>
              <a:t>intersects habitats and water access.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6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3852862"/>
          </a:xfrm>
          <a:solidFill>
            <a:schemeClr val="tx2">
              <a:alpha val="90000"/>
            </a:schemeClr>
          </a:solidFill>
        </p:spPr>
        <p:txBody>
          <a:bodyPr lIns="432000" tIns="1008000" rIns="180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  <p:sp>
        <p:nvSpPr>
          <p:cNvPr id="21" name="Untertitel 2"/>
          <p:cNvSpPr txBox="1">
            <a:spLocks/>
          </p:cNvSpPr>
          <p:nvPr userDrawn="1"/>
        </p:nvSpPr>
        <p:spPr>
          <a:xfrm>
            <a:off x="1450975" y="2657022"/>
            <a:ext cx="9702800" cy="230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83200"/>
            <a:ext cx="9702799" cy="307974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</p:spTree>
    <p:extLst>
      <p:ext uri="{BB962C8B-B14F-4D97-AF65-F5344CB8AC3E}">
        <p14:creationId xmlns:p14="http://schemas.microsoft.com/office/powerpoint/2010/main" val="129170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Numm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5916612" y="0"/>
            <a:ext cx="6281001" cy="685371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95325" y="765176"/>
            <a:ext cx="5580063" cy="525621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0" y="2170112"/>
            <a:ext cx="4895850" cy="12223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3804-319E-4852-8480-B8657E73EA81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60800" y="2168525"/>
            <a:ext cx="4307599" cy="3852863"/>
          </a:xfrm>
        </p:spPr>
        <p:txBody>
          <a:bodyPr/>
          <a:lstStyle>
            <a:lvl3pPr marL="342900" indent="-342900">
              <a:buClr>
                <a:schemeClr val="tx2"/>
              </a:buClr>
              <a:buSzPct val="100000"/>
              <a:buFont typeface="+mj-lt"/>
              <a:buAutoNum type="arabicPeriod"/>
              <a:defRPr/>
            </a:lvl3pPr>
          </a:lstStyle>
          <a:p>
            <a:pPr lvl="2"/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fugi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fug</a:t>
            </a:r>
          </a:p>
        </p:txBody>
      </p:sp>
    </p:spTree>
    <p:extLst>
      <p:ext uri="{BB962C8B-B14F-4D97-AF65-F5344CB8AC3E}">
        <p14:creationId xmlns:p14="http://schemas.microsoft.com/office/powerpoint/2010/main" val="179780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37495" y="6280484"/>
            <a:ext cx="259180" cy="33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5324" y="2168525"/>
            <a:ext cx="10801350" cy="3852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37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L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95325" y="765176"/>
            <a:ext cx="5221288" cy="5256212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2"/>
            <a:ext cx="4716462" cy="421322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F68BC061-CA3B-46C7-8CD9-BEFC11529ADD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275388" y="1808163"/>
            <a:ext cx="5221287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21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L breit,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71913114-5C41-4023-8036-0E7C80D0A46C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75388" y="1808165"/>
            <a:ext cx="5221287" cy="4213224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95325" y="1808164"/>
            <a:ext cx="52212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3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440046C7-F126-40EE-AC76-FD4AFA3CFB64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95325" y="1808165"/>
            <a:ext cx="5221288" cy="4213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275388" y="1808165"/>
            <a:ext cx="5221287" cy="4213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9" name="Gerader Verbinder 8"/>
          <p:cNvCxnSpPr>
            <a:stCxn id="10" idx="2"/>
          </p:cNvCxnSpPr>
          <p:nvPr userDrawn="1"/>
        </p:nvCxnSpPr>
        <p:spPr>
          <a:xfrm>
            <a:off x="6096000" y="1808164"/>
            <a:ext cx="0" cy="436880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5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_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5916612" y="1808163"/>
            <a:ext cx="5580061" cy="421322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695325" y="1808163"/>
            <a:ext cx="5580063" cy="421322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8F475A41-5CF4-4723-83BF-267F709FDDF2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010625" y="2168525"/>
            <a:ext cx="4869475" cy="3852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570051" y="2168525"/>
            <a:ext cx="4926624" cy="3852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66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recherwechsel 3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2_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_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3852862"/>
          </a:xfrm>
          <a:solidFill>
            <a:schemeClr val="tx2">
              <a:alpha val="90000"/>
            </a:schemeClr>
          </a:solidFill>
        </p:spPr>
        <p:txBody>
          <a:bodyPr lIns="432000" tIns="1008000" rIns="180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1" name="Untertitel 2"/>
          <p:cNvSpPr txBox="1">
            <a:spLocks/>
          </p:cNvSpPr>
          <p:nvPr userDrawn="1"/>
        </p:nvSpPr>
        <p:spPr>
          <a:xfrm>
            <a:off x="1450975" y="2657022"/>
            <a:ext cx="9702800" cy="230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83200"/>
            <a:ext cx="9702799" cy="307974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1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9016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068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4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9016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4068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53852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0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5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3" y="5381897"/>
            <a:ext cx="28476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9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 mit Farb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2" y="0"/>
            <a:ext cx="6275387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D165F55-91C9-49F8-BDAD-87676AC0EA78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5" y="765175"/>
            <a:ext cx="5580063" cy="5275265"/>
          </a:xfrm>
          <a:solidFill>
            <a:schemeClr val="bg2">
              <a:lumMod val="90000"/>
              <a:alpha val="80000"/>
            </a:schemeClr>
          </a:solidFill>
        </p:spPr>
        <p:txBody>
          <a:bodyPr lIns="504000" tIns="1008000"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3392488"/>
            <a:ext cx="4679950" cy="2628900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7027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 mit Farb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2" y="0"/>
            <a:ext cx="6275387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" y="0"/>
            <a:ext cx="6275387" cy="6858000"/>
          </a:xfrm>
          <a:solidFill>
            <a:schemeClr val="bg2">
              <a:lumMod val="90000"/>
              <a:alpha val="80000"/>
            </a:schemeClr>
          </a:solidFill>
        </p:spPr>
        <p:txBody>
          <a:bodyPr lIns="684000" tIns="720000" rIns="46800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2168525"/>
            <a:ext cx="5184775" cy="3852863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9897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3"/>
            <a:ext cx="4470887" cy="140493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3392488"/>
            <a:ext cx="4716462" cy="2628900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EB2253-FF4F-4B0E-9054-BEC446C37BD7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</p:spTree>
    <p:extLst>
      <p:ext uri="{BB962C8B-B14F-4D97-AF65-F5344CB8AC3E}">
        <p14:creationId xmlns:p14="http://schemas.microsoft.com/office/powerpoint/2010/main" val="160192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2"/>
            <a:ext cx="4716462" cy="421322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50F79DB-49CF-43BC-BE4E-BEC1375E1945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275388" y="765175"/>
            <a:ext cx="5221287" cy="5256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5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3852862"/>
          </a:xfrm>
          <a:solidFill>
            <a:schemeClr val="bg2"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2636838"/>
            <a:ext cx="9419083" cy="41116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 err="1"/>
              <a:t>Fomatvorlagen</a:t>
            </a:r>
            <a:r>
              <a:rPr lang="de-DE" dirty="0"/>
              <a:t> des Textmasters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,Text links 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4"/>
            <a:ext cx="5221287" cy="104298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fld id="{479F4C8D-C17D-486C-9D76-186744A2B9AA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75388" y="765174"/>
            <a:ext cx="5221287" cy="5256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5326" y="2168525"/>
            <a:ext cx="5221287" cy="3852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591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 breit+2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4"/>
            <a:ext cx="10801349" cy="104298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fld id="{503EEC1B-9A12-4FB9-AB3D-2405C684403D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75388" y="2168525"/>
            <a:ext cx="5221287" cy="3852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5326" y="2168525"/>
            <a:ext cx="5221288" cy="3852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64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7" y="764381"/>
            <a:ext cx="5184774" cy="104298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C8A9A6-C163-42CF-B837-92F9064BA52D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254750" y="765175"/>
            <a:ext cx="2433638" cy="525621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33638" cy="525621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8" cy="3852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473734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4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4381"/>
            <a:ext cx="5221287" cy="104298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6A1D85-9D68-4982-B97D-817ED81A272F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538243" y="6176964"/>
            <a:ext cx="4737145" cy="544512"/>
          </a:xfrm>
        </p:spPr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275388" y="765175"/>
            <a:ext cx="2449512" cy="244871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13000" cy="244871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7" cy="3852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275388" y="3572669"/>
            <a:ext cx="2449512" cy="244871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83675" y="3571875"/>
            <a:ext cx="2413000" cy="244871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291262" y="3302637"/>
            <a:ext cx="2433638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120187" y="3302637"/>
            <a:ext cx="2376487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2070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/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4381"/>
            <a:ext cx="8029574" cy="104298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6A1D85-9D68-4982-B97D-817ED81A272F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538243" y="6176964"/>
            <a:ext cx="4737145" cy="544512"/>
          </a:xfrm>
        </p:spPr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13000" cy="244871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1807371"/>
            <a:ext cx="8029575" cy="4214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83675" y="3571875"/>
            <a:ext cx="2413000" cy="244871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 err="1"/>
              <a:t>Bildunterschrft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120187" y="3302637"/>
            <a:ext cx="2376487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47459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485199-2818-4AAD-A4CE-775A1A04153E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1"/>
            <a:ext cx="10801350" cy="6021388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517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485199-2818-4AAD-A4CE-775A1A04153E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765175"/>
            <a:ext cx="10801350" cy="525621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179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1"/>
            <a:ext cx="10801350" cy="6021388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CE4BB7-82AF-4362-B0B8-6F9A977DD91B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" y="-1"/>
            <a:ext cx="5916612" cy="2447999"/>
          </a:xfrm>
          <a:solidFill>
            <a:schemeClr val="tx1">
              <a:lumMod val="75000"/>
              <a:alpha val="80000"/>
            </a:schemeClr>
          </a:solidFill>
        </p:spPr>
        <p:txBody>
          <a:bodyPr lIns="1224000" rIns="180000"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088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9537" y="765175"/>
            <a:ext cx="10117138" cy="5256213"/>
          </a:xfrm>
        </p:spPr>
        <p:txBody>
          <a:bodyPr anchor="ctr" anchorCtr="0"/>
          <a:lstStyle>
            <a:lvl1pPr>
              <a:defRPr sz="4800" b="0" cap="none" spc="1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„Zitat durch klicken bearbeiten“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5661060"/>
            <a:ext cx="9562440" cy="360327"/>
          </a:xfrm>
        </p:spPr>
        <p:txBody>
          <a:bodyPr anchor="b" anchorCtr="0"/>
          <a:lstStyle>
            <a:lvl1pPr algn="l">
              <a:defRPr sz="160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Urheber einsetzen</a:t>
            </a:r>
          </a:p>
        </p:txBody>
      </p:sp>
    </p:spTree>
    <p:extLst>
      <p:ext uri="{BB962C8B-B14F-4D97-AF65-F5344CB8AC3E}">
        <p14:creationId xmlns:p14="http://schemas.microsoft.com/office/powerpoint/2010/main" val="10108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95325" y="765175"/>
            <a:ext cx="10801350" cy="5256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8731"/>
            <a:ext cx="10801350" cy="525621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9538" y="2173286"/>
            <a:ext cx="7345362" cy="24431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994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ohne Bild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3852862"/>
          </a:xfrm>
          <a:solidFill>
            <a:schemeClr val="bg2"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2636838"/>
            <a:ext cx="9419083" cy="41116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 err="1"/>
              <a:t>Fomatvorlagen</a:t>
            </a:r>
            <a:r>
              <a:rPr lang="de-DE" dirty="0"/>
              <a:t>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695325" y="765175"/>
            <a:ext cx="10781919" cy="52562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1808163"/>
            <a:ext cx="6096000" cy="3168650"/>
          </a:xfrm>
          <a:solidFill>
            <a:schemeClr val="tx2">
              <a:alpha val="90000"/>
            </a:schemeClr>
          </a:solidFill>
        </p:spPr>
        <p:txBody>
          <a:bodyPr lIns="1188000" tIns="0" anchor="ctr" anchorCtr="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mit </a:t>
            </a:r>
            <a:r>
              <a:rPr lang="de-DE" dirty="0" err="1"/>
              <a:t>bild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752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Bild und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1999" cy="685799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räne 1"/>
          <p:cNvSpPr/>
          <p:nvPr userDrawn="1"/>
        </p:nvSpPr>
        <p:spPr>
          <a:xfrm rot="5400000">
            <a:off x="695325" y="781844"/>
            <a:ext cx="5221288" cy="5221288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390651" y="1808163"/>
            <a:ext cx="4525961" cy="316865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13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Fläche und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95325" y="1808163"/>
            <a:ext cx="10801350" cy="5049837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</a:p>
          <a:p>
            <a:pPr algn="ctr"/>
            <a:endParaRPr lang="de-DE" dirty="0"/>
          </a:p>
        </p:txBody>
      </p:sp>
      <p:sp>
        <p:nvSpPr>
          <p:cNvPr id="2" name="Träne 1"/>
          <p:cNvSpPr/>
          <p:nvPr userDrawn="1"/>
        </p:nvSpPr>
        <p:spPr>
          <a:xfrm rot="5400000">
            <a:off x="3485356" y="781844"/>
            <a:ext cx="5221288" cy="5221288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089115" y="1808163"/>
            <a:ext cx="4206473" cy="316865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33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46DBD4D8-CF0F-4B2E-B6E0-86675C65696D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95325" y="2168524"/>
            <a:ext cx="10801350" cy="3852863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914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5"/>
            <a:ext cx="5221288" cy="525621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AC17F33F-CB9B-4343-9E58-2F4D3E71B33B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275387" y="765176"/>
            <a:ext cx="5221287" cy="5256212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78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5"/>
            <a:ext cx="2558237" cy="525621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C7EB2EFD-AF50-40DE-81AC-4E143AA5A961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3467101" y="765176"/>
            <a:ext cx="8029574" cy="5256212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595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2808288"/>
          </a:xfrm>
          <a:solidFill>
            <a:schemeClr val="tx2">
              <a:alpha val="9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5" y="4219881"/>
            <a:ext cx="9511551" cy="396569"/>
          </a:xfrm>
        </p:spPr>
        <p:txBody>
          <a:bodyPr anchor="b" anchorCtr="0"/>
          <a:lstStyle>
            <a:lvl3pPr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de-DE" dirty="0"/>
              <a:t>Unterzeile, Datum, Referent, o.ä.</a:t>
            </a:r>
          </a:p>
        </p:txBody>
      </p:sp>
    </p:spTree>
    <p:extLst>
      <p:ext uri="{BB962C8B-B14F-4D97-AF65-F5344CB8AC3E}">
        <p14:creationId xmlns:p14="http://schemas.microsoft.com/office/powerpoint/2010/main" val="253039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2808288"/>
          </a:xfrm>
          <a:solidFill>
            <a:schemeClr val="tx2">
              <a:alpha val="9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5" y="4219881"/>
            <a:ext cx="9511551" cy="396569"/>
          </a:xfrm>
        </p:spPr>
        <p:txBody>
          <a:bodyPr anchor="b" anchorCtr="0"/>
          <a:lstStyle>
            <a:lvl3pPr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de-DE" dirty="0"/>
              <a:t>Unterzeile, Datum, Referent, o.ä.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3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2808287"/>
          </a:xfrm>
          <a:solidFill>
            <a:schemeClr val="bg2">
              <a:alpha val="80000"/>
            </a:schemeClr>
          </a:solidFill>
        </p:spPr>
        <p:txBody>
          <a:bodyPr lIns="396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 für Ihre </a:t>
            </a:r>
            <a:br>
              <a:rPr lang="de-DE" dirty="0"/>
            </a:br>
            <a:r>
              <a:rPr lang="de-DE" dirty="0"/>
              <a:t>Aufmerksamkeit.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0026" y="4222800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 blau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2808287"/>
          </a:xfrm>
          <a:solidFill>
            <a:schemeClr val="bg2">
              <a:alpha val="80000"/>
            </a:schemeClr>
          </a:solidFill>
        </p:spPr>
        <p:txBody>
          <a:bodyPr lIns="396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 für Ihre </a:t>
            </a:r>
            <a:br>
              <a:rPr lang="de-DE" dirty="0"/>
            </a:br>
            <a:r>
              <a:rPr lang="de-DE" dirty="0"/>
              <a:t>Aufmerksamkeit.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0026" y="4222800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0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3924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6"/>
            <a:ext cx="10153650" cy="3852862"/>
          </a:xfrm>
          <a:solidFill>
            <a:schemeClr val="bg2">
              <a:lumMod val="90000"/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705600"/>
            <a:ext cx="2520000" cy="651596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450975" y="2636838"/>
            <a:ext cx="9039225" cy="41458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50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10775614" y="4620538"/>
            <a:ext cx="719709" cy="317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/>
          <a:lstStyle/>
          <a:p>
            <a:fld id="{E37D2868-8A7E-4E98-BE52-41163642FA7A}" type="datetime1">
              <a:rPr lang="de-DE" smtClean="0"/>
              <a:t>13.09.2023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/>
          <a:lstStyle/>
          <a:p>
            <a:fld id="{2104B226-4361-4E3F-8691-235B281AC8CE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600" y="5448314"/>
            <a:ext cx="573074" cy="573074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765176"/>
            <a:ext cx="5184774" cy="10429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Standards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95325" y="4616450"/>
            <a:ext cx="2520100" cy="1404938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254750" y="1808164"/>
            <a:ext cx="5241925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äne 9"/>
          <p:cNvSpPr/>
          <p:nvPr userDrawn="1"/>
        </p:nvSpPr>
        <p:spPr>
          <a:xfrm>
            <a:off x="3456531" y="4616450"/>
            <a:ext cx="1369901" cy="1369901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0554789" y="4042240"/>
            <a:ext cx="9405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dirty="0"/>
              <a:t>Symbole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17083489"/>
              </p:ext>
            </p:extLst>
          </p:nvPr>
        </p:nvGraphicFramePr>
        <p:xfrm>
          <a:off x="695323" y="1810514"/>
          <a:ext cx="10800000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03430008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1894712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4579960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739271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64051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e-DE" sz="1600" dirty="0"/>
                        <a:t>Benennung Spalte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 err="1"/>
                        <a:t>Credits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9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2000 Degree M.Sc. Food Systems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1.6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5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3000 </a:t>
                      </a:r>
                      <a:r>
                        <a:rPr lang="de-DE" sz="1600" dirty="0" err="1"/>
                        <a:t>Compulsory</a:t>
                      </a:r>
                      <a:r>
                        <a:rPr lang="de-DE" sz="1600" dirty="0"/>
                        <a:t>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2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1507-440 SPOC: Introduction to Food Systems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7.5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2.3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1507-450 </a:t>
                      </a:r>
                      <a:r>
                        <a:rPr lang="de-DE" sz="1600" dirty="0" err="1"/>
                        <a:t>AgFoodTech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8923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 userDrawn="1"/>
        </p:nvSpPr>
        <p:spPr>
          <a:xfrm>
            <a:off x="9082323" y="1252991"/>
            <a:ext cx="2413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dirty="0"/>
              <a:t>Look Tabelle</a:t>
            </a:r>
          </a:p>
        </p:txBody>
      </p:sp>
      <p:graphicFrame>
        <p:nvGraphicFramePr>
          <p:cNvPr id="14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6134078"/>
              </p:ext>
            </p:extLst>
          </p:nvPr>
        </p:nvGraphicFramePr>
        <p:xfrm>
          <a:off x="5094026" y="4622331"/>
          <a:ext cx="522128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0583">
                  <a:extLst>
                    <a:ext uri="{9D8B030D-6E8A-4147-A177-3AD203B41FA5}">
                      <a16:colId xmlns:a16="http://schemas.microsoft.com/office/drawing/2014/main" val="928685103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216239891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val="119096211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341469501"/>
                    </a:ext>
                  </a:extLst>
                </a:gridCol>
                <a:gridCol w="1128030">
                  <a:extLst>
                    <a:ext uri="{9D8B030D-6E8A-4147-A177-3AD203B41FA5}">
                      <a16:colId xmlns:a16="http://schemas.microsoft.com/office/drawing/2014/main" val="236387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1 - 25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26</a:t>
                      </a: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- 50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51 - 75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76 - 100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extLst>
                  <a:ext uri="{0D108BD9-81ED-4DB2-BD59-A6C34878D82A}">
                    <a16:rowId xmlns:a16="http://schemas.microsoft.com/office/drawing/2014/main" val="159140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€ 30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€ 20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€ 10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extLst>
                  <a:ext uri="{0D108BD9-81ED-4DB2-BD59-A6C34878D82A}">
                    <a16:rowId xmlns:a16="http://schemas.microsoft.com/office/drawing/2014/main" val="249831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€ 20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€ 10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€ 30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extLst>
                  <a:ext uri="{0D108BD9-81ED-4DB2-BD59-A6C34878D82A}">
                    <a16:rowId xmlns:a16="http://schemas.microsoft.com/office/drawing/2014/main" val="217553299"/>
                  </a:ext>
                </a:extLst>
              </a:tr>
            </a:tbl>
          </a:graphicData>
        </a:graphic>
      </p:graphicFrame>
      <p:cxnSp>
        <p:nvCxnSpPr>
          <p:cNvPr id="15" name="Gerade Verbindung mit Pfeil 14"/>
          <p:cNvCxnSpPr/>
          <p:nvPr userDrawn="1"/>
        </p:nvCxnSpPr>
        <p:spPr>
          <a:xfrm>
            <a:off x="10920912" y="4774981"/>
            <a:ext cx="381000" cy="0"/>
          </a:xfrm>
          <a:prstGeom prst="straightConnector1">
            <a:avLst/>
          </a:prstGeom>
          <a:ln w="28575" cap="sq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>
            <a:off x="695325" y="4176257"/>
            <a:ext cx="4131107" cy="0"/>
          </a:xfrm>
          <a:prstGeom prst="line">
            <a:avLst/>
          </a:prstGeom>
          <a:ln w="6350" cap="sq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96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6307" y="404284"/>
            <a:ext cx="10969961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667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189" indent="0">
              <a:buNone/>
              <a:defRPr sz="2500">
                <a:latin typeface="Arial Black"/>
                <a:cs typeface="Arial Black"/>
              </a:defRPr>
            </a:lvl2pPr>
            <a:lvl3pPr marL="914377" indent="0">
              <a:buNone/>
              <a:defRPr sz="2500">
                <a:latin typeface="Arial Black"/>
                <a:cs typeface="Arial Black"/>
              </a:defRPr>
            </a:lvl3pPr>
            <a:lvl4pPr marL="1371566" indent="0">
              <a:buNone/>
              <a:defRPr sz="2500">
                <a:latin typeface="Arial Black"/>
                <a:cs typeface="Arial Black"/>
              </a:defRPr>
            </a:lvl4pPr>
            <a:lvl5pPr marL="1828754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en-US" noProof="0" dirty="0"/>
              <a:t>This is a headline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0989734" y="6192505"/>
            <a:ext cx="618068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1333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6304" y="1077384"/>
            <a:ext cx="10969963" cy="4944533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377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rgbClr val="003F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1800">
                <a:solidFill>
                  <a:srgbClr val="003F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l">
              <a:buNone/>
              <a:defRPr sz="1800">
                <a:solidFill>
                  <a:srgbClr val="003F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l">
              <a:buNone/>
              <a:defRPr sz="1800">
                <a:solidFill>
                  <a:srgbClr val="003F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l">
              <a:buNone/>
              <a:defRPr sz="1800">
                <a:solidFill>
                  <a:srgbClr val="003F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To be completely frank with you: This is not your ad text, but so-called dummy text. However, we have decided on the ever popular "</a:t>
            </a:r>
            <a:r>
              <a:rPr lang="en-US" noProof="0" dirty="0" err="1"/>
              <a:t>Guaredisch</a:t>
            </a:r>
            <a:r>
              <a:rPr lang="en-US" noProof="0" dirty="0"/>
              <a:t> </a:t>
            </a:r>
            <a:r>
              <a:rPr lang="en-US" noProof="0" dirty="0" err="1"/>
              <a:t>Nedunfeg</a:t>
            </a:r>
            <a:r>
              <a:rPr lang="en-US" noProof="0" dirty="0"/>
              <a:t>" or the classic "</a:t>
            </a:r>
            <a:r>
              <a:rPr lang="en-US" noProof="0" dirty="0" err="1"/>
              <a:t>oxmox</a:t>
            </a:r>
            <a:r>
              <a:rPr lang="en-US" noProof="0" dirty="0"/>
              <a:t>" to refrain. 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2438" y="6133404"/>
            <a:ext cx="10186524" cy="2395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33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189" indent="0">
              <a:buNone/>
              <a:defRPr sz="2500">
                <a:latin typeface="Arial Black"/>
                <a:cs typeface="Arial Black"/>
              </a:defRPr>
            </a:lvl2pPr>
            <a:lvl3pPr marL="914377" indent="0">
              <a:buNone/>
              <a:defRPr sz="2500">
                <a:latin typeface="Arial Black"/>
                <a:cs typeface="Arial Black"/>
              </a:defRPr>
            </a:lvl3pPr>
            <a:lvl4pPr marL="1371566" indent="0">
              <a:buNone/>
              <a:defRPr sz="2500">
                <a:latin typeface="Arial Black"/>
                <a:cs typeface="Arial Black"/>
              </a:defRPr>
            </a:lvl4pPr>
            <a:lvl5pPr marL="1828754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HEADLINE 1 | HEADLINE 2 | HEADLINE 3 | HEADLINE 4 | HEADLINE 5 | HEADLINE 6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34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3924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6"/>
            <a:ext cx="10153650" cy="3852862"/>
          </a:xfrm>
          <a:solidFill>
            <a:schemeClr val="bg2">
              <a:lumMod val="90000"/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450975" y="2636838"/>
            <a:ext cx="9039225" cy="41458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3" y="705600"/>
            <a:ext cx="2524262" cy="6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6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5256213" cy="3852862"/>
          </a:xfrm>
          <a:solidFill>
            <a:schemeClr val="tx2">
              <a:alpha val="90000"/>
            </a:schemeClr>
          </a:solidFill>
        </p:spPr>
        <p:txBody>
          <a:bodyPr lIns="432000" tIns="432000" rIns="216000" bIns="0" anchor="t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1769" y="5455577"/>
            <a:ext cx="4464844" cy="310781"/>
          </a:xfrm>
        </p:spPr>
        <p:txBody>
          <a:bodyPr anchor="t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Datum, </a:t>
            </a:r>
            <a:r>
              <a:rPr lang="de-DE" dirty="0" err="1"/>
              <a:t>Referent:in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Bild recht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5256213" cy="3852862"/>
          </a:xfrm>
          <a:solidFill>
            <a:schemeClr val="tx2">
              <a:alpha val="90000"/>
            </a:schemeClr>
          </a:solidFill>
        </p:spPr>
        <p:txBody>
          <a:bodyPr lIns="432000" tIns="432000" rIns="216000" bIns="0" anchor="t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1769" y="5455577"/>
            <a:ext cx="4464844" cy="310781"/>
          </a:xfrm>
        </p:spPr>
        <p:txBody>
          <a:bodyPr anchor="t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Datum, </a:t>
            </a:r>
            <a:r>
              <a:rPr lang="de-DE" dirty="0" err="1"/>
              <a:t>Referent:in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22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5916612" y="0"/>
            <a:ext cx="6281001" cy="685371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95325" y="765176"/>
            <a:ext cx="5580063" cy="525621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0" y="2170112"/>
            <a:ext cx="4895850" cy="12223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59575" y="2168525"/>
            <a:ext cx="4737100" cy="3852863"/>
          </a:xfrm>
        </p:spPr>
        <p:txBody>
          <a:bodyPr/>
          <a:lstStyle>
            <a:lvl3pPr marL="285750" indent="-285750">
              <a:buClr>
                <a:schemeClr val="tx2"/>
              </a:buClr>
              <a:buSzPct val="140000"/>
              <a:buFont typeface="Segoe UI" panose="020B0502040204020203" pitchFamily="34" charset="0"/>
              <a:buChar char="•"/>
              <a:defRPr/>
            </a:lvl3pPr>
          </a:lstStyle>
          <a:p>
            <a:pPr lvl="2"/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fugi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fug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9198EC-22CA-40AB-A8DC-DD32B1D262BA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Universität Hohenheim, Titel der Präsentation, Name/E-Mail des Autors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76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765176"/>
            <a:ext cx="10801349" cy="104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 JDLFJS ÜBER SDKRJE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2168525"/>
            <a:ext cx="10801349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FOLGERUNG VIERTE EBENE 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11D69C39-ACA8-4564-8349-8528CB22AFF7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38243" y="6176964"/>
            <a:ext cx="9016546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34700" y="6176964"/>
            <a:ext cx="561974" cy="54451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4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69" r:id="rId3"/>
    <p:sldLayoutId id="2147483706" r:id="rId4"/>
    <p:sldLayoutId id="2147483660" r:id="rId5"/>
    <p:sldLayoutId id="2147483707" r:id="rId6"/>
    <p:sldLayoutId id="2147483701" r:id="rId7"/>
    <p:sldLayoutId id="2147483708" r:id="rId8"/>
    <p:sldLayoutId id="2147483670" r:id="rId9"/>
    <p:sldLayoutId id="2147483671" r:id="rId10"/>
    <p:sldLayoutId id="2147483650" r:id="rId11"/>
    <p:sldLayoutId id="2147483674" r:id="rId12"/>
    <p:sldLayoutId id="2147483673" r:id="rId13"/>
    <p:sldLayoutId id="2147483675" r:id="rId14"/>
    <p:sldLayoutId id="2147483677" r:id="rId15"/>
    <p:sldLayoutId id="2147483664" r:id="rId16"/>
    <p:sldLayoutId id="2147483709" r:id="rId17"/>
    <p:sldLayoutId id="2147483668" r:id="rId18"/>
    <p:sldLayoutId id="2147483710" r:id="rId19"/>
    <p:sldLayoutId id="2147483661" r:id="rId20"/>
    <p:sldLayoutId id="2147483711" r:id="rId21"/>
    <p:sldLayoutId id="2147483662" r:id="rId22"/>
    <p:sldLayoutId id="2147483712" r:id="rId23"/>
    <p:sldLayoutId id="2147483663" r:id="rId24"/>
    <p:sldLayoutId id="2147483713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99" r:id="rId31"/>
    <p:sldLayoutId id="2147483683" r:id="rId32"/>
    <p:sldLayoutId id="2147483684" r:id="rId33"/>
    <p:sldLayoutId id="2147483703" r:id="rId34"/>
    <p:sldLayoutId id="2147483685" r:id="rId35"/>
    <p:sldLayoutId id="2147483704" r:id="rId36"/>
    <p:sldLayoutId id="2147483686" r:id="rId37"/>
    <p:sldLayoutId id="2147483689" r:id="rId38"/>
    <p:sldLayoutId id="2147483690" r:id="rId39"/>
    <p:sldLayoutId id="2147483667" r:id="rId40"/>
    <p:sldLayoutId id="2147483691" r:id="rId41"/>
    <p:sldLayoutId id="2147483696" r:id="rId42"/>
    <p:sldLayoutId id="2147483692" r:id="rId43"/>
    <p:sldLayoutId id="2147483693" r:id="rId44"/>
    <p:sldLayoutId id="2147483694" r:id="rId45"/>
    <p:sldLayoutId id="2147483666" r:id="rId46"/>
    <p:sldLayoutId id="2147483715" r:id="rId47"/>
    <p:sldLayoutId id="2147483702" r:id="rId48"/>
    <p:sldLayoutId id="2147483714" r:id="rId49"/>
    <p:sldLayoutId id="2147483655" r:id="rId50"/>
    <p:sldLayoutId id="2147483717" r:id="rId5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spc="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Font typeface="Arial" panose="020B0604020202020204" pitchFamily="34" charset="0"/>
        <a:buNone/>
        <a:defRPr sz="2200" kern="1200" spc="30" baseline="0">
          <a:solidFill>
            <a:schemeClr val="tx1">
              <a:lumMod val="7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Clr>
          <a:schemeClr val="tx2"/>
        </a:buClr>
        <a:buSzPct val="90000"/>
        <a:buFontTx/>
        <a:buBlip>
          <a:blip r:embed="rId53"/>
        </a:buBlip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Tx/>
        <a:buNone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Tx/>
        <a:buBlip>
          <a:blip r:embed="rId54"/>
        </a:buBlip>
        <a:defRPr sz="1800" kern="1200" baseline="0">
          <a:solidFill>
            <a:schemeClr val="tx2"/>
          </a:solidFill>
          <a:latin typeface="+mj-lt"/>
          <a:ea typeface="+mn-ea"/>
          <a:cs typeface="+mn-cs"/>
        </a:defRPr>
      </a:lvl4pPr>
      <a:lvl5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80000"/>
        <a:buFontTx/>
        <a:buBlip>
          <a:blip r:embed="rId55"/>
        </a:buBlip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5496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2184" userDrawn="1">
          <p15:clr>
            <a:srgbClr val="F26B43"/>
          </p15:clr>
        </p15:guide>
        <p15:guide id="8" pos="1958" userDrawn="1">
          <p15:clr>
            <a:srgbClr val="F26B43"/>
          </p15:clr>
        </p15:guide>
        <p15:guide id="9" pos="756" userDrawn="1">
          <p15:clr>
            <a:srgbClr val="F26B43"/>
          </p15:clr>
        </p15:guide>
        <p15:guide id="10" pos="5722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  <p15:guide id="12" orient="horz" pos="1366" userDrawn="1">
          <p15:clr>
            <a:srgbClr val="F26B43"/>
          </p15:clr>
        </p15:guide>
        <p15:guide id="13" orient="horz" pos="2024" userDrawn="1">
          <p15:clr>
            <a:srgbClr val="F26B43"/>
          </p15:clr>
        </p15:guide>
        <p15:guide id="14" orient="horz" pos="2251" userDrawn="1">
          <p15:clr>
            <a:srgbClr val="F26B43"/>
          </p15:clr>
        </p15:guide>
        <p15:guide id="15" orient="horz" pos="2908" userDrawn="1">
          <p15:clr>
            <a:srgbClr val="F26B43"/>
          </p15:clr>
        </p15:guide>
        <p15:guide id="16" orient="horz" pos="3135" userDrawn="1">
          <p15:clr>
            <a:srgbClr val="F26B43"/>
          </p15:clr>
        </p15:guide>
        <p15:guide id="17" orient="horz" pos="3793" userDrawn="1">
          <p15:clr>
            <a:srgbClr val="F26B43"/>
          </p15:clr>
        </p15:guide>
        <p15:guide id="18" orient="horz" pos="482" userDrawn="1">
          <p15:clr>
            <a:srgbClr val="F26B43"/>
          </p15:clr>
        </p15:guide>
        <p15:guide id="19" orient="horz" pos="2137" userDrawn="1">
          <p15:clr>
            <a:srgbClr val="F26B43"/>
          </p15:clr>
        </p15:guide>
        <p15:guide id="20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Sarah Graf</a:t>
            </a:r>
          </a:p>
          <a:p>
            <a:r>
              <a:rPr lang="de-DE" dirty="0"/>
              <a:t>Christine Bosch, Emmanuel </a:t>
            </a:r>
            <a:r>
              <a:rPr lang="de-DE" dirty="0" err="1"/>
              <a:t>Codjoe</a:t>
            </a:r>
            <a:r>
              <a:rPr lang="de-DE" dirty="0"/>
              <a:t>, Christianah Ojo, </a:t>
            </a:r>
            <a:r>
              <a:rPr lang="de-DE" dirty="0" err="1"/>
              <a:t>Temitope</a:t>
            </a:r>
            <a:r>
              <a:rPr lang="de-DE" dirty="0"/>
              <a:t> Ojo, </a:t>
            </a:r>
            <a:r>
              <a:rPr lang="de-DE" dirty="0" err="1"/>
              <a:t>Oyinbo</a:t>
            </a:r>
            <a:r>
              <a:rPr lang="de-DE" dirty="0"/>
              <a:t> </a:t>
            </a:r>
            <a:r>
              <a:rPr lang="de-DE" dirty="0" err="1"/>
              <a:t>Oyakhilomen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26BBF349-5F15-F9E9-CC37-965AD531518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92488"/>
            <a:ext cx="12192000" cy="3465512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B5C533B-DB1E-8D0F-ED02-D2F0AD44D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690" y="1959427"/>
            <a:ext cx="10153650" cy="2612573"/>
          </a:xfrm>
        </p:spPr>
        <p:txBody>
          <a:bodyPr/>
          <a:lstStyle/>
          <a:p>
            <a:r>
              <a:rPr lang="en-GB" dirty="0"/>
              <a:t>Exploring the interrelated dynamics of land tenure, cropping systems and biodiversity through field types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29FFB7-E072-AB9A-E548-EDD0CB968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975" y="2264798"/>
            <a:ext cx="9419083" cy="411160"/>
          </a:xfrm>
        </p:spPr>
        <p:txBody>
          <a:bodyPr/>
          <a:lstStyle/>
          <a:p>
            <a:r>
              <a:rPr lang="en-GB" b="1" dirty="0"/>
              <a:t>Sarah Graf</a:t>
            </a:r>
            <a:r>
              <a:rPr lang="en-GB" dirty="0"/>
              <a:t>, Christine Bosch, Emmanuel </a:t>
            </a:r>
            <a:r>
              <a:rPr lang="en-GB" dirty="0" err="1"/>
              <a:t>Codjoe</a:t>
            </a:r>
            <a:r>
              <a:rPr lang="en-GB" dirty="0"/>
              <a:t>, Thomas Daum, Christianah Ojo, Temitope Ojo, </a:t>
            </a:r>
            <a:r>
              <a:rPr lang="en-GB" dirty="0" err="1"/>
              <a:t>Oyinbo</a:t>
            </a:r>
            <a:r>
              <a:rPr lang="en-GB" dirty="0"/>
              <a:t> </a:t>
            </a:r>
            <a:r>
              <a:rPr lang="en-GB" dirty="0" err="1"/>
              <a:t>Oyakhilomen</a:t>
            </a:r>
            <a:endParaRPr lang="en-GB" dirty="0"/>
          </a:p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E381E4-2A92-B3D2-7214-3F7C2D225B89}"/>
              </a:ext>
            </a:extLst>
          </p:cNvPr>
          <p:cNvGrpSpPr/>
          <p:nvPr/>
        </p:nvGrpSpPr>
        <p:grpSpPr>
          <a:xfrm>
            <a:off x="8593858" y="465084"/>
            <a:ext cx="3318323" cy="1083184"/>
            <a:chOff x="9623543" y="159713"/>
            <a:chExt cx="2179780" cy="711535"/>
          </a:xfrm>
        </p:grpSpPr>
        <p:pic>
          <p:nvPicPr>
            <p:cNvPr id="10" name="Picture Placeholder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ED77BE4-33C7-6E61-57D7-E95963C43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06"/>
            <a:stretch/>
          </p:blipFill>
          <p:spPr>
            <a:xfrm>
              <a:off x="10995635" y="159713"/>
              <a:ext cx="807688" cy="692464"/>
            </a:xfrm>
            <a:prstGeom prst="rect">
              <a:avLst/>
            </a:prstGeom>
          </p:spPr>
        </p:pic>
        <p:pic>
          <p:nvPicPr>
            <p:cNvPr id="11" name="Picture Placeholder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CBD573F0-08CB-7F75-97EA-3E73E31EF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25" r="-1340"/>
            <a:stretch/>
          </p:blipFill>
          <p:spPr>
            <a:xfrm>
              <a:off x="10263247" y="730437"/>
              <a:ext cx="673298" cy="140811"/>
            </a:xfrm>
            <a:prstGeom prst="rect">
              <a:avLst/>
            </a:prstGeom>
          </p:spPr>
        </p:pic>
        <p:pic>
          <p:nvPicPr>
            <p:cNvPr id="12" name="Picture Placeholder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A574C3AC-B378-35D0-DD91-74710F19C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923" b="-1340"/>
            <a:stretch/>
          </p:blipFill>
          <p:spPr>
            <a:xfrm>
              <a:off x="10320632" y="193837"/>
              <a:ext cx="544984" cy="51862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1F0162-23DD-1131-6601-A5BC491020D4}"/>
                </a:ext>
              </a:extLst>
            </p:cNvPr>
            <p:cNvGrpSpPr/>
            <p:nvPr/>
          </p:nvGrpSpPr>
          <p:grpSpPr>
            <a:xfrm>
              <a:off x="9623543" y="217589"/>
              <a:ext cx="567070" cy="653659"/>
              <a:chOff x="4425559" y="4406107"/>
              <a:chExt cx="567070" cy="653659"/>
            </a:xfrm>
          </p:grpSpPr>
          <p:pic>
            <p:nvPicPr>
              <p:cNvPr id="14" name="Picture 1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0130A041-02C6-42BB-3E94-C8FE897976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5559" y="4406107"/>
                <a:ext cx="544984" cy="485922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0C913D7-8D59-96BE-2A77-AC44005DA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47645" y="4859084"/>
                <a:ext cx="544984" cy="68059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C5870F0-46AE-F7FD-5B7C-A6E550475E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853"/>
              <a:stretch/>
            </p:blipFill>
            <p:spPr>
              <a:xfrm>
                <a:off x="4526912" y="4927143"/>
                <a:ext cx="386450" cy="105629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A8E9332-6CD9-0838-A42C-103F8E644C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77396" y="4998445"/>
                <a:ext cx="276876" cy="61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091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rt path through a forest&#10;&#10;Description automatically generated">
            <a:extLst>
              <a:ext uri="{FF2B5EF4-FFF2-40B4-BE49-F238E27FC236}">
                <a16:creationId xmlns:a16="http://schemas.microsoft.com/office/drawing/2014/main" id="{3B2CC5BE-92F5-1A6A-312A-420604F71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549E5-C461-A279-E60B-F88DDA28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5176"/>
            <a:ext cx="10801349" cy="377824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pPr algn="ctr"/>
            <a:r>
              <a:rPr lang="en-GB" dirty="0"/>
              <a:t>Oil Palm Farm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92ACF-226D-8ACB-2712-4F5C7514EA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9469D-4C49-E6BC-0CB5-75C2C075B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710F0-941B-1F22-DF76-64C687983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2104B226-4361-4E3F-8691-235B281AC8CE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2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6E8CE9-4594-C0DB-E15D-2A1D8D6E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Ghanaian Village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94FA0-3BD4-C067-2F0C-94FD3B27F4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0046C7-F126-40EE-AC76-FD4AFA3CFB64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A87C8-B8B6-8B40-EF21-6A1EF2EB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ABCDF-3B44-1866-8AA8-DE6004B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42F939-F3D6-5FC9-2DE8-F29CFABC4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050134" y="260315"/>
            <a:ext cx="4711563" cy="3627441"/>
          </a:xfrm>
        </p:spPr>
        <p:txBody>
          <a:bodyPr/>
          <a:lstStyle/>
          <a:p>
            <a:r>
              <a:rPr lang="en-GB" dirty="0"/>
              <a:t>Timeline:</a:t>
            </a:r>
          </a:p>
          <a:p>
            <a:pPr marL="342900" indent="-342900">
              <a:buFontTx/>
              <a:buChar char="-"/>
            </a:pPr>
            <a:r>
              <a:rPr lang="en-GB" dirty="0"/>
              <a:t>Village establishment</a:t>
            </a:r>
          </a:p>
          <a:p>
            <a:pPr marL="342900" indent="-342900">
              <a:buFontTx/>
              <a:buChar char="-"/>
            </a:pPr>
            <a:r>
              <a:rPr lang="en-GB" dirty="0"/>
              <a:t>Fully planted</a:t>
            </a:r>
          </a:p>
          <a:p>
            <a:pPr marL="342900" indent="-342900">
              <a:buFontTx/>
              <a:buChar char="-"/>
            </a:pPr>
            <a:r>
              <a:rPr lang="en-GB" dirty="0"/>
              <a:t>Game species disappear</a:t>
            </a:r>
          </a:p>
          <a:p>
            <a:pPr marL="342900" indent="-342900">
              <a:buFontTx/>
              <a:buChar char="-"/>
            </a:pPr>
            <a:r>
              <a:rPr lang="en-GB" dirty="0"/>
              <a:t>1983 fire</a:t>
            </a:r>
          </a:p>
          <a:p>
            <a:pPr marL="342900" indent="-342900">
              <a:buFontTx/>
              <a:buChar char="-"/>
            </a:pPr>
            <a:r>
              <a:rPr lang="en-GB" dirty="0"/>
              <a:t>1993 oil palms</a:t>
            </a:r>
          </a:p>
          <a:p>
            <a:pPr marL="342900" indent="-342900">
              <a:buFontTx/>
              <a:buChar char="-"/>
            </a:pPr>
            <a:r>
              <a:rPr lang="en-GB" dirty="0"/>
              <a:t>Open access plants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5D821-0D96-BBC4-AD13-3B5AD4D9F547}"/>
              </a:ext>
            </a:extLst>
          </p:cNvPr>
          <p:cNvSpPr txBox="1"/>
          <p:nvPr/>
        </p:nvSpPr>
        <p:spPr>
          <a:xfrm>
            <a:off x="12502006" y="2894627"/>
            <a:ext cx="45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to look: village timeline;</a:t>
            </a:r>
          </a:p>
          <a:p>
            <a:r>
              <a:rPr lang="en-GB" dirty="0"/>
              <a:t>Resource map</a:t>
            </a:r>
          </a:p>
          <a:p>
            <a:r>
              <a:rPr lang="en-GB" dirty="0"/>
              <a:t>Expert: old lady</a:t>
            </a:r>
          </a:p>
          <a:p>
            <a:r>
              <a:rPr lang="en-GB" dirty="0"/>
              <a:t>QGIS notes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4058C5-2523-885D-6685-5255BC3B8EFB}"/>
              </a:ext>
            </a:extLst>
          </p:cNvPr>
          <p:cNvCxnSpPr/>
          <p:nvPr/>
        </p:nvCxnSpPr>
        <p:spPr>
          <a:xfrm>
            <a:off x="979477" y="3611443"/>
            <a:ext cx="10515600" cy="0"/>
          </a:xfrm>
          <a:prstGeom prst="straightConnector1">
            <a:avLst/>
          </a:prstGeom>
          <a:ln w="57150" cap="sq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7E413C14-364F-0D94-8D66-43544F87B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14916"/>
              </p:ext>
            </p:extLst>
          </p:nvPr>
        </p:nvGraphicFramePr>
        <p:xfrm>
          <a:off x="1013767" y="3431102"/>
          <a:ext cx="1021452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0">
                  <a:extLst>
                    <a:ext uri="{9D8B030D-6E8A-4147-A177-3AD203B41FA5}">
                      <a16:colId xmlns:a16="http://schemas.microsoft.com/office/drawing/2014/main" val="2269381633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706548880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4133414278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4021380028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2335698684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1732652065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2849893815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1230971427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2753093043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4143538573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1135778047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687064401"/>
                    </a:ext>
                  </a:extLst>
                </a:gridCol>
              </a:tblGrid>
              <a:tr h="34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8498350"/>
                  </a:ext>
                </a:extLst>
              </a:tr>
            </a:tbl>
          </a:graphicData>
        </a:graphic>
      </p:graphicFrame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8E5611F-AEC7-B761-86C1-F9ECC3890EF5}"/>
              </a:ext>
            </a:extLst>
          </p:cNvPr>
          <p:cNvSpPr/>
          <p:nvPr/>
        </p:nvSpPr>
        <p:spPr>
          <a:xfrm>
            <a:off x="715305" y="2182635"/>
            <a:ext cx="1142423" cy="892425"/>
          </a:xfrm>
          <a:prstGeom prst="wedgeRectCallout">
            <a:avLst>
              <a:gd name="adj1" fmla="val -25847"/>
              <a:gd name="adj2" fmla="val 83406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First settlement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435BA49-BE33-1A78-D342-89EF6D931649}"/>
              </a:ext>
            </a:extLst>
          </p:cNvPr>
          <p:cNvSpPr/>
          <p:nvPr/>
        </p:nvSpPr>
        <p:spPr>
          <a:xfrm>
            <a:off x="6891315" y="2494941"/>
            <a:ext cx="1142423" cy="575796"/>
          </a:xfrm>
          <a:prstGeom prst="wedgeRectCallout">
            <a:avLst>
              <a:gd name="adj1" fmla="val -21845"/>
              <a:gd name="adj2" fmla="val 124581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1983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Bush fire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4308917-8297-B463-11D8-7E8C98204D21}"/>
              </a:ext>
            </a:extLst>
          </p:cNvPr>
          <p:cNvSpPr/>
          <p:nvPr/>
        </p:nvSpPr>
        <p:spPr>
          <a:xfrm>
            <a:off x="7878105" y="1828975"/>
            <a:ext cx="1142423" cy="575796"/>
          </a:xfrm>
          <a:prstGeom prst="wedgeRectCallout">
            <a:avLst>
              <a:gd name="adj1" fmla="val -25847"/>
              <a:gd name="adj2" fmla="val 239715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1993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Oil palms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222F5CE-B206-88D4-3481-2E003D29FED0}"/>
              </a:ext>
            </a:extLst>
          </p:cNvPr>
          <p:cNvSpPr/>
          <p:nvPr/>
        </p:nvSpPr>
        <p:spPr>
          <a:xfrm>
            <a:off x="5584105" y="2494941"/>
            <a:ext cx="1142423" cy="575796"/>
          </a:xfrm>
          <a:prstGeom prst="wedgeRectCallout">
            <a:avLst>
              <a:gd name="adj1" fmla="val -2708"/>
              <a:gd name="adj2" fmla="val 111276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1970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Chainsaws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D3E1F-3F4F-C254-9A89-A8DE33FF12CB}"/>
              </a:ext>
            </a:extLst>
          </p:cNvPr>
          <p:cNvSpPr/>
          <p:nvPr/>
        </p:nvSpPr>
        <p:spPr>
          <a:xfrm>
            <a:off x="7088249" y="4607768"/>
            <a:ext cx="2488673" cy="5445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22000">
                <a:schemeClr val="accent5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Secondary forest regrows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D66EF6-74D5-2A90-5408-4F891C98E203}"/>
              </a:ext>
            </a:extLst>
          </p:cNvPr>
          <p:cNvSpPr/>
          <p:nvPr/>
        </p:nvSpPr>
        <p:spPr>
          <a:xfrm>
            <a:off x="7204979" y="3977203"/>
            <a:ext cx="3417621" cy="5135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5">
                  <a:lumMod val="60000"/>
                  <a:lumOff val="40000"/>
                </a:schemeClr>
              </a:gs>
              <a:gs pos="32000">
                <a:schemeClr val="accent5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Game species disappear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818666D-3407-CD3F-AC46-753DB0C6A1F6}"/>
              </a:ext>
            </a:extLst>
          </p:cNvPr>
          <p:cNvSpPr/>
          <p:nvPr/>
        </p:nvSpPr>
        <p:spPr>
          <a:xfrm>
            <a:off x="5715367" y="4077807"/>
            <a:ext cx="1142423" cy="892425"/>
          </a:xfrm>
          <a:prstGeom prst="wedgeRectCallout">
            <a:avLst>
              <a:gd name="adj1" fmla="val 40569"/>
              <a:gd name="adj2" fmla="val -88818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1970s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Most land occupied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7BE45856-A287-2737-FE44-3C4FD93C9239}"/>
              </a:ext>
            </a:extLst>
          </p:cNvPr>
          <p:cNvSpPr/>
          <p:nvPr/>
        </p:nvSpPr>
        <p:spPr>
          <a:xfrm>
            <a:off x="10490065" y="4762088"/>
            <a:ext cx="1142423" cy="724308"/>
          </a:xfrm>
          <a:prstGeom prst="wedgeRectCallout">
            <a:avLst>
              <a:gd name="adj1" fmla="val -32659"/>
              <a:gd name="adj2" fmla="val -1898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2010s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Land rush</a:t>
            </a:r>
          </a:p>
        </p:txBody>
      </p:sp>
    </p:spTree>
    <p:extLst>
      <p:ext uri="{BB962C8B-B14F-4D97-AF65-F5344CB8AC3E}">
        <p14:creationId xmlns:p14="http://schemas.microsoft.com/office/powerpoint/2010/main" val="1095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708CAAB3-3B16-1F36-B66E-FB832D206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B2525-0FAD-878B-AEF5-32EE27486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6160" y="404283"/>
            <a:ext cx="7802880" cy="825076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sz="4267" dirty="0"/>
              <a:t>Field Types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AD43F9C-FE96-9BCD-C6D0-A781AE1A3ECB}"/>
              </a:ext>
            </a:extLst>
          </p:cNvPr>
          <p:cNvSpPr txBox="1">
            <a:spLocks/>
          </p:cNvSpPr>
          <p:nvPr/>
        </p:nvSpPr>
        <p:spPr>
          <a:xfrm>
            <a:off x="7223760" y="4468284"/>
            <a:ext cx="1239520" cy="6218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7" b="1" dirty="0">
                <a:latin typeface="Arial" panose="020B0604020202020204" pitchFamily="34" charset="0"/>
                <a:cs typeface="Arial" panose="020B0604020202020204" pitchFamily="34" charset="0"/>
              </a:rPr>
              <a:t>‘papa’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FFBA557-38E6-556E-2947-8F637AC085A0}"/>
              </a:ext>
            </a:extLst>
          </p:cNvPr>
          <p:cNvSpPr txBox="1">
            <a:spLocks/>
          </p:cNvSpPr>
          <p:nvPr/>
        </p:nvSpPr>
        <p:spPr>
          <a:xfrm>
            <a:off x="1197610" y="2286000"/>
            <a:ext cx="2600960" cy="6218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75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7" b="1" dirty="0">
                <a:latin typeface="Arial" panose="020B0604020202020204" pitchFamily="34" charset="0"/>
                <a:cs typeface="Arial" panose="020B0604020202020204" pitchFamily="34" charset="0"/>
              </a:rPr>
              <a:t>Tree crop farm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C5FA443-F186-76FD-7A0F-739D939961C8}"/>
              </a:ext>
            </a:extLst>
          </p:cNvPr>
          <p:cNvSpPr txBox="1">
            <a:spLocks/>
          </p:cNvSpPr>
          <p:nvPr/>
        </p:nvSpPr>
        <p:spPr>
          <a:xfrm>
            <a:off x="11129211" y="6280484"/>
            <a:ext cx="367464" cy="336884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4B226-4361-4E3F-8691-235B281AC8CE}" type="slidenum">
              <a:rPr lang="de-DE" sz="1200" smtClean="0">
                <a:solidFill>
                  <a:schemeClr val="bg1"/>
                </a:solidFill>
                <a:latin typeface="Rockwell" panose="02060603020205020403" pitchFamily="18" charset="0"/>
              </a:rPr>
              <a:pPr/>
              <a:t>12</a:t>
            </a:fld>
            <a:endParaRPr lang="de-DE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6E8CE9-4594-C0DB-E15D-2A1D8D6E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Nigerian Village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94FA0-3BD4-C067-2F0C-94FD3B27F4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0046C7-F126-40EE-AC76-FD4AFA3CFB64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A87C8-B8B6-8B40-EF21-6A1EF2EB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ABCDF-3B44-1866-8AA8-DE6004B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13</a:t>
            </a:fld>
            <a:endParaRPr lang="de-D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4058C5-2523-885D-6685-5255BC3B8EFB}"/>
              </a:ext>
            </a:extLst>
          </p:cNvPr>
          <p:cNvCxnSpPr/>
          <p:nvPr/>
        </p:nvCxnSpPr>
        <p:spPr>
          <a:xfrm>
            <a:off x="979477" y="3611443"/>
            <a:ext cx="10515600" cy="0"/>
          </a:xfrm>
          <a:prstGeom prst="straightConnector1">
            <a:avLst/>
          </a:prstGeom>
          <a:ln w="57150" cap="sq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7E413C14-364F-0D94-8D66-43544F87B187}"/>
              </a:ext>
            </a:extLst>
          </p:cNvPr>
          <p:cNvGraphicFramePr>
            <a:graphicFrameLocks noGrp="1"/>
          </p:cNvGraphicFramePr>
          <p:nvPr/>
        </p:nvGraphicFramePr>
        <p:xfrm>
          <a:off x="1013767" y="3431102"/>
          <a:ext cx="1021452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0">
                  <a:extLst>
                    <a:ext uri="{9D8B030D-6E8A-4147-A177-3AD203B41FA5}">
                      <a16:colId xmlns:a16="http://schemas.microsoft.com/office/drawing/2014/main" val="2269381633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706548880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4133414278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4021380028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2335698684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1732652065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2849893815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1230971427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2753093043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4143538573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1135778047"/>
                    </a:ext>
                  </a:extLst>
                </a:gridCol>
                <a:gridCol w="851210">
                  <a:extLst>
                    <a:ext uri="{9D8B030D-6E8A-4147-A177-3AD203B41FA5}">
                      <a16:colId xmlns:a16="http://schemas.microsoft.com/office/drawing/2014/main" val="687064401"/>
                    </a:ext>
                  </a:extLst>
                </a:gridCol>
              </a:tblGrid>
              <a:tr h="3446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8498350"/>
                  </a:ext>
                </a:extLst>
              </a:tr>
            </a:tbl>
          </a:graphicData>
        </a:graphic>
      </p:graphicFrame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8E5611F-AEC7-B761-86C1-F9ECC3890EF5}"/>
              </a:ext>
            </a:extLst>
          </p:cNvPr>
          <p:cNvSpPr/>
          <p:nvPr/>
        </p:nvSpPr>
        <p:spPr>
          <a:xfrm>
            <a:off x="715305" y="2182635"/>
            <a:ext cx="1142423" cy="892425"/>
          </a:xfrm>
          <a:prstGeom prst="wedgeRectCallout">
            <a:avLst>
              <a:gd name="adj1" fmla="val -25847"/>
              <a:gd name="adj2" fmla="val 83406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First settlement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435BA49-BE33-1A78-D342-89EF6D931649}"/>
              </a:ext>
            </a:extLst>
          </p:cNvPr>
          <p:cNvSpPr/>
          <p:nvPr/>
        </p:nvSpPr>
        <p:spPr>
          <a:xfrm>
            <a:off x="8175366" y="2344547"/>
            <a:ext cx="1142423" cy="575796"/>
          </a:xfrm>
          <a:prstGeom prst="wedgeRectCallout">
            <a:avLst>
              <a:gd name="adj1" fmla="val -27403"/>
              <a:gd name="adj2" fmla="val 124581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1997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Goat ban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4308917-8297-B463-11D8-7E8C98204D21}"/>
              </a:ext>
            </a:extLst>
          </p:cNvPr>
          <p:cNvSpPr/>
          <p:nvPr/>
        </p:nvSpPr>
        <p:spPr>
          <a:xfrm>
            <a:off x="9492942" y="2123411"/>
            <a:ext cx="1374232" cy="796932"/>
          </a:xfrm>
          <a:prstGeom prst="wedgeRectCallout">
            <a:avLst>
              <a:gd name="adj1" fmla="val -25847"/>
              <a:gd name="adj2" fmla="val 117007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2010s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Death of key landowners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222F5CE-B206-88D4-3481-2E003D29FED0}"/>
              </a:ext>
            </a:extLst>
          </p:cNvPr>
          <p:cNvSpPr/>
          <p:nvPr/>
        </p:nvSpPr>
        <p:spPr>
          <a:xfrm>
            <a:off x="6857790" y="1717158"/>
            <a:ext cx="1142423" cy="1203529"/>
          </a:xfrm>
          <a:prstGeom prst="wedgeRectCallout">
            <a:avLst>
              <a:gd name="adj1" fmla="val -3820"/>
              <a:gd name="adj2" fmla="val 92282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1980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Gara</a:t>
            </a:r>
            <a:r>
              <a:rPr lang="en-GB" dirty="0">
                <a:solidFill>
                  <a:schemeClr val="tx1"/>
                </a:solidFill>
              </a:rPr>
              <a:t> introduce heaping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D3E1F-3F4F-C254-9A89-A8DE33FF12CB}"/>
              </a:ext>
            </a:extLst>
          </p:cNvPr>
          <p:cNvSpPr/>
          <p:nvPr/>
        </p:nvSpPr>
        <p:spPr>
          <a:xfrm>
            <a:off x="9873495" y="4866957"/>
            <a:ext cx="1987355" cy="365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22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urbanisation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818666D-3407-CD3F-AC46-753DB0C6A1F6}"/>
              </a:ext>
            </a:extLst>
          </p:cNvPr>
          <p:cNvSpPr/>
          <p:nvPr/>
        </p:nvSpPr>
        <p:spPr>
          <a:xfrm>
            <a:off x="8175365" y="4168900"/>
            <a:ext cx="1142423" cy="892425"/>
          </a:xfrm>
          <a:prstGeom prst="wedgeRectCallout">
            <a:avLst>
              <a:gd name="adj1" fmla="val -24145"/>
              <a:gd name="adj2" fmla="val -93178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dirty="0"/>
              <a:t>1990s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Most land occupied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5422A97-D185-0B14-E1D7-1BE3E5490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076221" y="694251"/>
            <a:ext cx="4711563" cy="3852863"/>
          </a:xfrm>
        </p:spPr>
        <p:txBody>
          <a:bodyPr/>
          <a:lstStyle/>
          <a:p>
            <a:r>
              <a:rPr lang="en-GB" dirty="0"/>
              <a:t>Timeline:</a:t>
            </a:r>
          </a:p>
          <a:p>
            <a:pPr marL="342900" indent="-342900">
              <a:buFontTx/>
              <a:buChar char="-"/>
            </a:pPr>
            <a:r>
              <a:rPr lang="en-GB" dirty="0"/>
              <a:t>Village establishment</a:t>
            </a:r>
          </a:p>
          <a:p>
            <a:pPr marL="342900" indent="-342900">
              <a:buFontTx/>
              <a:buChar char="-"/>
            </a:pPr>
            <a:r>
              <a:rPr lang="en-GB" dirty="0"/>
              <a:t>Fully planted</a:t>
            </a:r>
          </a:p>
          <a:p>
            <a:pPr marL="342900" indent="-342900">
              <a:buFontTx/>
              <a:buChar char="-"/>
            </a:pPr>
            <a:r>
              <a:rPr lang="en-GB" dirty="0"/>
              <a:t>Game species disappear?</a:t>
            </a:r>
          </a:p>
          <a:p>
            <a:pPr marL="342900" indent="-342900">
              <a:buFontTx/>
              <a:buChar char="-"/>
            </a:pPr>
            <a:r>
              <a:rPr lang="en-GB" dirty="0"/>
              <a:t>Sand winning case! / urbanization-displacement (love has left!)</a:t>
            </a:r>
          </a:p>
          <a:p>
            <a:pPr marL="342900" indent="-342900">
              <a:buFontTx/>
              <a:buChar char="-"/>
            </a:pPr>
            <a:r>
              <a:rPr lang="en-GB" dirty="0"/>
              <a:t>Forest reserve</a:t>
            </a:r>
          </a:p>
          <a:p>
            <a:pPr marL="342900" indent="-342900">
              <a:buFontTx/>
              <a:buChar char="-"/>
            </a:pPr>
            <a:r>
              <a:rPr lang="en-GB" dirty="0"/>
              <a:t>Open access plants?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D34696-4B4D-6A0D-4079-81BADE83682E}"/>
              </a:ext>
            </a:extLst>
          </p:cNvPr>
          <p:cNvSpPr/>
          <p:nvPr/>
        </p:nvSpPr>
        <p:spPr>
          <a:xfrm>
            <a:off x="9847725" y="4224814"/>
            <a:ext cx="1019448" cy="5102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61000">
                <a:srgbClr val="DBC98A"/>
              </a:gs>
              <a:gs pos="35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Sand winning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8D5790-4796-B462-5DBF-DF0E1AC0D454}"/>
              </a:ext>
            </a:extLst>
          </p:cNvPr>
          <p:cNvSpPr txBox="1"/>
          <p:nvPr/>
        </p:nvSpPr>
        <p:spPr>
          <a:xfrm>
            <a:off x="12943287" y="2828835"/>
            <a:ext cx="45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to look: village timeline;</a:t>
            </a:r>
          </a:p>
          <a:p>
            <a:r>
              <a:rPr lang="en-GB" dirty="0"/>
              <a:t>Summary timeline</a:t>
            </a:r>
          </a:p>
          <a:p>
            <a:r>
              <a:rPr lang="en-GB" dirty="0"/>
              <a:t>Resource map</a:t>
            </a:r>
          </a:p>
          <a:p>
            <a:r>
              <a:rPr lang="en-GB" dirty="0"/>
              <a:t>QGIS notes</a:t>
            </a:r>
          </a:p>
        </p:txBody>
      </p:sp>
    </p:spTree>
    <p:extLst>
      <p:ext uri="{BB962C8B-B14F-4D97-AF65-F5344CB8AC3E}">
        <p14:creationId xmlns:p14="http://schemas.microsoft.com/office/powerpoint/2010/main" val="13933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8A35F-71DF-F1B2-1AC2-035627E1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Nigeria – Tree Crop Farm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4EEF3-B3AB-CDC2-4D64-DFC2F37432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0046C7-F126-40EE-AC76-FD4AFA3CFB64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D9980-A477-8BB7-CB1C-09D9824B7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7D5DB-8B86-A4EF-7C7E-55B4D006A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A230E7B-D82C-340B-1031-6BD224AF2B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2982" y="531021"/>
            <a:ext cx="4419507" cy="6244334"/>
          </a:xfrm>
          <a:prstGeom prst="rect">
            <a:avLst/>
          </a:prstGeom>
        </p:spPr>
      </p:pic>
      <p:pic>
        <p:nvPicPr>
          <p:cNvPr id="13" name="Picture 12" descr="A picture containing text, insect, silhouette&#10;&#10;Description automatically generated">
            <a:extLst>
              <a:ext uri="{FF2B5EF4-FFF2-40B4-BE49-F238E27FC236}">
                <a16:creationId xmlns:a16="http://schemas.microsoft.com/office/drawing/2014/main" id="{AF10690A-8678-000C-6324-FD5621127F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072" y="1447649"/>
            <a:ext cx="6244336" cy="4419508"/>
          </a:xfrm>
          <a:prstGeom prst="rect">
            <a:avLst/>
          </a:prstGeom>
        </p:spPr>
      </p:pic>
      <p:pic>
        <p:nvPicPr>
          <p:cNvPr id="14" name="Picture 13" descr="A picture containing plant">
            <a:extLst>
              <a:ext uri="{FF2B5EF4-FFF2-40B4-BE49-F238E27FC236}">
                <a16:creationId xmlns:a16="http://schemas.microsoft.com/office/drawing/2014/main" id="{C15A881A-D610-C748-C030-CEFFFBA699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04" y="1444210"/>
            <a:ext cx="6244338" cy="4419508"/>
          </a:xfrm>
          <a:prstGeom prst="rect">
            <a:avLst/>
          </a:prstGeom>
        </p:spPr>
      </p:pic>
      <p:pic>
        <p:nvPicPr>
          <p:cNvPr id="15" name="Picture 14" descr="A picture containing plant">
            <a:extLst>
              <a:ext uri="{FF2B5EF4-FFF2-40B4-BE49-F238E27FC236}">
                <a16:creationId xmlns:a16="http://schemas.microsoft.com/office/drawing/2014/main" id="{9E47D434-4E66-2AC8-7B71-7B07BC5EDC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067" y="4739171"/>
            <a:ext cx="909306" cy="1125771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8B0A32C5-F5A1-C5C7-D2D3-F2F85BE8B7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478" y="1452900"/>
            <a:ext cx="2007398" cy="4419504"/>
          </a:xfrm>
          <a:prstGeom prst="rect">
            <a:avLst/>
          </a:prstGeom>
        </p:spPr>
      </p:pic>
      <p:pic>
        <p:nvPicPr>
          <p:cNvPr id="17" name="Picture 16" descr="A picture containing plant">
            <a:extLst>
              <a:ext uri="{FF2B5EF4-FFF2-40B4-BE49-F238E27FC236}">
                <a16:creationId xmlns:a16="http://schemas.microsoft.com/office/drawing/2014/main" id="{059A5ECA-C784-F6E1-4F31-CD5B30B917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/>
          <a:stretch/>
        </p:blipFill>
        <p:spPr>
          <a:xfrm>
            <a:off x="2588507" y="4713249"/>
            <a:ext cx="1343927" cy="1125771"/>
          </a:xfrm>
          <a:prstGeom prst="rect">
            <a:avLst/>
          </a:prstGeom>
        </p:spPr>
      </p:pic>
      <p:pic>
        <p:nvPicPr>
          <p:cNvPr id="18" name="Picture 17" descr="A picture containing plant">
            <a:extLst>
              <a:ext uri="{FF2B5EF4-FFF2-40B4-BE49-F238E27FC236}">
                <a16:creationId xmlns:a16="http://schemas.microsoft.com/office/drawing/2014/main" id="{1C6BB166-F671-91CE-83D8-F87F597F82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057153" y="4409882"/>
            <a:ext cx="773459" cy="1461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FADC65-46F7-247B-E26F-B0723A98B41E}"/>
              </a:ext>
            </a:extLst>
          </p:cNvPr>
          <p:cNvSpPr txBox="1"/>
          <p:nvPr/>
        </p:nvSpPr>
        <p:spPr>
          <a:xfrm>
            <a:off x="7222642" y="5898605"/>
            <a:ext cx="2135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Illustration: Sarah Graf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259FC-FDD7-94A8-2DD4-EA310FFB06E8}"/>
              </a:ext>
            </a:extLst>
          </p:cNvPr>
          <p:cNvSpPr txBox="1"/>
          <p:nvPr/>
        </p:nvSpPr>
        <p:spPr>
          <a:xfrm>
            <a:off x="-1570682" y="5140833"/>
            <a:ext cx="154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Add: traps</a:t>
            </a:r>
          </a:p>
          <a:p>
            <a:r>
              <a:rPr lang="en-GB" dirty="0" err="1">
                <a:solidFill>
                  <a:srgbClr val="FF0000"/>
                </a:solidFill>
              </a:rPr>
              <a:t>Warra-warra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4E7FFC-1E2F-FEBA-5C11-60ADD2D94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60536" y="2322741"/>
            <a:ext cx="5231690" cy="3852863"/>
          </a:xfrm>
        </p:spPr>
        <p:txBody>
          <a:bodyPr/>
          <a:lstStyle/>
          <a:p>
            <a:r>
              <a:rPr lang="en-GB" dirty="0"/>
              <a:t>Intensification options without biodiversity trade-offs</a:t>
            </a:r>
          </a:p>
          <a:p>
            <a:pPr marL="342900" indent="-342900">
              <a:buFontTx/>
              <a:buChar char="-"/>
            </a:pPr>
            <a:r>
              <a:rPr lang="en-GB" dirty="0"/>
              <a:t>rejuvenation of cocoa farms (challenge: property rights)</a:t>
            </a:r>
          </a:p>
          <a:p>
            <a:pPr marL="342900" indent="-342900">
              <a:buFontTx/>
              <a:buChar char="-"/>
            </a:pPr>
            <a:r>
              <a:rPr lang="en-GB" dirty="0"/>
              <a:t>Better quality through fermentation (challenge: security/trust)</a:t>
            </a:r>
          </a:p>
          <a:p>
            <a:r>
              <a:rPr lang="en-GB" dirty="0"/>
              <a:t>Degradation of papa?</a:t>
            </a:r>
          </a:p>
          <a:p>
            <a:pPr marL="342900" indent="-342900">
              <a:buFontTx/>
              <a:buChar char="-"/>
            </a:pPr>
            <a:r>
              <a:rPr lang="en-GB" dirty="0"/>
              <a:t>Bush fallow in papa (challenge: occupation / long term contract)</a:t>
            </a:r>
          </a:p>
        </p:txBody>
      </p:sp>
    </p:spTree>
    <p:extLst>
      <p:ext uri="{BB962C8B-B14F-4D97-AF65-F5344CB8AC3E}">
        <p14:creationId xmlns:p14="http://schemas.microsoft.com/office/powerpoint/2010/main" val="1026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AE04-A561-3680-E67A-930C5F79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 Sparing vs. Land sharing?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14BFF-DE1C-3793-FCD4-4E5235BCE8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1EFAA-6288-3659-329A-9A3071A89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F08AB-07A5-C3D3-38B3-A4E60E520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41DEF-7518-C4CA-41C4-97196BD2321A}"/>
              </a:ext>
            </a:extLst>
          </p:cNvPr>
          <p:cNvSpPr txBox="1"/>
          <p:nvPr/>
        </p:nvSpPr>
        <p:spPr>
          <a:xfrm>
            <a:off x="695325" y="1963740"/>
            <a:ext cx="10801349" cy="43088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Rockwell" panose="02060603020205020403" pitchFamily="18" charset="0"/>
              </a:rPr>
              <a:t>Context determines </a:t>
            </a:r>
            <a:r>
              <a:rPr lang="en-GB" sz="2200" dirty="0">
                <a:latin typeface="Rockwell" panose="02060603020205020403" pitchFamily="18" charset="0"/>
              </a:rPr>
              <a:t>which </a:t>
            </a:r>
            <a:r>
              <a:rPr lang="en-GB" sz="2200" b="1" dirty="0">
                <a:latin typeface="Rockwell" panose="02060603020205020403" pitchFamily="18" charset="0"/>
              </a:rPr>
              <a:t>strategy </a:t>
            </a:r>
            <a:r>
              <a:rPr lang="en-GB" sz="2200" dirty="0">
                <a:latin typeface="Rockwell" panose="02060603020205020403" pitchFamily="18" charset="0"/>
              </a:rPr>
              <a:t>has prospects of success:</a:t>
            </a:r>
          </a:p>
        </p:txBody>
      </p:sp>
      <p:pic>
        <p:nvPicPr>
          <p:cNvPr id="11" name="Picture 10" descr="A drawing of a tree and a bird&#10;&#10;Description automatically generated">
            <a:extLst>
              <a:ext uri="{FF2B5EF4-FFF2-40B4-BE49-F238E27FC236}">
                <a16:creationId xmlns:a16="http://schemas.microsoft.com/office/drawing/2014/main" id="{9C90CEBC-2DAF-5103-1208-BA9FD006F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83091" y="2590050"/>
            <a:ext cx="3691343" cy="3574897"/>
          </a:xfrm>
          <a:prstGeom prst="rect">
            <a:avLst/>
          </a:prstGeom>
        </p:spPr>
      </p:pic>
      <p:pic>
        <p:nvPicPr>
          <p:cNvPr id="12" name="Picture 11" descr="A drawing of a tree and a bird&#10;&#10;Description automatically generated">
            <a:extLst>
              <a:ext uri="{FF2B5EF4-FFF2-40B4-BE49-F238E27FC236}">
                <a16:creationId xmlns:a16="http://schemas.microsoft.com/office/drawing/2014/main" id="{B53AC914-DD04-A326-B7ED-122D8C50CB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780509" y="3828685"/>
            <a:ext cx="4928402" cy="216199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536921-16E0-9065-D643-605D79B4C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0051" y="2550203"/>
            <a:ext cx="4926624" cy="2358681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Land sharing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Open Access </a:t>
            </a:r>
            <a:r>
              <a:rPr lang="en-GB" dirty="0"/>
              <a:t>species not encouraged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Oil palm monoculture &amp; papa </a:t>
            </a:r>
            <a:r>
              <a:rPr lang="en-GB" dirty="0"/>
              <a:t>intersect</a:t>
            </a:r>
            <a:r>
              <a:rPr lang="en-GB" b="1" dirty="0"/>
              <a:t> corridors</a:t>
            </a:r>
            <a:endParaRPr lang="en-GB" baseline="-25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2EEC60-696D-A6B4-F8E4-06601A9F9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625" y="2550203"/>
            <a:ext cx="4869475" cy="2358681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Land sparing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Occupation</a:t>
            </a:r>
            <a:r>
              <a:rPr lang="en-GB" dirty="0"/>
              <a:t> = </a:t>
            </a:r>
            <a:r>
              <a:rPr lang="en-GB" b="1" dirty="0"/>
              <a:t>land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Social function </a:t>
            </a:r>
            <a:r>
              <a:rPr lang="en-GB" dirty="0"/>
              <a:t>of tree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Field types </a:t>
            </a:r>
            <a:r>
              <a:rPr lang="en-GB" dirty="0"/>
              <a:t>with inherent tree planting dynamic</a:t>
            </a:r>
          </a:p>
        </p:txBody>
      </p:sp>
    </p:spTree>
    <p:extLst>
      <p:ext uri="{BB962C8B-B14F-4D97-AF65-F5344CB8AC3E}">
        <p14:creationId xmlns:p14="http://schemas.microsoft.com/office/powerpoint/2010/main" val="12946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forest with trees and plants&#10;&#10;Description automatically generated">
            <a:extLst>
              <a:ext uri="{FF2B5EF4-FFF2-40B4-BE49-F238E27FC236}">
                <a16:creationId xmlns:a16="http://schemas.microsoft.com/office/drawing/2014/main" id="{B43759BF-8D6B-F552-E350-E8F802BF6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B01D0C-9B45-7FAF-B173-93672DCF6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6" y="2168525"/>
            <a:ext cx="10153650" cy="204863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Thank you for Listening!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F9F95C-2896-8119-9A11-C071E43BD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7328" y="3619380"/>
            <a:ext cx="9511551" cy="396569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Sarah Graf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A1401-AB8E-EDD6-DCA4-2201BF646CE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176963"/>
            <a:ext cx="715963" cy="544512"/>
          </a:xfrm>
        </p:spPr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3458-DBE7-BC19-BC9E-1C62F662D6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176963"/>
            <a:ext cx="9144000" cy="544512"/>
          </a:xfrm>
        </p:spPr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3C435-76CC-C50D-3F68-C629D796C7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150" y="6176963"/>
            <a:ext cx="540698" cy="544512"/>
          </a:xfrm>
          <a:noFill/>
        </p:spPr>
        <p:txBody>
          <a:bodyPr/>
          <a:lstStyle/>
          <a:p>
            <a:pPr algn="ctr"/>
            <a:fld id="{2104B226-4361-4E3F-8691-235B281AC8CE}" type="slidenum">
              <a:rPr lang="de-DE" smtClean="0">
                <a:solidFill>
                  <a:schemeClr val="bg1"/>
                </a:solidFill>
              </a:rPr>
              <a:pPr algn="ctr"/>
              <a:t>16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9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AE04-A561-3680-E67A-930C5F79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 Sparing vs. Land sharing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14BFF-DE1C-3793-FCD4-4E5235BCE8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1EFAA-6288-3659-329A-9A3071A89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F08AB-07A5-C3D3-38B3-A4E60E520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2EEC60-696D-A6B4-F8E4-06601A9F9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625" y="2449917"/>
            <a:ext cx="4869475" cy="87879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Converting ecosystems </a:t>
            </a:r>
            <a:r>
              <a:rPr lang="en-GB" dirty="0"/>
              <a:t>to farms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536921-16E0-9065-D643-605D79B4C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0050" y="2425926"/>
            <a:ext cx="4926624" cy="76814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b="1" dirty="0"/>
              <a:t>Intensified</a:t>
            </a:r>
            <a:r>
              <a:rPr lang="en-GB" dirty="0"/>
              <a:t> farming practices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b="1" dirty="0"/>
              <a:t>Pollution</a:t>
            </a:r>
            <a:r>
              <a:rPr lang="en-GB" dirty="0"/>
              <a:t>, including CO</a:t>
            </a:r>
            <a:r>
              <a:rPr lang="en-GB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41DEF-7518-C4CA-41C4-97196BD2321A}"/>
              </a:ext>
            </a:extLst>
          </p:cNvPr>
          <p:cNvSpPr txBox="1"/>
          <p:nvPr/>
        </p:nvSpPr>
        <p:spPr>
          <a:xfrm>
            <a:off x="695325" y="1923984"/>
            <a:ext cx="10801349" cy="43088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Rockwell" panose="02060603020205020403" pitchFamily="18" charset="0"/>
              </a:rPr>
              <a:t>Agriculture causes biodiversity loss through:</a:t>
            </a:r>
          </a:p>
        </p:txBody>
      </p:sp>
      <p:pic>
        <p:nvPicPr>
          <p:cNvPr id="10" name="Picture 9" descr="A drawing of a tree and a bird&#10;&#10;Description automatically generated">
            <a:extLst>
              <a:ext uri="{FF2B5EF4-FFF2-40B4-BE49-F238E27FC236}">
                <a16:creationId xmlns:a16="http://schemas.microsoft.com/office/drawing/2014/main" id="{3789D575-424A-A144-8FE0-10FAD6EE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83091" y="2590050"/>
            <a:ext cx="3691343" cy="3574897"/>
          </a:xfrm>
          <a:prstGeom prst="rect">
            <a:avLst/>
          </a:prstGeom>
        </p:spPr>
      </p:pic>
      <p:pic>
        <p:nvPicPr>
          <p:cNvPr id="11" name="Picture 10" descr="A drawing of a tree and a bird&#10;&#10;Description automatically generated">
            <a:extLst>
              <a:ext uri="{FF2B5EF4-FFF2-40B4-BE49-F238E27FC236}">
                <a16:creationId xmlns:a16="http://schemas.microsoft.com/office/drawing/2014/main" id="{DC3BA5AB-C4C7-19F4-9DE1-B52685AE5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780509" y="3828685"/>
            <a:ext cx="4928402" cy="2161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558AF-A3B9-C00D-31FB-9AE4CD2C72AE}"/>
              </a:ext>
            </a:extLst>
          </p:cNvPr>
          <p:cNvSpPr txBox="1"/>
          <p:nvPr/>
        </p:nvSpPr>
        <p:spPr>
          <a:xfrm>
            <a:off x="1369016" y="3265129"/>
            <a:ext cx="3981197" cy="190821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Segoe UI" panose="020B0502040204020203" pitchFamily="34" charset="0"/>
              <a:buChar char="→"/>
            </a:pPr>
            <a:r>
              <a:rPr lang="en-GB" sz="2000" b="1" dirty="0"/>
              <a:t>Open Access</a:t>
            </a:r>
            <a:r>
              <a:rPr lang="en-GB" sz="2000" dirty="0"/>
              <a:t> needs</a:t>
            </a:r>
            <a:r>
              <a:rPr lang="en-GB" sz="2000" b="1" dirty="0"/>
              <a:t> restrictions </a:t>
            </a:r>
            <a:r>
              <a:rPr lang="en-GB" sz="2000" dirty="0"/>
              <a:t>to </a:t>
            </a:r>
            <a:r>
              <a:rPr lang="en-GB" sz="2000" b="1" dirty="0"/>
              <a:t>avoid overexploitation </a:t>
            </a:r>
            <a:r>
              <a:rPr lang="en-GB" sz="1400" dirty="0"/>
              <a:t>(Ostrom, 1990)</a:t>
            </a:r>
          </a:p>
          <a:p>
            <a:pPr marL="342900" indent="-342900">
              <a:buFont typeface="Segoe UI" panose="020B0502040204020203" pitchFamily="34" charset="0"/>
              <a:buChar char="→"/>
            </a:pPr>
            <a:r>
              <a:rPr lang="en-GB" sz="2000" b="1" dirty="0"/>
              <a:t>Occupation</a:t>
            </a:r>
            <a:r>
              <a:rPr lang="en-GB" sz="2000" dirty="0"/>
              <a:t> establishes </a:t>
            </a:r>
            <a:r>
              <a:rPr lang="en-GB" sz="2000" b="1" dirty="0"/>
              <a:t>claims to land </a:t>
            </a:r>
            <a:r>
              <a:rPr lang="en-GB" sz="1400" dirty="0"/>
              <a:t>(Grigsby, 2004; Basset 2009</a:t>
            </a:r>
            <a:r>
              <a:rPr lang="en-GB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2CF7-9168-6840-A34C-5533F3BF7C1B}"/>
              </a:ext>
            </a:extLst>
          </p:cNvPr>
          <p:cNvSpPr txBox="1"/>
          <p:nvPr/>
        </p:nvSpPr>
        <p:spPr>
          <a:xfrm>
            <a:off x="6780509" y="3281978"/>
            <a:ext cx="4042476" cy="184665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Agricultural practices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social relations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are mutually dependent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(Cochet, 2015;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Asaaga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et al., 2020, Graf et al. 2023)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key to adopting  agroecological practices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(Graf &amp; Oya, 2021, Daum et al., 2023)</a:t>
            </a:r>
          </a:p>
        </p:txBody>
      </p:sp>
    </p:spTree>
    <p:extLst>
      <p:ext uri="{BB962C8B-B14F-4D97-AF65-F5344CB8AC3E}">
        <p14:creationId xmlns:p14="http://schemas.microsoft.com/office/powerpoint/2010/main" val="32350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158FA9-19F0-485D-A090-A86E4D18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5176"/>
            <a:ext cx="10801349" cy="462045"/>
          </a:xfrm>
        </p:spPr>
        <p:txBody>
          <a:bodyPr/>
          <a:lstStyle/>
          <a:p>
            <a:r>
              <a:rPr lang="en-GB" dirty="0"/>
              <a:t>Propositions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B8ACA-FA9D-4D13-1B86-F59149189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475A41-5CF4-4723-83BF-267F709FDDF2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83120-CB83-D268-20C1-E98AE7663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642D3-B3CB-9B9C-F472-C7097DD67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4B2A815-A0A5-BCC5-99F1-697EC5EF6A8C}"/>
              </a:ext>
            </a:extLst>
          </p:cNvPr>
          <p:cNvSpPr/>
          <p:nvPr/>
        </p:nvSpPr>
        <p:spPr>
          <a:xfrm>
            <a:off x="695325" y="1407695"/>
            <a:ext cx="10542170" cy="1937084"/>
          </a:xfrm>
          <a:prstGeom prst="snip1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lvl="2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Field types combine tenure relations and cropping practices that may jointly create dynamics resulting in habitat loss.</a:t>
            </a:r>
          </a:p>
          <a:p>
            <a:pPr marL="1428750" lvl="2" indent="-514350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Understanding these dynamics can inform more context specific strategies.</a:t>
            </a: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21240-CA97-372A-4D34-E7A7718A5A7F}"/>
              </a:ext>
            </a:extLst>
          </p:cNvPr>
          <p:cNvSpPr txBox="1"/>
          <p:nvPr/>
        </p:nvSpPr>
        <p:spPr>
          <a:xfrm>
            <a:off x="788363" y="1112565"/>
            <a:ext cx="802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280DEB9F-D845-F663-C42A-07554F58BDEB}"/>
              </a:ext>
            </a:extLst>
          </p:cNvPr>
          <p:cNvSpPr txBox="1">
            <a:spLocks/>
          </p:cNvSpPr>
          <p:nvPr/>
        </p:nvSpPr>
        <p:spPr>
          <a:xfrm>
            <a:off x="695324" y="3753854"/>
            <a:ext cx="10801349" cy="4620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spc="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Research Questions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9E33C6D2-227D-FE80-1135-ACFDE20D12EC}"/>
              </a:ext>
            </a:extLst>
          </p:cNvPr>
          <p:cNvSpPr/>
          <p:nvPr/>
        </p:nvSpPr>
        <p:spPr>
          <a:xfrm>
            <a:off x="695324" y="4251913"/>
            <a:ext cx="10542170" cy="1937084"/>
          </a:xfrm>
          <a:prstGeom prst="snip1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lvl="2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How are land tenure and field types connected to habitat loss?</a:t>
            </a:r>
          </a:p>
          <a:p>
            <a:pPr marL="1428750" lvl="2" indent="-514350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How can land tenure and field types hinder or reinforce land sharing and land sparing approaches.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DE933-506A-C4DC-C649-6B22D731FD78}"/>
              </a:ext>
            </a:extLst>
          </p:cNvPr>
          <p:cNvSpPr txBox="1"/>
          <p:nvPr/>
        </p:nvSpPr>
        <p:spPr>
          <a:xfrm>
            <a:off x="695324" y="3952016"/>
            <a:ext cx="802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8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7920-58D5-8F8A-29C9-C4EB1299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Village case studies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6DFF9-536F-68C5-644B-E57AAB6ABE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AFE7C-286C-9453-575B-E6D66CC09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E39F7-DEE6-32CC-5828-4382C1027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56DDA95D-1849-3DBC-AC65-01D459AA4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239" y="1245988"/>
            <a:ext cx="8923370" cy="21830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837202C9-6FB7-B631-EFBC-066F61501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87741"/>
              </p:ext>
            </p:extLst>
          </p:nvPr>
        </p:nvGraphicFramePr>
        <p:xfrm>
          <a:off x="695325" y="3555684"/>
          <a:ext cx="1054217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163511951"/>
                    </a:ext>
                  </a:extLst>
                </a:gridCol>
                <a:gridCol w="4500077">
                  <a:extLst>
                    <a:ext uri="{9D8B030D-6E8A-4147-A177-3AD203B41FA5}">
                      <a16:colId xmlns:a16="http://schemas.microsoft.com/office/drawing/2014/main" val="2332461390"/>
                    </a:ext>
                  </a:extLst>
                </a:gridCol>
                <a:gridCol w="4299018">
                  <a:extLst>
                    <a:ext uri="{9D8B030D-6E8A-4147-A177-3AD203B41FA5}">
                      <a16:colId xmlns:a16="http://schemas.microsoft.com/office/drawing/2014/main" val="2716144410"/>
                    </a:ext>
                  </a:extLst>
                </a:gridCol>
              </a:tblGrid>
              <a:tr h="352220">
                <a:tc>
                  <a:txBody>
                    <a:bodyPr/>
                    <a:lstStyle/>
                    <a:p>
                      <a:endParaRPr lang="en-GB" sz="2200" noProof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0">
                          <a:latin typeface="Rockwell" panose="02060603020205020403" pitchFamily="18" charset="0"/>
                        </a:rPr>
                        <a:t>Ghana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0">
                          <a:latin typeface="Rockwell" panose="02060603020205020403" pitchFamily="18" charset="0"/>
                        </a:rPr>
                        <a:t>Nigeria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70418"/>
                  </a:ext>
                </a:extLst>
              </a:tr>
              <a:tr h="352220">
                <a:tc>
                  <a:txBody>
                    <a:bodyPr/>
                    <a:lstStyle/>
                    <a:p>
                      <a:r>
                        <a:rPr lang="en-GB" sz="2200" noProof="0">
                          <a:latin typeface="Rockwell" panose="02060603020205020403" pitchFamily="18" charset="0"/>
                        </a:rPr>
                        <a:t>Farming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Cocoa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 on 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secondary forest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oil palm monoculture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Food crops 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with young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Cocoa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 planted 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decades ago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>
                          <a:latin typeface="Rockwell" panose="02060603020205020403" pitchFamily="18" charset="0"/>
                        </a:rPr>
                        <a:t>Natural 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oil palms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>
                          <a:latin typeface="Rockwell" panose="02060603020205020403" pitchFamily="18" charset="0"/>
                        </a:rPr>
                        <a:t>Separate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 food crop 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42965"/>
                  </a:ext>
                </a:extLst>
              </a:tr>
              <a:tr h="352220">
                <a:tc>
                  <a:txBody>
                    <a:bodyPr/>
                    <a:lstStyle/>
                    <a:p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Biodiversity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Loss of 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secondary forest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Little 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game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 (squirrels)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Open access plants 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disappear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No virgin forest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>
                          <a:latin typeface="Rockwell" panose="02060603020205020403" pitchFamily="18" charset="0"/>
                        </a:rPr>
                        <a:t>Destruction of </a:t>
                      </a: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farm land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1" noProof="0" dirty="0">
                          <a:latin typeface="Rockwell" panose="02060603020205020403" pitchFamily="18" charset="0"/>
                        </a:rPr>
                        <a:t>Much game </a:t>
                      </a:r>
                      <a:r>
                        <a:rPr lang="en-GB" sz="2200" noProof="0" dirty="0">
                          <a:latin typeface="Rockwell" panose="02060603020205020403" pitchFamily="18" charset="0"/>
                        </a:rPr>
                        <a:t>(snakes, grasscutter, porcupines)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7837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9939D57-E14F-45FA-E765-F802E36B32BD}"/>
              </a:ext>
            </a:extLst>
          </p:cNvPr>
          <p:cNvSpPr/>
          <p:nvPr/>
        </p:nvSpPr>
        <p:spPr>
          <a:xfrm>
            <a:off x="2456383" y="4012931"/>
            <a:ext cx="4230378" cy="1055014"/>
          </a:xfrm>
          <a:prstGeom prst="rect">
            <a:avLst/>
          </a:prstGeom>
          <a:solidFill>
            <a:srgbClr val="D5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D418D-095E-141C-26E5-4CD70B43632F}"/>
              </a:ext>
            </a:extLst>
          </p:cNvPr>
          <p:cNvSpPr/>
          <p:nvPr/>
        </p:nvSpPr>
        <p:spPr>
          <a:xfrm>
            <a:off x="7020732" y="4081048"/>
            <a:ext cx="4107051" cy="986897"/>
          </a:xfrm>
          <a:prstGeom prst="rect">
            <a:avLst/>
          </a:prstGeom>
          <a:solidFill>
            <a:srgbClr val="D5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B9DF58-B3F7-9CA9-2555-8AFCE7AB803F}"/>
              </a:ext>
            </a:extLst>
          </p:cNvPr>
          <p:cNvSpPr/>
          <p:nvPr/>
        </p:nvSpPr>
        <p:spPr>
          <a:xfrm>
            <a:off x="2456383" y="5175779"/>
            <a:ext cx="4447354" cy="1336465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456CE-CB1A-FD47-0A32-F5E88C018ED8}"/>
              </a:ext>
            </a:extLst>
          </p:cNvPr>
          <p:cNvSpPr/>
          <p:nvPr/>
        </p:nvSpPr>
        <p:spPr>
          <a:xfrm>
            <a:off x="7020732" y="5145789"/>
            <a:ext cx="4231037" cy="1336465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D7059-7522-3322-5DE9-F73C7DB07D09}"/>
              </a:ext>
            </a:extLst>
          </p:cNvPr>
          <p:cNvSpPr/>
          <p:nvPr/>
        </p:nvSpPr>
        <p:spPr>
          <a:xfrm>
            <a:off x="2961067" y="3023830"/>
            <a:ext cx="106084" cy="1075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872A6D-7872-995F-21D1-F5DE7DC930D4}"/>
              </a:ext>
            </a:extLst>
          </p:cNvPr>
          <p:cNvSpPr/>
          <p:nvPr/>
        </p:nvSpPr>
        <p:spPr>
          <a:xfrm>
            <a:off x="4086346" y="2957383"/>
            <a:ext cx="106084" cy="1075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EF3095-D134-3154-1683-510471A0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49DC1-E2CF-2626-181D-CAA7A732A5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35597-30DC-146B-2B42-744AA9F45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425EC-4C3A-F296-DA42-B197CA6BE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71B950-AF1F-E1DE-8AB1-39953059B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A77160-3439-C2FE-7B11-98AF3433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 descr="A picture containing ground, outdoor, person, dirt&#10;&#10;Description automatically generated">
            <a:extLst>
              <a:ext uri="{FF2B5EF4-FFF2-40B4-BE49-F238E27FC236}">
                <a16:creationId xmlns:a16="http://schemas.microsoft.com/office/drawing/2014/main" id="{4D4CF9BF-1122-81DE-FCB8-4F1276E24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-595"/>
          <a:stretch/>
        </p:blipFill>
        <p:spPr>
          <a:xfrm>
            <a:off x="6275387" y="1813385"/>
            <a:ext cx="2538653" cy="4288581"/>
          </a:xfrm>
          <a:prstGeom prst="rect">
            <a:avLst/>
          </a:prstGeom>
        </p:spPr>
      </p:pic>
      <p:pic>
        <p:nvPicPr>
          <p:cNvPr id="6" name="Picture 5" descr="A picture containing tree, ground, outdoor, plant&#10;&#10;Description automatically generated">
            <a:extLst>
              <a:ext uri="{FF2B5EF4-FFF2-40B4-BE49-F238E27FC236}">
                <a16:creationId xmlns:a16="http://schemas.microsoft.com/office/drawing/2014/main" id="{16990E3A-A668-F8DC-0FE1-61D86924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020" y="1804242"/>
            <a:ext cx="2538654" cy="4288582"/>
          </a:xfrm>
          <a:prstGeom prst="rect">
            <a:avLst/>
          </a:prstGeom>
        </p:spPr>
      </p:pic>
      <p:pic>
        <p:nvPicPr>
          <p:cNvPr id="12" name="Picture 11" descr="A white paper with many sticky notes on it&#10;&#10;Description automatically generated">
            <a:extLst>
              <a:ext uri="{FF2B5EF4-FFF2-40B4-BE49-F238E27FC236}">
                <a16:creationId xmlns:a16="http://schemas.microsoft.com/office/drawing/2014/main" id="{540DEA67-B192-C3C5-EDDA-D94C7081CC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1804241"/>
            <a:ext cx="5221287" cy="42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2B92-F60E-BE69-515C-CBDFB868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type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375EC-E0F5-957D-9343-FD50CFF98E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53362-EFCF-45E4-04D9-B30F51C6F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BC9F0-D5D3-1817-110E-8E97866BB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AF5912-C3DF-DC40-5570-DA61C2673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EBF1F5"/>
          </a:solidFill>
        </p:spPr>
        <p:txBody>
          <a:bodyPr/>
          <a:lstStyle/>
          <a:p>
            <a:r>
              <a:rPr lang="en-GB" dirty="0"/>
              <a:t>Defined as </a:t>
            </a:r>
            <a:r>
              <a:rPr lang="en-GB" b="1" dirty="0"/>
              <a:t>plot with</a:t>
            </a:r>
            <a:r>
              <a:rPr lang="en-GB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Specific </a:t>
            </a:r>
            <a:r>
              <a:rPr lang="en-GB" b="1" dirty="0"/>
              <a:t>combination of plants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Sequence</a:t>
            </a:r>
            <a:r>
              <a:rPr lang="en-GB" dirty="0"/>
              <a:t> of plants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Cultivation method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Ecological context</a:t>
            </a:r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n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Schlippe</a:t>
            </a:r>
            <a:r>
              <a:rPr lang="en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1956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AFD159-7DB4-526E-8F13-17161736C5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Useful concept, because: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Orders complex practices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Farmers use 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Combines </a:t>
            </a:r>
            <a:r>
              <a:rPr lang="en-GB" b="1" dirty="0"/>
              <a:t>social, technical </a:t>
            </a:r>
            <a:r>
              <a:rPr lang="en-GB" dirty="0"/>
              <a:t>and </a:t>
            </a:r>
            <a:r>
              <a:rPr lang="en-GB" b="1" dirty="0"/>
              <a:t>ecological </a:t>
            </a:r>
            <a:r>
              <a:rPr lang="en-GB" dirty="0"/>
              <a:t>aspects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Social relations manifest at plot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3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C19E79D-9916-6A2E-E6CD-517F508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Types in the Ghanaian Village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CD666-CA2D-E93D-620E-284440F629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0046C7-F126-40EE-AC76-FD4AFA3CFB64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10875-AD50-6687-A9D7-C6CC34851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79B1B-62B0-5CFC-E061-8D0B1186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4702C9D-D123-300A-6D88-9502BDEF3131}"/>
              </a:ext>
            </a:extLst>
          </p:cNvPr>
          <p:cNvSpPr/>
          <p:nvPr/>
        </p:nvSpPr>
        <p:spPr>
          <a:xfrm>
            <a:off x="1113183" y="1630016"/>
            <a:ext cx="8004313" cy="1798984"/>
          </a:xfrm>
          <a:prstGeom prst="wedgeEllipseCallout">
            <a:avLst>
              <a:gd name="adj1" fmla="val -58920"/>
              <a:gd name="adj2" fmla="val 6158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575755"/>
                </a:solidFill>
              </a:rPr>
              <a:t>Are all the farming areas the same or there are different kinds of areas that are better for certain crops?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7648D6B-428B-FFE1-24AF-0F6600067348}"/>
              </a:ext>
            </a:extLst>
          </p:cNvPr>
          <p:cNvSpPr/>
          <p:nvPr/>
        </p:nvSpPr>
        <p:spPr>
          <a:xfrm>
            <a:off x="2796208" y="3655736"/>
            <a:ext cx="8454887" cy="2002942"/>
          </a:xfrm>
          <a:prstGeom prst="wedgeEllipseCallout">
            <a:avLst>
              <a:gd name="adj1" fmla="val 54301"/>
              <a:gd name="adj2" fmla="val 61583"/>
            </a:avLst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land is not the same. There are some portions that are good for cocoa and others that are better for oil palm.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5A5E692-E840-8994-0E76-BC277AEFA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3" y="5994710"/>
            <a:ext cx="10801350" cy="364507"/>
          </a:xfrm>
        </p:spPr>
        <p:txBody>
          <a:bodyPr/>
          <a:lstStyle/>
          <a:p>
            <a:pPr algn="r"/>
            <a:r>
              <a:rPr lang="en-GB" dirty="0"/>
              <a:t>(Excerpt from focus group discussion)</a:t>
            </a:r>
          </a:p>
        </p:txBody>
      </p:sp>
    </p:spTree>
    <p:extLst>
      <p:ext uri="{BB962C8B-B14F-4D97-AF65-F5344CB8AC3E}">
        <p14:creationId xmlns:p14="http://schemas.microsoft.com/office/powerpoint/2010/main" val="401833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forest fire with smoke and trees&#10;&#10;Description automatically generated">
            <a:extLst>
              <a:ext uri="{FF2B5EF4-FFF2-40B4-BE49-F238E27FC236}">
                <a16:creationId xmlns:a16="http://schemas.microsoft.com/office/drawing/2014/main" id="{FF2407D0-A9D1-932F-D2FA-10208C51D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CD666-CA2D-E93D-620E-284440F629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0046C7-F126-40EE-AC76-FD4AFA3CFB64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10875-AD50-6687-A9D7-C6CC34851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Universität Hohenheim, </a:t>
            </a:r>
            <a:r>
              <a:rPr lang="en-GB" dirty="0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79B1B-62B0-5CFC-E061-8D0B1186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2104B226-4361-4E3F-8691-235B281AC8CE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026810F-B324-365B-F531-4A3968765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398" y="760831"/>
            <a:ext cx="10012779" cy="544512"/>
          </a:xfrm>
          <a:solidFill>
            <a:schemeClr val="bg1">
              <a:alpha val="54000"/>
            </a:schemeClr>
          </a:solidFill>
        </p:spPr>
        <p:txBody>
          <a:bodyPr lIns="90000"/>
          <a:lstStyle/>
          <a:p>
            <a:r>
              <a:rPr lang="en-GB" sz="3200" b="1" dirty="0"/>
              <a:t>New Farms are established on secondary forest.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1315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A71F-7F98-A887-6FC9-4A58096B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Cocoa Farm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4C858-1E78-0939-4895-376A04D2C2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9C3F2-D098-4D01-AD4F-0554814498E9}" type="datetime1">
              <a:rPr lang="de-DE" smtClean="0"/>
              <a:t>13.09.2023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C3E3E-6DA4-E309-FD3C-0D35E848F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Universität Hohenheim, </a:t>
            </a:r>
            <a:r>
              <a:rPr lang="en-GB"/>
              <a:t>Exploring the interrelated dynamics of land tenure, cropping systems and biodiversity through field types, Sarah Graf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3A40E-62AB-370D-C8DA-B58CA2F50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Picture 8" descr="A white drawing of plants&#10;&#10;Description automatically generated">
            <a:extLst>
              <a:ext uri="{FF2B5EF4-FFF2-40B4-BE49-F238E27FC236}">
                <a16:creationId xmlns:a16="http://schemas.microsoft.com/office/drawing/2014/main" id="{0F67562F-D37E-C598-0B98-6C13A6AC4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514" y="2046288"/>
            <a:ext cx="3384273" cy="2291028"/>
          </a:xfrm>
          <a:prstGeom prst="rect">
            <a:avLst/>
          </a:prstGeom>
        </p:spPr>
      </p:pic>
      <p:pic>
        <p:nvPicPr>
          <p:cNvPr id="11" name="Picture 10" descr="A drawing of plants and trees&#10;&#10;Description automatically generated">
            <a:extLst>
              <a:ext uri="{FF2B5EF4-FFF2-40B4-BE49-F238E27FC236}">
                <a16:creationId xmlns:a16="http://schemas.microsoft.com/office/drawing/2014/main" id="{EA1DB4E3-A846-D554-A8C4-0E32750126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00" y="1003300"/>
            <a:ext cx="4151837" cy="3263900"/>
          </a:xfrm>
          <a:prstGeom prst="rect">
            <a:avLst/>
          </a:prstGeom>
        </p:spPr>
      </p:pic>
      <p:pic>
        <p:nvPicPr>
          <p:cNvPr id="13" name="Picture 12" descr="A drawing of a tree&#10;&#10;Description automatically generated">
            <a:extLst>
              <a:ext uri="{FF2B5EF4-FFF2-40B4-BE49-F238E27FC236}">
                <a16:creationId xmlns:a16="http://schemas.microsoft.com/office/drawing/2014/main" id="{E1096CA1-B488-9138-1416-9B2124F21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774" y="833896"/>
            <a:ext cx="4122738" cy="34877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005066-F6D1-737B-552D-2650A7C7FB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6" y="2183759"/>
            <a:ext cx="3528868" cy="2141422"/>
          </a:xfrm>
          <a:prstGeom prst="rect">
            <a:avLst/>
          </a:prstGeom>
        </p:spPr>
      </p:pic>
      <p:pic>
        <p:nvPicPr>
          <p:cNvPr id="17" name="Picture 16" descr="A drawing of a plant growing from seed&#10;&#10;Description automatically generated">
            <a:extLst>
              <a:ext uri="{FF2B5EF4-FFF2-40B4-BE49-F238E27FC236}">
                <a16:creationId xmlns:a16="http://schemas.microsoft.com/office/drawing/2014/main" id="{227D31EA-2A64-EEF5-F55B-34B7857E46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0" y="2182908"/>
            <a:ext cx="3528869" cy="2141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8F2549-1844-E13D-0D9E-FF223B6818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200" y="989356"/>
            <a:ext cx="4122738" cy="3263900"/>
          </a:xfrm>
          <a:prstGeom prst="rect">
            <a:avLst/>
          </a:prstGeom>
        </p:spPr>
      </p:pic>
      <p:pic>
        <p:nvPicPr>
          <p:cNvPr id="24" name="Picture 23" descr="A drawing of a plant growing from seed">
            <a:extLst>
              <a:ext uri="{FF2B5EF4-FFF2-40B4-BE49-F238E27FC236}">
                <a16:creationId xmlns:a16="http://schemas.microsoft.com/office/drawing/2014/main" id="{B0414D2A-D19A-0FF9-BCA0-90C6F9E4C7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521" y="2218514"/>
            <a:ext cx="1922418" cy="2041714"/>
          </a:xfrm>
          <a:prstGeom prst="rect">
            <a:avLst/>
          </a:prstGeom>
        </p:spPr>
      </p:pic>
      <p:pic>
        <p:nvPicPr>
          <p:cNvPr id="25" name="Picture 24" descr="A drawing of a plant growing from seed">
            <a:extLst>
              <a:ext uri="{FF2B5EF4-FFF2-40B4-BE49-F238E27FC236}">
                <a16:creationId xmlns:a16="http://schemas.microsoft.com/office/drawing/2014/main" id="{D53E9B56-7978-4EC3-8E5A-D0653CAB75F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93" y="2440138"/>
            <a:ext cx="1187648" cy="1813118"/>
          </a:xfrm>
          <a:prstGeom prst="rect">
            <a:avLst/>
          </a:prstGeom>
        </p:spPr>
      </p:pic>
      <p:pic>
        <p:nvPicPr>
          <p:cNvPr id="23" name="Picture 22" descr="A drawing of a plant growing from seed">
            <a:extLst>
              <a:ext uri="{FF2B5EF4-FFF2-40B4-BE49-F238E27FC236}">
                <a16:creationId xmlns:a16="http://schemas.microsoft.com/office/drawing/2014/main" id="{46D5579F-81FF-238C-723C-3B4A9AA827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952" y="3210678"/>
            <a:ext cx="1159934" cy="1039587"/>
          </a:xfrm>
          <a:prstGeom prst="rect">
            <a:avLst/>
          </a:prstGeom>
        </p:spPr>
      </p:pic>
      <p:pic>
        <p:nvPicPr>
          <p:cNvPr id="27" name="Picture 26" descr="A drawing of trees and plants&#10;&#10;Description automatically generated">
            <a:extLst>
              <a:ext uri="{FF2B5EF4-FFF2-40B4-BE49-F238E27FC236}">
                <a16:creationId xmlns:a16="http://schemas.microsoft.com/office/drawing/2014/main" id="{4A1BD340-32BD-939A-DAF6-CEE6DDC0C25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6236" y="850602"/>
            <a:ext cx="1228275" cy="3442663"/>
          </a:xfrm>
          <a:prstGeom prst="rect">
            <a:avLst/>
          </a:prstGeom>
        </p:spPr>
      </p:pic>
      <p:pic>
        <p:nvPicPr>
          <p:cNvPr id="29" name="Picture 28" descr="A drawing of trees and plants&#10;&#10;Description automatically generated">
            <a:extLst>
              <a:ext uri="{FF2B5EF4-FFF2-40B4-BE49-F238E27FC236}">
                <a16:creationId xmlns:a16="http://schemas.microsoft.com/office/drawing/2014/main" id="{102BCFB3-1059-4D47-994C-C7FF3E176BF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065" y="841455"/>
            <a:ext cx="658601" cy="3442663"/>
          </a:xfrm>
          <a:prstGeom prst="rect">
            <a:avLst/>
          </a:prstGeom>
        </p:spPr>
      </p:pic>
      <p:pic>
        <p:nvPicPr>
          <p:cNvPr id="30" name="Picture 29" descr="A drawing of trees and plants&#10;&#10;Description automatically generated">
            <a:extLst>
              <a:ext uri="{FF2B5EF4-FFF2-40B4-BE49-F238E27FC236}">
                <a16:creationId xmlns:a16="http://schemas.microsoft.com/office/drawing/2014/main" id="{38916D9B-F489-B0DC-09E0-5EE4C6E6ED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763" y="853896"/>
            <a:ext cx="2230902" cy="3442663"/>
          </a:xfrm>
          <a:prstGeom prst="rect">
            <a:avLst/>
          </a:prstGeom>
        </p:spPr>
      </p:pic>
      <p:pic>
        <p:nvPicPr>
          <p:cNvPr id="32" name="Picture 31" descr="A drawing of a plant growing from seed&#10;&#10;Description automatically generated">
            <a:extLst>
              <a:ext uri="{FF2B5EF4-FFF2-40B4-BE49-F238E27FC236}">
                <a16:creationId xmlns:a16="http://schemas.microsoft.com/office/drawing/2014/main" id="{504109EF-8D0E-5C07-C602-5D3CCC730BF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065" y="867987"/>
            <a:ext cx="4389084" cy="343306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49D4772-1D86-13B6-CF7D-FF41390AAA8F}"/>
              </a:ext>
            </a:extLst>
          </p:cNvPr>
          <p:cNvSpPr txBox="1"/>
          <p:nvPr/>
        </p:nvSpPr>
        <p:spPr>
          <a:xfrm>
            <a:off x="1320707" y="1491865"/>
            <a:ext cx="11538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0-5 years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24FF0A-1422-5FA0-3216-B7838709DE72}"/>
              </a:ext>
            </a:extLst>
          </p:cNvPr>
          <p:cNvSpPr txBox="1"/>
          <p:nvPr/>
        </p:nvSpPr>
        <p:spPr>
          <a:xfrm>
            <a:off x="5049522" y="1491865"/>
            <a:ext cx="127009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5-30 years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3AE00-D17A-632A-4D60-45D7701D1AB8}"/>
              </a:ext>
            </a:extLst>
          </p:cNvPr>
          <p:cNvSpPr txBox="1"/>
          <p:nvPr/>
        </p:nvSpPr>
        <p:spPr>
          <a:xfrm>
            <a:off x="9457660" y="1546295"/>
            <a:ext cx="119389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&gt;30 years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4A6A9F-4F2C-6BAF-A989-16C5384EA935}"/>
              </a:ext>
            </a:extLst>
          </p:cNvPr>
          <p:cNvSpPr txBox="1"/>
          <p:nvPr/>
        </p:nvSpPr>
        <p:spPr>
          <a:xfrm>
            <a:off x="262082" y="4364318"/>
            <a:ext cx="3195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2"/>
                </a:solidFill>
              </a:rPr>
              <a:t>landowners </a:t>
            </a:r>
            <a:r>
              <a:rPr lang="en-GB" dirty="0">
                <a:solidFill>
                  <a:schemeClr val="tx2"/>
                </a:solidFill>
              </a:rPr>
              <a:t>push cocoa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Trees establish </a:t>
            </a:r>
            <a:r>
              <a:rPr lang="en-GB" b="1" dirty="0">
                <a:solidFill>
                  <a:schemeClr val="tx2"/>
                </a:solidFill>
              </a:rPr>
              <a:t>land rights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accumulation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property for </a:t>
            </a:r>
            <a:r>
              <a:rPr lang="en-GB" b="1" dirty="0">
                <a:solidFill>
                  <a:schemeClr val="tx2"/>
                </a:solidFill>
              </a:rPr>
              <a:t>wives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FFC259-3DF7-0619-C871-C1858F479EF6}"/>
              </a:ext>
            </a:extLst>
          </p:cNvPr>
          <p:cNvSpPr txBox="1"/>
          <p:nvPr/>
        </p:nvSpPr>
        <p:spPr>
          <a:xfrm>
            <a:off x="3491813" y="4324330"/>
            <a:ext cx="4155844" cy="135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Once the </a:t>
            </a:r>
            <a:r>
              <a:rPr lang="en-GB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canopy closes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capital and labour </a:t>
            </a:r>
            <a:r>
              <a:rPr lang="en-GB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available again.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proceeds can be </a:t>
            </a:r>
            <a:r>
              <a:rPr lang="en-GB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reinvested</a:t>
            </a:r>
            <a:r>
              <a:rPr lang="en-GB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 for new land for </a:t>
            </a:r>
            <a:r>
              <a:rPr lang="en-GB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 crops</a:t>
            </a:r>
            <a:r>
              <a:rPr lang="en-GB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2DF4D3-C704-18A7-64EF-8235B61C8FA7}"/>
              </a:ext>
            </a:extLst>
          </p:cNvPr>
          <p:cNvSpPr txBox="1"/>
          <p:nvPr/>
        </p:nvSpPr>
        <p:spPr>
          <a:xfrm>
            <a:off x="7954241" y="4267200"/>
            <a:ext cx="3870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Gradual replanting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(land tenure)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inherited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B18B5-94B1-DE36-F716-B367B5A57CB7}"/>
                  </a:ext>
                </a:extLst>
              </p:cNvPr>
              <p:cNvSpPr txBox="1"/>
              <p:nvPr/>
            </p:nvSpPr>
            <p:spPr>
              <a:xfrm>
                <a:off x="175352" y="3539107"/>
                <a:ext cx="450801" cy="382728"/>
              </a:xfrm>
              <a:prstGeom prst="rect">
                <a:avLst/>
              </a:prstGeom>
              <a:solidFill>
                <a:schemeClr val="tx1">
                  <a:lumMod val="75000"/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400" i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B18B5-94B1-DE36-F716-B367B5A5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2" y="3539107"/>
                <a:ext cx="450801" cy="382728"/>
              </a:xfrm>
              <a:prstGeom prst="rect">
                <a:avLst/>
              </a:prstGeom>
              <a:blipFill>
                <a:blip r:embed="rId16"/>
                <a:stretch>
                  <a:fillRect l="-52703" t="-106452" r="-86486" b="-16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B0565F-9CD4-013B-F4E7-2451BF8D3788}"/>
                  </a:ext>
                </a:extLst>
              </p:cNvPr>
              <p:cNvSpPr txBox="1"/>
              <p:nvPr/>
            </p:nvSpPr>
            <p:spPr>
              <a:xfrm>
                <a:off x="1889756" y="3429000"/>
                <a:ext cx="450801" cy="382728"/>
              </a:xfrm>
              <a:prstGeom prst="rect">
                <a:avLst/>
              </a:prstGeom>
              <a:solidFill>
                <a:schemeClr val="tx1">
                  <a:lumMod val="75000"/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B0565F-9CD4-013B-F4E7-2451BF8D3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56" y="3429000"/>
                <a:ext cx="450801" cy="382728"/>
              </a:xfrm>
              <a:prstGeom prst="rect">
                <a:avLst/>
              </a:prstGeom>
              <a:blipFill>
                <a:blip r:embed="rId17"/>
                <a:stretch>
                  <a:fillRect l="-51351" t="-106452" r="-86486" b="-16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2969A2-E02F-21BF-F4B9-9C2F6D94E97E}"/>
                  </a:ext>
                </a:extLst>
              </p:cNvPr>
              <p:cNvSpPr txBox="1"/>
              <p:nvPr/>
            </p:nvSpPr>
            <p:spPr>
              <a:xfrm>
                <a:off x="4217485" y="1618296"/>
                <a:ext cx="450801" cy="382728"/>
              </a:xfrm>
              <a:prstGeom prst="rect">
                <a:avLst/>
              </a:prstGeom>
              <a:solidFill>
                <a:schemeClr val="tx1">
                  <a:lumMod val="75000"/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2969A2-E02F-21BF-F4B9-9C2F6D94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85" y="1618296"/>
                <a:ext cx="450801" cy="382728"/>
              </a:xfrm>
              <a:prstGeom prst="rect">
                <a:avLst/>
              </a:prstGeom>
              <a:blipFill>
                <a:blip r:embed="rId18"/>
                <a:stretch>
                  <a:fillRect l="-52703" t="-104762" r="-86486" b="-163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9B6674-AC0A-D885-A04E-2F0F4F234F14}"/>
                  </a:ext>
                </a:extLst>
              </p:cNvPr>
              <p:cNvSpPr txBox="1"/>
              <p:nvPr/>
            </p:nvSpPr>
            <p:spPr>
              <a:xfrm>
                <a:off x="11236491" y="1491865"/>
                <a:ext cx="450801" cy="382728"/>
              </a:xfrm>
              <a:prstGeom prst="rect">
                <a:avLst/>
              </a:prstGeom>
              <a:solidFill>
                <a:schemeClr val="tx1">
                  <a:lumMod val="75000"/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9B6674-AC0A-D885-A04E-2F0F4F23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491" y="1491865"/>
                <a:ext cx="450801" cy="382728"/>
              </a:xfrm>
              <a:prstGeom prst="rect">
                <a:avLst/>
              </a:prstGeom>
              <a:blipFill>
                <a:blip r:embed="rId19"/>
                <a:stretch>
                  <a:fillRect l="-51351" t="-104762" r="-87838" b="-163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EEABE32-6C3E-3A63-CE73-028F4572AF61}"/>
              </a:ext>
            </a:extLst>
          </p:cNvPr>
          <p:cNvSpPr txBox="1"/>
          <p:nvPr/>
        </p:nvSpPr>
        <p:spPr>
          <a:xfrm>
            <a:off x="3742376" y="5868644"/>
            <a:ext cx="365471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GB" sz="2000" b="1" dirty="0">
                <a:solidFill>
                  <a:schemeClr val="tx2"/>
                </a:solidFill>
              </a:rPr>
              <a:t>Forest conversion dynamic</a:t>
            </a:r>
          </a:p>
        </p:txBody>
      </p:sp>
    </p:spTree>
    <p:extLst>
      <p:ext uri="{BB962C8B-B14F-4D97-AF65-F5344CB8AC3E}">
        <p14:creationId xmlns:p14="http://schemas.microsoft.com/office/powerpoint/2010/main" val="9745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UHOH PPT ">
  <a:themeElements>
    <a:clrScheme name="Benutzerdefiniert 1">
      <a:dk1>
        <a:srgbClr val="525250"/>
      </a:dk1>
      <a:lt1>
        <a:sysClr val="window" lastClr="FFFFFF"/>
      </a:lt1>
      <a:dk2>
        <a:srgbClr val="004178"/>
      </a:dk2>
      <a:lt2>
        <a:srgbClr val="EBF2F5"/>
      </a:lt2>
      <a:accent1>
        <a:srgbClr val="6EAAC3"/>
      </a:accent1>
      <a:accent2>
        <a:srgbClr val="4B782D"/>
      </a:accent2>
      <a:accent3>
        <a:srgbClr val="AFC80A"/>
      </a:accent3>
      <a:accent4>
        <a:srgbClr val="711E5A"/>
      </a:accent4>
      <a:accent5>
        <a:srgbClr val="C3A53C"/>
      </a:accent5>
      <a:accent6>
        <a:srgbClr val="EBF2F5"/>
      </a:accent6>
      <a:hlink>
        <a:srgbClr val="7030A0"/>
      </a:hlink>
      <a:folHlink>
        <a:srgbClr val="525250"/>
      </a:folHlink>
    </a:clrScheme>
    <a:fontScheme name="UHOH-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 cmpd="sng" algn="ctr">
          <a:solidFill>
            <a:schemeClr val="tx1">
              <a:lumMod val="40000"/>
              <a:lumOff val="60000"/>
            </a:schemeClr>
          </a:solidFill>
          <a:prstDash val="solid"/>
          <a:round/>
          <a:headEnd type="none" w="med" len="med"/>
          <a:tailEnd type="none" w="lg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61AD3249-DA64-4E2C-A60C-CEA76CCBFC15}" vid="{7C4A41F5-07E8-4CB8-A809-B5373F2BD37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PPT-CD-Vorlage_Standard</Template>
  <TotalTime>0</TotalTime>
  <Words>1494</Words>
  <Application>Microsoft Office PowerPoint</Application>
  <PresentationFormat>Widescreen</PresentationFormat>
  <Paragraphs>266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Rockwell</vt:lpstr>
      <vt:lpstr>Segoe UI</vt:lpstr>
      <vt:lpstr>Segoe UI </vt:lpstr>
      <vt:lpstr>Segoe UI Semibold</vt:lpstr>
      <vt:lpstr>Wingdings</vt:lpstr>
      <vt:lpstr>UHOH PPT </vt:lpstr>
      <vt:lpstr>Exploring the interrelated dynamics of land tenure, cropping systems and biodiversity through field types</vt:lpstr>
      <vt:lpstr>Land Sparing vs. Land sharing</vt:lpstr>
      <vt:lpstr>Propositions</vt:lpstr>
      <vt:lpstr>Village case studies </vt:lpstr>
      <vt:lpstr>Data Collection</vt:lpstr>
      <vt:lpstr>Field type</vt:lpstr>
      <vt:lpstr>Field Types in the Ghanaian Village</vt:lpstr>
      <vt:lpstr>PowerPoint Presentation</vt:lpstr>
      <vt:lpstr>Cocoa Farm</vt:lpstr>
      <vt:lpstr>Oil Palm Farm</vt:lpstr>
      <vt:lpstr>Ghanaian Village</vt:lpstr>
      <vt:lpstr>PowerPoint Presentation</vt:lpstr>
      <vt:lpstr>Nigerian Village</vt:lpstr>
      <vt:lpstr>Nigeria – Tree Crop Farm</vt:lpstr>
      <vt:lpstr>Land Sparing vs. Land sharing?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Graf</dc:creator>
  <cp:lastModifiedBy>Sarah Graf</cp:lastModifiedBy>
  <cp:revision>25</cp:revision>
  <dcterms:created xsi:type="dcterms:W3CDTF">2023-07-10T09:46:53Z</dcterms:created>
  <dcterms:modified xsi:type="dcterms:W3CDTF">2023-09-13T16:10:32Z</dcterms:modified>
</cp:coreProperties>
</file>