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72" r:id="rId7"/>
    <p:sldId id="263" r:id="rId8"/>
    <p:sldId id="267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3" r:id="rId18"/>
    <p:sldId id="282" r:id="rId19"/>
    <p:sldId id="265" r:id="rId20"/>
    <p:sldId id="266" r:id="rId21"/>
  </p:sldIdLst>
  <p:sldSz cx="12192000" cy="6858000"/>
  <p:notesSz cx="6858000" cy="9144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/>
    <p:restoredTop sz="83537"/>
  </p:normalViewPr>
  <p:slideViewPr>
    <p:cSldViewPr snapToGrid="0">
      <p:cViewPr varScale="1">
        <p:scale>
          <a:sx n="89" d="100"/>
          <a:sy n="89" d="100"/>
        </p:scale>
        <p:origin x="14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Mean Annual Precipitation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MAP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Sheet1!$A$31:$A$35</c:f>
              <c:strCache>
                <c:ptCount val="5"/>
                <c:pt idx="0">
                  <c:v>SM</c:v>
                </c:pt>
                <c:pt idx="1">
                  <c:v>DSD</c:v>
                </c:pt>
                <c:pt idx="2">
                  <c:v>MSD</c:v>
                </c:pt>
                <c:pt idx="3">
                  <c:v>ME</c:v>
                </c:pt>
                <c:pt idx="4">
                  <c:v>WE</c:v>
                </c:pt>
              </c:strCache>
            </c:strRef>
          </c:cat>
          <c:val>
            <c:numRef>
              <c:f>Sheet1!$B$31:$B$35</c:f>
              <c:numCache>
                <c:formatCode>General</c:formatCode>
                <c:ptCount val="5"/>
                <c:pt idx="0">
                  <c:v>830.03</c:v>
                </c:pt>
                <c:pt idx="1">
                  <c:v>1181.83</c:v>
                </c:pt>
                <c:pt idx="2">
                  <c:v>1282.79</c:v>
                </c:pt>
                <c:pt idx="3">
                  <c:v>1369</c:v>
                </c:pt>
                <c:pt idx="4">
                  <c:v>1742.71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9-9142-ADD2-2C7DB8579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02592"/>
        <c:axId val="192824016"/>
      </c:barChart>
      <c:catAx>
        <c:axId val="19280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92824016"/>
        <c:crosses val="autoZero"/>
        <c:auto val="1"/>
        <c:lblAlgn val="ctr"/>
        <c:lblOffset val="100"/>
        <c:noMultiLvlLbl val="0"/>
      </c:catAx>
      <c:valAx>
        <c:axId val="19282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9280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Dry Season Length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DSL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Sheet1!$A$38:$A$42</c:f>
              <c:strCache>
                <c:ptCount val="5"/>
                <c:pt idx="0">
                  <c:v>SM</c:v>
                </c:pt>
                <c:pt idx="1">
                  <c:v>DSD</c:v>
                </c:pt>
                <c:pt idx="2">
                  <c:v>MSD</c:v>
                </c:pt>
                <c:pt idx="3">
                  <c:v>ME</c:v>
                </c:pt>
                <c:pt idx="4">
                  <c:v>WE</c:v>
                </c:pt>
              </c:strCache>
            </c:strRef>
          </c:cat>
          <c:val>
            <c:numRef>
              <c:f>Sheet1!$B$38:$B$42</c:f>
              <c:numCache>
                <c:formatCode>General</c:formatCode>
                <c:ptCount val="5"/>
                <c:pt idx="0">
                  <c:v>10</c:v>
                </c:pt>
                <c:pt idx="1">
                  <c:v>5.67</c:v>
                </c:pt>
                <c:pt idx="2">
                  <c:v>5.67</c:v>
                </c:pt>
                <c:pt idx="3">
                  <c:v>4.67</c:v>
                </c:pt>
                <c:pt idx="4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D-5047-8ACC-E087C484F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500832"/>
        <c:axId val="70606592"/>
      </c:barChart>
      <c:catAx>
        <c:axId val="1565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70606592"/>
        <c:crosses val="autoZero"/>
        <c:auto val="1"/>
        <c:lblAlgn val="ctr"/>
        <c:lblOffset val="100"/>
        <c:noMultiLvlLbl val="0"/>
      </c:catAx>
      <c:valAx>
        <c:axId val="7060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5650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Sheet1!$B$44</c:f>
              <c:strCache>
                <c:ptCount val="1"/>
                <c:pt idx="0">
                  <c:v>%Canopy Cover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Sheet1!$A$45:$A$49</c:f>
              <c:strCache>
                <c:ptCount val="5"/>
                <c:pt idx="0">
                  <c:v>SM</c:v>
                </c:pt>
                <c:pt idx="1">
                  <c:v>DSD</c:v>
                </c:pt>
                <c:pt idx="2">
                  <c:v>MSD</c:v>
                </c:pt>
                <c:pt idx="3">
                  <c:v>ME</c:v>
                </c:pt>
                <c:pt idx="4">
                  <c:v>WE</c:v>
                </c:pt>
              </c:strCache>
            </c:strRef>
          </c:cat>
          <c:val>
            <c:numRef>
              <c:f>Sheet1!$B$45:$B$49</c:f>
              <c:numCache>
                <c:formatCode>General</c:formatCode>
                <c:ptCount val="5"/>
                <c:pt idx="0">
                  <c:v>93.22</c:v>
                </c:pt>
                <c:pt idx="1">
                  <c:v>58.19</c:v>
                </c:pt>
                <c:pt idx="2">
                  <c:v>89.31</c:v>
                </c:pt>
                <c:pt idx="3">
                  <c:v>92.95</c:v>
                </c:pt>
                <c:pt idx="4">
                  <c:v>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D-FD48-8B24-2E37A1ED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896480"/>
        <c:axId val="156333104"/>
      </c:barChart>
      <c:catAx>
        <c:axId val="1518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56333104"/>
        <c:crosses val="autoZero"/>
        <c:auto val="1"/>
        <c:lblAlgn val="ctr"/>
        <c:lblOffset val="100"/>
        <c:noMultiLvlLbl val="0"/>
      </c:catAx>
      <c:valAx>
        <c:axId val="15633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5189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H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Sheet1!$B$51</c:f>
              <c:strCache>
                <c:ptCount val="1"/>
                <c:pt idx="0">
                  <c:v>Light intensity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Sheet1!$A$52:$A$56</c:f>
              <c:strCache>
                <c:ptCount val="5"/>
                <c:pt idx="0">
                  <c:v>SM</c:v>
                </c:pt>
                <c:pt idx="1">
                  <c:v>DSD</c:v>
                </c:pt>
                <c:pt idx="2">
                  <c:v>MSD</c:v>
                </c:pt>
                <c:pt idx="3">
                  <c:v>ME</c:v>
                </c:pt>
                <c:pt idx="4">
                  <c:v>WE</c:v>
                </c:pt>
              </c:strCache>
            </c:strRef>
          </c:cat>
          <c:val>
            <c:numRef>
              <c:f>Sheet1!$B$52:$B$56</c:f>
              <c:numCache>
                <c:formatCode>General</c:formatCode>
                <c:ptCount val="5"/>
                <c:pt idx="0">
                  <c:v>0.1</c:v>
                </c:pt>
                <c:pt idx="1">
                  <c:v>1.48</c:v>
                </c:pt>
                <c:pt idx="2">
                  <c:v>0.18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A-D443-A55B-A84C22B01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550304"/>
        <c:axId val="151551312"/>
      </c:barChart>
      <c:catAx>
        <c:axId val="15155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51551312"/>
        <c:crosses val="autoZero"/>
        <c:auto val="1"/>
        <c:lblAlgn val="ctr"/>
        <c:lblOffset val="100"/>
        <c:noMultiLvlLbl val="0"/>
      </c:catAx>
      <c:valAx>
        <c:axId val="15155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5155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H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Abundance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Sheet1!$A$8:$A$12</c:f>
              <c:strCache>
                <c:ptCount val="5"/>
                <c:pt idx="0">
                  <c:v>SM</c:v>
                </c:pt>
                <c:pt idx="1">
                  <c:v>DSD</c:v>
                </c:pt>
                <c:pt idx="2">
                  <c:v>MSD</c:v>
                </c:pt>
                <c:pt idx="3">
                  <c:v>ME</c:v>
                </c:pt>
                <c:pt idx="4">
                  <c:v>WE</c:v>
                </c:pt>
              </c:strCache>
            </c:strRef>
          </c:cat>
          <c:val>
            <c:numRef>
              <c:f>Sheet1!$B$8:$B$12</c:f>
              <c:numCache>
                <c:formatCode>General</c:formatCode>
                <c:ptCount val="5"/>
                <c:pt idx="0">
                  <c:v>42.8</c:v>
                </c:pt>
                <c:pt idx="1">
                  <c:v>20.58</c:v>
                </c:pt>
                <c:pt idx="2">
                  <c:v>71.33</c:v>
                </c:pt>
                <c:pt idx="3">
                  <c:v>70.67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6-5446-B1EC-C12BDCBE6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757952"/>
        <c:axId val="148710400"/>
      </c:barChart>
      <c:catAx>
        <c:axId val="14875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48710400"/>
        <c:crosses val="autoZero"/>
        <c:auto val="1"/>
        <c:lblAlgn val="ctr"/>
        <c:lblOffset val="100"/>
        <c:noMultiLvlLbl val="0"/>
      </c:catAx>
      <c:valAx>
        <c:axId val="1487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4875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H"/>
        </a:p>
      </c:txPr>
    </c:title>
    <c:autoTitleDeleted val="0"/>
    <c:plotArea>
      <c:layout>
        <c:manualLayout>
          <c:layoutTarget val="inner"/>
          <c:xMode val="edge"/>
          <c:yMode val="edge"/>
          <c:x val="5.385711280008678E-2"/>
          <c:y val="0.12441557204606511"/>
          <c:w val="0.92142228573723928"/>
          <c:h val="0.75732571744454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Species richness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SM</c:v>
                </c:pt>
                <c:pt idx="1">
                  <c:v>DSD</c:v>
                </c:pt>
                <c:pt idx="2">
                  <c:v>MSD</c:v>
                </c:pt>
                <c:pt idx="3">
                  <c:v>ME</c:v>
                </c:pt>
                <c:pt idx="4">
                  <c:v>WE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23</c:v>
                </c:pt>
                <c:pt idx="2">
                  <c:v>49</c:v>
                </c:pt>
                <c:pt idx="3">
                  <c:v>62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9-5E4D-A047-C545A9733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15008"/>
        <c:axId val="192443888"/>
      </c:barChart>
      <c:catAx>
        <c:axId val="1479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92443888"/>
        <c:crosses val="autoZero"/>
        <c:auto val="1"/>
        <c:lblAlgn val="ctr"/>
        <c:lblOffset val="100"/>
        <c:noMultiLvlLbl val="0"/>
      </c:catAx>
      <c:valAx>
        <c:axId val="19244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4791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0.67316</cdr:x>
      <cdr:y>0.26943</cdr:y>
    </cdr:from>
    <cdr:to>
      <cdr:x>0.73004</cdr:x>
      <cdr:y>0.40406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id="{006FFCD5-6426-EFD1-1CC8-E1BFE0A86652}"/>
            </a:ext>
          </a:extLst>
        </cdr:cNvPr>
        <cdr:cNvSpPr txBox="1"/>
      </cdr:nvSpPr>
      <cdr:spPr>
        <a:xfrm xmlns:a="http://schemas.openxmlformats.org/drawingml/2006/main">
          <a:off x="3342476" y="739088"/>
          <a:ext cx="28245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H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dirty="0"/>
            <a:t>c</a:t>
          </a:r>
        </a:p>
      </cdr:txBody>
    </cdr:sp>
  </cdr:relSizeAnchor>
  <cdr:relSizeAnchor xmlns:cdr="http://schemas.openxmlformats.org/drawingml/2006/chartDrawing">
    <cdr:from>
      <cdr:x>0.84998</cdr:x>
      <cdr:y>0.12549</cdr:y>
    </cdr:from>
    <cdr:to>
      <cdr:x>0.9117</cdr:x>
      <cdr:y>0.26013</cdr:y>
    </cdr:to>
    <cdr:sp macro="" textlink="">
      <cdr:nvSpPr>
        <cdr:cNvPr id="4" name="TextBox 16">
          <a:extLst xmlns:a="http://schemas.openxmlformats.org/drawingml/2006/main">
            <a:ext uri="{FF2B5EF4-FFF2-40B4-BE49-F238E27FC236}">
              <a16:creationId xmlns:a16="http://schemas.microsoft.com/office/drawing/2014/main" id="{006FFCD5-6426-EFD1-1CC8-E1BFE0A86652}"/>
            </a:ext>
          </a:extLst>
        </cdr:cNvPr>
        <cdr:cNvSpPr txBox="1"/>
      </cdr:nvSpPr>
      <cdr:spPr>
        <a:xfrm xmlns:a="http://schemas.openxmlformats.org/drawingml/2006/main">
          <a:off x="4220431" y="344255"/>
          <a:ext cx="30649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H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dirty="0"/>
            <a:t>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0.11637</cdr:x>
      <cdr:y>0.1702</cdr:y>
    </cdr:from>
    <cdr:to>
      <cdr:x>0.17584</cdr:x>
      <cdr:y>0.30484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id="{006FFCD5-6426-EFD1-1CC8-E1BFE0A86652}"/>
            </a:ext>
          </a:extLst>
        </cdr:cNvPr>
        <cdr:cNvSpPr txBox="1"/>
      </cdr:nvSpPr>
      <cdr:spPr>
        <a:xfrm xmlns:a="http://schemas.openxmlformats.org/drawingml/2006/main">
          <a:off x="577822" y="466893"/>
          <a:ext cx="29527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H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dirty="0"/>
            <a:t>a</a:t>
          </a:r>
        </a:p>
      </cdr:txBody>
    </cdr:sp>
  </cdr:relSizeAnchor>
  <cdr:relSizeAnchor xmlns:cdr="http://schemas.openxmlformats.org/drawingml/2006/chartDrawing">
    <cdr:from>
      <cdr:x>0.30958</cdr:x>
      <cdr:y>0.40406</cdr:y>
    </cdr:from>
    <cdr:to>
      <cdr:x>0.36905</cdr:x>
      <cdr:y>0.5387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006FFCD5-6426-EFD1-1CC8-E1BFE0A86652}"/>
            </a:ext>
          </a:extLst>
        </cdr:cNvPr>
        <cdr:cNvSpPr txBox="1"/>
      </cdr:nvSpPr>
      <cdr:spPr>
        <a:xfrm xmlns:a="http://schemas.openxmlformats.org/drawingml/2006/main">
          <a:off x="1537175" y="1108420"/>
          <a:ext cx="295290" cy="3693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GH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dirty="0"/>
            <a:t>a</a:t>
          </a:r>
        </a:p>
      </cdr:txBody>
    </cdr:sp>
  </cdr:relSizeAnchor>
  <cdr:relSizeAnchor xmlns:cdr="http://schemas.openxmlformats.org/drawingml/2006/chartDrawing">
    <cdr:from>
      <cdr:x>0.48845</cdr:x>
      <cdr:y>0.3852</cdr:y>
    </cdr:from>
    <cdr:to>
      <cdr:x>0.5505</cdr:x>
      <cdr:y>0.53106</cdr:y>
    </cdr:to>
    <cdr:sp macro="" textlink="">
      <cdr:nvSpPr>
        <cdr:cNvPr id="5" name="TextBox 16">
          <a:extLst xmlns:a="http://schemas.openxmlformats.org/drawingml/2006/main">
            <a:ext uri="{FF2B5EF4-FFF2-40B4-BE49-F238E27FC236}">
              <a16:creationId xmlns:a16="http://schemas.microsoft.com/office/drawing/2014/main" id="{1141F31F-9D64-4C3B-AF56-CA09909F428D}"/>
            </a:ext>
          </a:extLst>
        </cdr:cNvPr>
        <cdr:cNvSpPr txBox="1"/>
      </cdr:nvSpPr>
      <cdr:spPr>
        <a:xfrm xmlns:a="http://schemas.openxmlformats.org/drawingml/2006/main">
          <a:off x="2425349" y="1056690"/>
          <a:ext cx="308100" cy="4001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a</a:t>
          </a:r>
        </a:p>
      </cdr:txBody>
    </cdr:sp>
  </cdr:relSizeAnchor>
  <cdr:relSizeAnchor xmlns:cdr="http://schemas.openxmlformats.org/drawingml/2006/chartDrawing">
    <cdr:from>
      <cdr:x>0.66899</cdr:x>
      <cdr:y>0.45814</cdr:y>
    </cdr:from>
    <cdr:to>
      <cdr:x>0.73104</cdr:x>
      <cdr:y>0.60399</cdr:y>
    </cdr:to>
    <cdr:sp macro="" textlink="">
      <cdr:nvSpPr>
        <cdr:cNvPr id="6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3321774" y="1256767"/>
          <a:ext cx="308101" cy="4000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a</a:t>
          </a:r>
        </a:p>
      </cdr:txBody>
    </cdr:sp>
  </cdr:relSizeAnchor>
  <cdr:relSizeAnchor xmlns:cdr="http://schemas.openxmlformats.org/drawingml/2006/chartDrawing">
    <cdr:from>
      <cdr:x>0.85665</cdr:x>
      <cdr:y>0.45252</cdr:y>
    </cdr:from>
    <cdr:to>
      <cdr:x>0.9187</cdr:x>
      <cdr:y>0.59838</cdr:y>
    </cdr:to>
    <cdr:sp macro="" textlink="">
      <cdr:nvSpPr>
        <cdr:cNvPr id="7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4253588" y="1241357"/>
          <a:ext cx="308100" cy="4001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0.14076</cdr:x>
      <cdr:y>0.1008</cdr:y>
    </cdr:from>
    <cdr:to>
      <cdr:x>0.20281</cdr:x>
      <cdr:y>0.24666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698943" y="276526"/>
          <a:ext cx="30809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a</a:t>
          </a:r>
        </a:p>
      </cdr:txBody>
    </cdr:sp>
  </cdr:relSizeAnchor>
  <cdr:relSizeAnchor xmlns:cdr="http://schemas.openxmlformats.org/drawingml/2006/chartDrawing">
    <cdr:from>
      <cdr:x>0.67929</cdr:x>
      <cdr:y>0.1008</cdr:y>
    </cdr:from>
    <cdr:to>
      <cdr:x>0.74134</cdr:x>
      <cdr:y>0.24666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3372926" y="276526"/>
          <a:ext cx="30809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a</a:t>
          </a:r>
        </a:p>
      </cdr:txBody>
    </cdr:sp>
  </cdr:relSizeAnchor>
  <cdr:relSizeAnchor xmlns:cdr="http://schemas.openxmlformats.org/drawingml/2006/chartDrawing">
    <cdr:from>
      <cdr:x>0.84835</cdr:x>
      <cdr:y>0.1008</cdr:y>
    </cdr:from>
    <cdr:to>
      <cdr:x>0.9104</cdr:x>
      <cdr:y>0.24666</cdr:y>
    </cdr:to>
    <cdr:sp macro="" textlink="">
      <cdr:nvSpPr>
        <cdr:cNvPr id="4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4212375" y="276526"/>
          <a:ext cx="30809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a</a:t>
          </a:r>
        </a:p>
      </cdr:txBody>
    </cdr:sp>
  </cdr:relSizeAnchor>
  <cdr:relSizeAnchor xmlns:cdr="http://schemas.openxmlformats.org/drawingml/2006/chartDrawing">
    <cdr:from>
      <cdr:x>0.31422</cdr:x>
      <cdr:y>0.32224</cdr:y>
    </cdr:from>
    <cdr:to>
      <cdr:x>0.37853</cdr:x>
      <cdr:y>0.4681</cdr:y>
    </cdr:to>
    <cdr:sp macro="" textlink="">
      <cdr:nvSpPr>
        <cdr:cNvPr id="5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1560195" y="801180"/>
          <a:ext cx="319322" cy="362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b</a:t>
          </a:r>
        </a:p>
      </cdr:txBody>
    </cdr:sp>
  </cdr:relSizeAnchor>
  <cdr:relSizeAnchor xmlns:cdr="http://schemas.openxmlformats.org/drawingml/2006/chartDrawing">
    <cdr:from>
      <cdr:x>0.48404</cdr:x>
      <cdr:y>0.10641</cdr:y>
    </cdr:from>
    <cdr:to>
      <cdr:x>0.54318</cdr:x>
      <cdr:y>0.25227</cdr:y>
    </cdr:to>
    <cdr:sp macro="" textlink="">
      <cdr:nvSpPr>
        <cdr:cNvPr id="6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2403410" y="291915"/>
          <a:ext cx="29367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0.12079</cdr:x>
      <cdr:y>0.60676</cdr:y>
    </cdr:from>
    <cdr:to>
      <cdr:x>0.18284</cdr:x>
      <cdr:y>0.75262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599765" y="1508550"/>
          <a:ext cx="308100" cy="362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a</a:t>
          </a:r>
        </a:p>
      </cdr:txBody>
    </cdr:sp>
  </cdr:relSizeAnchor>
  <cdr:relSizeAnchor xmlns:cdr="http://schemas.openxmlformats.org/drawingml/2006/chartDrawing">
    <cdr:from>
      <cdr:x>0.30192</cdr:x>
      <cdr:y>0.1008</cdr:y>
    </cdr:from>
    <cdr:to>
      <cdr:x>0.36623</cdr:x>
      <cdr:y>0.24666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1499156" y="276526"/>
          <a:ext cx="31931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b</a:t>
          </a:r>
        </a:p>
      </cdr:txBody>
    </cdr:sp>
  </cdr:relSizeAnchor>
  <cdr:relSizeAnchor xmlns:cdr="http://schemas.openxmlformats.org/drawingml/2006/chartDrawing">
    <cdr:from>
      <cdr:x>0.47508</cdr:x>
      <cdr:y>0.60826</cdr:y>
    </cdr:from>
    <cdr:to>
      <cdr:x>0.53712</cdr:x>
      <cdr:y>0.75412</cdr:y>
    </cdr:to>
    <cdr:sp macro="" textlink="">
      <cdr:nvSpPr>
        <cdr:cNvPr id="4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2358951" y="1512286"/>
          <a:ext cx="308050" cy="362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a</a:t>
          </a:r>
        </a:p>
      </cdr:txBody>
    </cdr:sp>
  </cdr:relSizeAnchor>
  <cdr:relSizeAnchor xmlns:cdr="http://schemas.openxmlformats.org/drawingml/2006/chartDrawing">
    <cdr:from>
      <cdr:x>0.6724</cdr:x>
      <cdr:y>0.60827</cdr:y>
    </cdr:from>
    <cdr:to>
      <cdr:x>0.73155</cdr:x>
      <cdr:y>0.75412</cdr:y>
    </cdr:to>
    <cdr:sp macro="" textlink="">
      <cdr:nvSpPr>
        <cdr:cNvPr id="5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3338685" y="1512311"/>
          <a:ext cx="293700" cy="3626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c</a:t>
          </a:r>
        </a:p>
      </cdr:txBody>
    </cdr:sp>
  </cdr:relSizeAnchor>
  <cdr:relSizeAnchor xmlns:cdr="http://schemas.openxmlformats.org/drawingml/2006/chartDrawing">
    <cdr:from>
      <cdr:x>0.84156</cdr:x>
      <cdr:y>0.6089</cdr:y>
    </cdr:from>
    <cdr:to>
      <cdr:x>0.9007</cdr:x>
      <cdr:y>0.75476</cdr:y>
    </cdr:to>
    <cdr:sp macro="" textlink="">
      <cdr:nvSpPr>
        <cdr:cNvPr id="6" name="TextBox 16">
          <a:extLst xmlns:a="http://schemas.openxmlformats.org/drawingml/2006/main">
            <a:ext uri="{FF2B5EF4-FFF2-40B4-BE49-F238E27FC236}">
              <a16:creationId xmlns:a16="http://schemas.microsoft.com/office/drawing/2014/main" id="{FB9C458A-281F-BA0A-C50F-DF9042740E88}"/>
            </a:ext>
          </a:extLst>
        </cdr:cNvPr>
        <cdr:cNvSpPr txBox="1"/>
      </cdr:nvSpPr>
      <cdr:spPr>
        <a:xfrm xmlns:a="http://schemas.openxmlformats.org/drawingml/2006/main">
          <a:off x="4178641" y="1513874"/>
          <a:ext cx="293651" cy="362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2000" dirty="0"/>
            <a:t>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0.31842</cdr:x>
      <cdr:y>0.68115</cdr:y>
    </cdr:from>
    <cdr:to>
      <cdr:x>0.38208</cdr:x>
      <cdr:y>0.75879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7CA29D-30F9-DD16-F272-BB55E95AD931}"/>
            </a:ext>
          </a:extLst>
        </cdr:cNvPr>
        <cdr:cNvSpPr txBox="1"/>
      </cdr:nvSpPr>
      <cdr:spPr>
        <a:xfrm xmlns:a="http://schemas.openxmlformats.org/drawingml/2006/main">
          <a:off x="1799414" y="3114230"/>
          <a:ext cx="359763" cy="354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H" sz="1100" dirty="0"/>
        </a:p>
      </cdr:txBody>
    </cdr:sp>
  </cdr:relSizeAnchor>
  <cdr:relSizeAnchor xmlns:cdr="http://schemas.openxmlformats.org/drawingml/2006/chartDrawing">
    <cdr:from>
      <cdr:x>0.30248</cdr:x>
      <cdr:y>0.60384</cdr:y>
    </cdr:from>
    <cdr:to>
      <cdr:x>0.36083</cdr:x>
      <cdr:y>0.69006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16FB7C3-CECB-DD6B-7AA2-6C778B8D18D7}"/>
            </a:ext>
          </a:extLst>
        </cdr:cNvPr>
        <cdr:cNvSpPr txBox="1"/>
      </cdr:nvSpPr>
      <cdr:spPr>
        <a:xfrm xmlns:a="http://schemas.openxmlformats.org/drawingml/2006/main">
          <a:off x="1709362" y="2586664"/>
          <a:ext cx="32974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H" sz="1800" dirty="0"/>
            <a:t>b</a:t>
          </a:r>
        </a:p>
      </cdr:txBody>
    </cdr:sp>
  </cdr:relSizeAnchor>
  <cdr:relSizeAnchor xmlns:cdr="http://schemas.openxmlformats.org/drawingml/2006/chartDrawing">
    <cdr:from>
      <cdr:x>0.47387</cdr:x>
      <cdr:y>0.40545</cdr:y>
    </cdr:from>
    <cdr:to>
      <cdr:x>0.52612</cdr:x>
      <cdr:y>0.49167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94C115B-CE12-9C7B-0F86-D0DE2AE0B87F}"/>
            </a:ext>
          </a:extLst>
        </cdr:cNvPr>
        <cdr:cNvSpPr txBox="1"/>
      </cdr:nvSpPr>
      <cdr:spPr>
        <a:xfrm xmlns:a="http://schemas.openxmlformats.org/drawingml/2006/main">
          <a:off x="2677915" y="1736811"/>
          <a:ext cx="295274" cy="369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H" sz="1800" dirty="0"/>
            <a:t>a</a:t>
          </a:r>
        </a:p>
      </cdr:txBody>
    </cdr:sp>
  </cdr:relSizeAnchor>
  <cdr:relSizeAnchor xmlns:cdr="http://schemas.openxmlformats.org/drawingml/2006/chartDrawing">
    <cdr:from>
      <cdr:x>0.67385</cdr:x>
      <cdr:y>0.28525</cdr:y>
    </cdr:from>
    <cdr:to>
      <cdr:x>0.7261</cdr:x>
      <cdr:y>0.36603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2479408-812C-8059-7D01-0ED6E89B5949}"/>
            </a:ext>
          </a:extLst>
        </cdr:cNvPr>
        <cdr:cNvSpPr txBox="1"/>
      </cdr:nvSpPr>
      <cdr:spPr>
        <a:xfrm xmlns:a="http://schemas.openxmlformats.org/drawingml/2006/main">
          <a:off x="3808033" y="1304153"/>
          <a:ext cx="29527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1800" dirty="0"/>
            <a:t>c</a:t>
          </a:r>
        </a:p>
      </cdr:txBody>
    </cdr:sp>
  </cdr:relSizeAnchor>
  <cdr:relSizeAnchor xmlns:cdr="http://schemas.openxmlformats.org/drawingml/2006/chartDrawing">
    <cdr:from>
      <cdr:x>0.85111</cdr:x>
      <cdr:y>0.11617</cdr:y>
    </cdr:from>
    <cdr:to>
      <cdr:x>0.90336</cdr:x>
      <cdr:y>0.19695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2479408-812C-8059-7D01-0ED6E89B5949}"/>
            </a:ext>
          </a:extLst>
        </cdr:cNvPr>
        <cdr:cNvSpPr txBox="1"/>
      </cdr:nvSpPr>
      <cdr:spPr>
        <a:xfrm xmlns:a="http://schemas.openxmlformats.org/drawingml/2006/main">
          <a:off x="4809737" y="531138"/>
          <a:ext cx="29527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H" sz="1800" dirty="0"/>
            <a:t>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77C46-064E-F648-AAC5-8D8257516796}" type="datetimeFigureOut">
              <a:rPr lang="en-GH" smtClean="0"/>
              <a:t>08/09/2023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6422B-D135-3248-BEE9-58F050D694D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92659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What is a liana? </a:t>
            </a:r>
          </a:p>
          <a:p>
            <a:r>
              <a:rPr lang="en-GH" dirty="0"/>
              <a:t>What are their roles in tropical forests?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2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87839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sz="1200" dirty="0"/>
              <a:t>What factors predicted liana abundance?</a:t>
            </a:r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11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07335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Which environmental variables predict liana density?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H" dirty="0"/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12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17116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Which environmental variables predict liana density?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H" dirty="0"/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807130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What factors predict liana richness?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14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08181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Which environmental variables predict liana diversity?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H" dirty="0"/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15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79077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Which environmental variables predict liana diversity?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H" dirty="0"/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16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298659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Conclusion on each objective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H" dirty="0"/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17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06786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18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646445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20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02115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What do we know about their ecology since Darwin first decribed the climbing habit?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Does this reflect in the forests of Ghana? Uncertain?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2887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Objectives of the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4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29753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Where was the study done? What is unique about each site?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5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6034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What methods were used for data collection?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6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0938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What were the findings for MAP, DSL, Canopy Cover and Light environment?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7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1751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What was the trend for liana abundance and richness?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8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53354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9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2240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How were plots and species associated with environmental gradients?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6422B-D135-3248-BEE9-58F050D694D4}" type="slidenum">
              <a:rPr lang="en-GH" smtClean="0"/>
              <a:t>10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0214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D671-41FC-578F-C997-D2034171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2E994-9196-D884-51AF-67A1C05AD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5F6BB-4E2D-1AAD-3E1F-FBEBDEBC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82602"/>
            <a:ext cx="2743200" cy="365125"/>
          </a:xfrm>
        </p:spPr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86445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F5DE-BB9D-0070-D930-84055999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69390-CD86-7AB7-3736-D0A22D565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A4EF-7B48-953A-0C6A-700480FA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23D6-CF8D-2E44-A7C1-B3ED5598FBAE}" type="datetime1">
              <a:rPr lang="en-US" smtClean="0"/>
              <a:t>9/8/23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99D30-9ED7-3C5D-05BE-4240EBF4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9B37C-1064-F6EE-59FD-4A7BB7CF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9232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5A7B2-07A7-F324-B790-3C8EE9C66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BFAF5-3142-8C38-51C7-1555F34C1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6DF7-DA9D-80EC-B193-4EA97A45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2044-3963-F24A-B671-FFFF5DA4C3AE}" type="datetime1">
              <a:rPr lang="en-US" smtClean="0"/>
              <a:t>9/8/23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739D3-22B2-53FD-3FEB-DC5257D9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91ED1-616E-285B-80A8-DF64C81C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7259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FB27-69BC-1489-1225-F7F5ECB7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5D29-F4D1-9054-9493-757B0C9E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6AE0E-833A-90D9-9006-4DE27A4A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7D-F95D-344B-8C5B-6CB9ECE904A3}" type="datetime1">
              <a:rPr lang="en-US" smtClean="0"/>
              <a:t>9/8/23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0C2CA-61DD-9298-C586-FC79E8F6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866C8-4B92-534C-6491-51A006BC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907"/>
            <a:ext cx="2743200" cy="365125"/>
          </a:xfrm>
        </p:spPr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99791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5702-7F20-097E-1E4B-79DC07D6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DCE22-D471-B56C-35DF-C58CE70C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1DA80-5EB1-2D17-C6E8-6E83F2B9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BDB-48C7-8940-B24C-BAFEA7D5459D}" type="datetime1">
              <a:rPr lang="en-US" smtClean="0"/>
              <a:t>9/8/23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69B6-A681-9E26-8963-E09E820A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A8E3-84BB-EDAA-E581-AF1B2241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90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53DC-0AA4-A8CD-0331-C1A724D7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7BA0A-E8D7-7EA7-9538-E78D6B7B5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2C25A-591C-7C7E-75F5-5923C3C6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72FE5-D499-4E20-0007-87C3B1E3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185E-E323-6B46-A589-15D768EA564C}" type="datetime1">
              <a:rPr lang="en-US" smtClean="0"/>
              <a:t>9/8/23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A7218-7968-5E86-23B9-E161CF7C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71912-CC3E-6E76-40F9-4A1E34DE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4287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E149-7204-1B12-CBB3-A3FED029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9C8A5-F67D-1124-B706-9BC8155F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25090-ACF9-EA53-505D-7EBF0995B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0F347-2173-A334-74AF-B76861656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3D81A-7BA3-E176-2BA5-FA4C127DB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491E9-3930-21A1-C73C-B49E504A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0DA9-35A4-5A45-B95B-01483681E263}" type="datetime1">
              <a:rPr lang="en-US" smtClean="0"/>
              <a:t>9/8/23</a:t>
            </a:fld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534D9-DE5E-C423-23EE-3AB7FD7E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8D29F-6733-AB90-7AF4-67CF3BDE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4901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03B2-05B2-C8AF-FD07-553EFAD4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FC950-FE5F-2740-B0FF-8B924B3A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592F-2760-D541-B0B8-51D33E17D9DE}" type="datetime1">
              <a:rPr lang="en-US" smtClean="0"/>
              <a:t>9/8/23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C4F94-15A8-9EA2-EDBF-D7F60F65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5DE79-56B0-8A39-5FBD-22B5AA28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86877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F545B-6E1E-473A-7046-CAB8A9E2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6040-E6D7-5145-A7B0-F95D8604F3F0}" type="datetime1">
              <a:rPr lang="en-US" smtClean="0"/>
              <a:t>9/8/23</a:t>
            </a:fld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178CA-CF0F-EA7B-DC5D-86F7B597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5E9E-BD10-298D-C32E-33F6A879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377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C653-6237-EAB3-EC1E-F9469CD9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BA1A-7AF7-6D88-72E8-612B4686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F3147-0BD7-E828-0A6E-5C9A3778A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E3B1-CC26-7CAF-5FD8-9C500491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CCE9-9526-1B4B-89A9-E10650C45245}" type="datetime1">
              <a:rPr lang="en-US" smtClean="0"/>
              <a:t>9/8/23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86FFE-A581-E571-DB6B-85BCF82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8A26D-F754-C5A1-4D3A-0B643663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3840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8E15-C2D3-A920-0C27-E4F8FF35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38296-DBB6-0588-71F6-6E3801FA4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6E3CB-7DB8-8FD3-6BF8-2EF67FDFA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E4CF8-E9E4-98D4-3500-92987619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904-33AC-6C45-B48D-0A862B23C79E}" type="datetime1">
              <a:rPr lang="en-US" smtClean="0"/>
              <a:t>9/8/23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0F91C-7538-B5EC-D3C5-79BE427B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F60DC-0951-5D26-29AD-2AE59A91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17128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3468C-D908-BE02-CE11-4E32883F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04BC7-AB78-2628-A1DC-F26DEE55C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4E342-6BE0-37FD-4BF9-CE52A203D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18DF9-CAFC-8043-9416-D490EC0E265F}" type="datetime1">
              <a:rPr lang="en-US" smtClean="0"/>
              <a:t>9/8/23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14C73-433B-669F-0296-DBF21E3EA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833FC-CAA5-CADE-1843-3ECE7219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9382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F956-C8BB-9742-ABBF-32E74D99DA5D}" type="slidenum">
              <a:rPr lang="en-GH" smtClean="0"/>
              <a:t>‹#›</a:t>
            </a:fld>
            <a:endParaRPr lang="en-G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95C7F-F631-A410-63EA-AFEEF7073B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23733" y="6311900"/>
            <a:ext cx="1060134" cy="547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A72AD-D59E-F5BC-0511-DD3A342F010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20940" y="6270823"/>
            <a:ext cx="2743200" cy="48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99487-06C8-434C-69B4-24C52CFE6EB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57245" y="6243644"/>
            <a:ext cx="2546033" cy="602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EFC834-7CB4-859E-92AC-9CD410C6BC5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81802" y="6347695"/>
            <a:ext cx="3360860" cy="4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ece3.3959" TargetMode="External"/><Relationship Id="rId3" Type="http://schemas.openxmlformats.org/officeDocument/2006/relationships/hyperlink" Target="https://doi.org/10.1017/S0266467414000522" TargetMode="External"/><Relationship Id="rId7" Type="http://schemas.openxmlformats.org/officeDocument/2006/relationships/hyperlink" Target="https://doi.org/10.1080/17550874.2018.143018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22271/tpr.2019.v6.i1.012" TargetMode="External"/><Relationship Id="rId5" Type="http://schemas.openxmlformats.org/officeDocument/2006/relationships/hyperlink" Target="https://doi.org/10.1016/j.foreco.2009.05.010" TargetMode="External"/><Relationship Id="rId10" Type="http://schemas.openxmlformats.org/officeDocument/2006/relationships/hyperlink" Target="https://doi.org/10.1111/J.1744-7429.2009.00589.X" TargetMode="External"/><Relationship Id="rId4" Type="http://schemas.openxmlformats.org/officeDocument/2006/relationships/hyperlink" Target="https://doi.org/10.1007/s12224-020-09380-6" TargetMode="External"/><Relationship Id="rId9" Type="http://schemas.openxmlformats.org/officeDocument/2006/relationships/hyperlink" Target="https://doi.org/10.1002/9781118392409.CH1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9.jpe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54DB-C0FC-274F-6B0E-3947DA9ED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205" y="1122363"/>
            <a:ext cx="11533239" cy="2387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Liana community structure in relation to climatic, edaphic and physiognomic attributes of forests in Ghana</a:t>
            </a:r>
            <a:endParaRPr lang="en-G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CDA13-408B-0F84-3246-C7C1C718F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824" y="4184599"/>
            <a:ext cx="9144000" cy="165576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Bismark Ofosu-Bamfo</a:t>
            </a:r>
          </a:p>
          <a:p>
            <a:r>
              <a:rPr lang="en-GB" dirty="0"/>
              <a:t>Department of Biological Sciences, University of Energy and Natural Resources (Ghana)</a:t>
            </a:r>
          </a:p>
          <a:p>
            <a:r>
              <a:rPr lang="en-GB" dirty="0"/>
              <a:t>Department of Theoretical and Applied Biology, Kwame Nkrumah University of Science and Technology (Ghana) </a:t>
            </a:r>
          </a:p>
          <a:p>
            <a:endParaRPr lang="en-G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84931-8263-8A67-A556-1392C194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1074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3" y="-94865"/>
            <a:ext cx="10515600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B8C52-7A9F-7768-BBF4-A74BABC86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71" r="3287" b="2468"/>
          <a:stretch/>
        </p:blipFill>
        <p:spPr bwMode="auto">
          <a:xfrm>
            <a:off x="0" y="845144"/>
            <a:ext cx="6010706" cy="4683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D479BF-540A-43A3-1148-AD1B6C381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21" r="3408" b="2618"/>
          <a:stretch/>
        </p:blipFill>
        <p:spPr bwMode="auto">
          <a:xfrm>
            <a:off x="6004366" y="845143"/>
            <a:ext cx="6093658" cy="4683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663C67-35F5-433E-F51E-79A4F27DCE71}"/>
              </a:ext>
            </a:extLst>
          </p:cNvPr>
          <p:cNvSpPr/>
          <p:nvPr/>
        </p:nvSpPr>
        <p:spPr>
          <a:xfrm rot="19934392">
            <a:off x="3467376" y="2010303"/>
            <a:ext cx="1376704" cy="1378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335CD5-3531-B39C-E31D-CFABF65380EE}"/>
              </a:ext>
            </a:extLst>
          </p:cNvPr>
          <p:cNvSpPr/>
          <p:nvPr/>
        </p:nvSpPr>
        <p:spPr>
          <a:xfrm rot="16200000">
            <a:off x="2088574" y="2573481"/>
            <a:ext cx="464127" cy="1246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5B9401-D2FB-A9C8-3F46-C4F7B5FDDF88}"/>
              </a:ext>
            </a:extLst>
          </p:cNvPr>
          <p:cNvSpPr/>
          <p:nvPr/>
        </p:nvSpPr>
        <p:spPr>
          <a:xfrm>
            <a:off x="2620676" y="1717962"/>
            <a:ext cx="872836" cy="1246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E5565E-9004-B805-8C69-652900FEB193}"/>
              </a:ext>
            </a:extLst>
          </p:cNvPr>
          <p:cNvSpPr/>
          <p:nvPr/>
        </p:nvSpPr>
        <p:spPr>
          <a:xfrm rot="19934392">
            <a:off x="2517847" y="3553763"/>
            <a:ext cx="1915430" cy="1378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0B5FC-C7E9-CA99-3875-0911A38E372C}"/>
              </a:ext>
            </a:extLst>
          </p:cNvPr>
          <p:cNvSpPr txBox="1"/>
          <p:nvPr/>
        </p:nvSpPr>
        <p:spPr>
          <a:xfrm>
            <a:off x="2307090" y="170187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3A53E-125F-6D58-97C7-D67051F136B7}"/>
              </a:ext>
            </a:extLst>
          </p:cNvPr>
          <p:cNvSpPr txBox="1"/>
          <p:nvPr/>
        </p:nvSpPr>
        <p:spPr>
          <a:xfrm>
            <a:off x="1228659" y="294656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DSD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10B0B-7546-0A26-1522-B646E967843A}"/>
              </a:ext>
            </a:extLst>
          </p:cNvPr>
          <p:cNvSpPr txBox="1"/>
          <p:nvPr/>
        </p:nvSpPr>
        <p:spPr>
          <a:xfrm>
            <a:off x="4791565" y="219861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MSD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E122C-4B84-7E0E-BD1E-25C5D0C0CE50}"/>
              </a:ext>
            </a:extLst>
          </p:cNvPr>
          <p:cNvSpPr txBox="1"/>
          <p:nvPr/>
        </p:nvSpPr>
        <p:spPr>
          <a:xfrm>
            <a:off x="4328883" y="414756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C45EB-7938-C4FC-B33B-304A53FE9B21}"/>
              </a:ext>
            </a:extLst>
          </p:cNvPr>
          <p:cNvSpPr txBox="1"/>
          <p:nvPr/>
        </p:nvSpPr>
        <p:spPr>
          <a:xfrm>
            <a:off x="2026514" y="417924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WE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32B55-2613-6CAE-51B8-097C05A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10</a:t>
            </a:fld>
            <a:endParaRPr lang="en-G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87ADE-0645-1F35-3284-A483B6266A5B}"/>
              </a:ext>
            </a:extLst>
          </p:cNvPr>
          <p:cNvSpPr txBox="1"/>
          <p:nvPr/>
        </p:nvSpPr>
        <p:spPr>
          <a:xfrm>
            <a:off x="509470" y="5615901"/>
            <a:ext cx="1117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Figure 5. Canonical Correspondence Analysis showing plot and species distribution in relation environmenatal factors.</a:t>
            </a:r>
          </a:p>
        </p:txBody>
      </p:sp>
    </p:spTree>
    <p:extLst>
      <p:ext uri="{BB962C8B-B14F-4D97-AF65-F5344CB8AC3E}">
        <p14:creationId xmlns:p14="http://schemas.microsoft.com/office/powerpoint/2010/main" val="419020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9835"/>
            <a:ext cx="12411856" cy="990735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89D0112-B272-3007-0B9E-50260F2B7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451072"/>
              </p:ext>
            </p:extLst>
          </p:nvPr>
        </p:nvGraphicFramePr>
        <p:xfrm>
          <a:off x="340385" y="1185728"/>
          <a:ext cx="11731085" cy="508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217">
                  <a:extLst>
                    <a:ext uri="{9D8B030D-6E8A-4147-A177-3AD203B41FA5}">
                      <a16:colId xmlns:a16="http://schemas.microsoft.com/office/drawing/2014/main" val="2769542122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49230871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858847917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36488203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26426775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H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GH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Coeff.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Std.err.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474253"/>
                  </a:ext>
                </a:extLst>
              </a:tr>
              <a:tr h="41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(Intercept)  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1933.000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1496.000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1.292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0.203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079878"/>
                  </a:ext>
                </a:extLst>
              </a:tr>
              <a:tr h="41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-0.509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0.613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256575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Dry season length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-2.698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6.040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-0.447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194857"/>
                  </a:ext>
                </a:extLst>
              </a:tr>
              <a:tr h="349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Relative humidity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7.999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3.592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2.227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73256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radiation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-26.100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14.650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-1.782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0.082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382922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27.320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19.940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0.178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561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Slope     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-0.319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-0.829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545737"/>
                  </a:ext>
                </a:extLst>
              </a:tr>
              <a:tr h="1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Elevation  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457581"/>
                  </a:ext>
                </a:extLst>
              </a:tr>
              <a:tr h="11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intensity     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-12.220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19.570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-0.625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588287"/>
                  </a:ext>
                </a:extLst>
              </a:tr>
              <a:tr h="100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Canopy cover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-0.258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-0.267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020936"/>
                  </a:ext>
                </a:extLst>
              </a:tr>
              <a:tr h="10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abundance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0.569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2.357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69454"/>
                  </a:ext>
                </a:extLst>
              </a:tr>
              <a:tr h="176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basal area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-3.058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1.978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-1.546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00210"/>
                  </a:ext>
                </a:extLst>
              </a:tr>
              <a:tr h="255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species richness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0.954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0.747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1.278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0.208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7113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D58B-1981-C575-C140-72539D4A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11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29995-BFA6-ABCA-E94B-607093F80016}"/>
              </a:ext>
            </a:extLst>
          </p:cNvPr>
          <p:cNvSpPr txBox="1"/>
          <p:nvPr/>
        </p:nvSpPr>
        <p:spPr>
          <a:xfrm>
            <a:off x="635000" y="850900"/>
            <a:ext cx="711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Table 1. Relationship between liana abundance and environmental factors</a:t>
            </a:r>
          </a:p>
        </p:txBody>
      </p:sp>
    </p:spTree>
    <p:extLst>
      <p:ext uri="{BB962C8B-B14F-4D97-AF65-F5344CB8AC3E}">
        <p14:creationId xmlns:p14="http://schemas.microsoft.com/office/powerpoint/2010/main" val="393118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89" y="-181737"/>
            <a:ext cx="11960338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89D0112-B272-3007-0B9E-50260F2B7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723618"/>
              </p:ext>
            </p:extLst>
          </p:nvPr>
        </p:nvGraphicFramePr>
        <p:xfrm>
          <a:off x="245326" y="1143826"/>
          <a:ext cx="11731085" cy="479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217">
                  <a:extLst>
                    <a:ext uri="{9D8B030D-6E8A-4147-A177-3AD203B41FA5}">
                      <a16:colId xmlns:a16="http://schemas.microsoft.com/office/drawing/2014/main" val="2769542122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49230871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858847917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36488203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2642677595"/>
                    </a:ext>
                  </a:extLst>
                </a:gridCol>
              </a:tblGrid>
              <a:tr h="431037">
                <a:tc>
                  <a:txBody>
                    <a:bodyPr/>
                    <a:lstStyle/>
                    <a:p>
                      <a:r>
                        <a:rPr lang="en-GH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GH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Coeff.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Std.err.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474253"/>
                  </a:ext>
                </a:extLst>
              </a:tr>
              <a:tr h="41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-5.484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12.050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-0.455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256575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-0.331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-0.571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194857"/>
                  </a:ext>
                </a:extLst>
              </a:tr>
              <a:tr h="349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-17.490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70.070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-0.250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673256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14290.000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16310.000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382922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14300.000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16310.000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561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14300.000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16310.000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545737"/>
                  </a:ext>
                </a:extLst>
              </a:tr>
              <a:tr h="1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14160.000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16320.000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457581"/>
                  </a:ext>
                </a:extLst>
              </a:tr>
              <a:tr h="11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ECEC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42780.000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26290.000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1.627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588287"/>
                  </a:ext>
                </a:extLst>
              </a:tr>
              <a:tr h="100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-57080.000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31540.000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-1.810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020936"/>
                  </a:ext>
                </a:extLst>
              </a:tr>
              <a:tr h="10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saturation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1.673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1.998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169454"/>
                  </a:ext>
                </a:extLst>
              </a:tr>
              <a:tr h="176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Exchangeable acidity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-42730.000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26290.000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-1.625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00210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Organic carbon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-12150.000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11190.000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-1.086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0.283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7113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D3666-AB46-B7AA-B5CF-D4798199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12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D4008-B47D-2323-4B91-070C05C5ECD8}"/>
              </a:ext>
            </a:extLst>
          </p:cNvPr>
          <p:cNvSpPr txBox="1"/>
          <p:nvPr/>
        </p:nvSpPr>
        <p:spPr>
          <a:xfrm>
            <a:off x="635000" y="850900"/>
            <a:ext cx="818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Table 1. Relationship between liana abundance and environmental factors (continued)</a:t>
            </a:r>
          </a:p>
        </p:txBody>
      </p:sp>
    </p:spTree>
    <p:extLst>
      <p:ext uri="{BB962C8B-B14F-4D97-AF65-F5344CB8AC3E}">
        <p14:creationId xmlns:p14="http://schemas.microsoft.com/office/powerpoint/2010/main" val="26302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865"/>
            <a:ext cx="12192000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89D0112-B272-3007-0B9E-50260F2B7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413017"/>
              </p:ext>
            </p:extLst>
          </p:nvPr>
        </p:nvGraphicFramePr>
        <p:xfrm>
          <a:off x="230457" y="1549813"/>
          <a:ext cx="11731085" cy="238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217">
                  <a:extLst>
                    <a:ext uri="{9D8B030D-6E8A-4147-A177-3AD203B41FA5}">
                      <a16:colId xmlns:a16="http://schemas.microsoft.com/office/drawing/2014/main" val="2769542122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49230871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858847917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36488203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2642677595"/>
                    </a:ext>
                  </a:extLst>
                </a:gridCol>
              </a:tblGrid>
              <a:tr h="431037">
                <a:tc>
                  <a:txBody>
                    <a:bodyPr/>
                    <a:lstStyle/>
                    <a:p>
                      <a:r>
                        <a:rPr lang="en-GH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GH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Coeff.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Std.err.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474253"/>
                  </a:ext>
                </a:extLst>
              </a:tr>
              <a:tr h="41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Organic matter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7054.000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6489.000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0.283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256575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-2.927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4.396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-0.666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194857"/>
                  </a:ext>
                </a:extLst>
              </a:tr>
              <a:tr h="349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-3.602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3.933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-0.916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673256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Silt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-2.414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4.676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-0.516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382922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moisture 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-0.247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2.634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-0.094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0.926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5611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DA42F-FC71-2429-B171-F681DAEE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13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FE7FD-3EDC-47F6-9300-52E3401BC7FA}"/>
              </a:ext>
            </a:extLst>
          </p:cNvPr>
          <p:cNvSpPr txBox="1"/>
          <p:nvPr/>
        </p:nvSpPr>
        <p:spPr>
          <a:xfrm>
            <a:off x="635000" y="1193800"/>
            <a:ext cx="818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Table 1. Relationship between liana abundance and environmental factors (continued)</a:t>
            </a:r>
          </a:p>
        </p:txBody>
      </p:sp>
    </p:spTree>
    <p:extLst>
      <p:ext uri="{BB962C8B-B14F-4D97-AF65-F5344CB8AC3E}">
        <p14:creationId xmlns:p14="http://schemas.microsoft.com/office/powerpoint/2010/main" val="186913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2" y="-94865"/>
            <a:ext cx="11501831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89D0112-B272-3007-0B9E-50260F2B7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367378"/>
              </p:ext>
            </p:extLst>
          </p:nvPr>
        </p:nvGraphicFramePr>
        <p:xfrm>
          <a:off x="245326" y="1231900"/>
          <a:ext cx="11731085" cy="497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781">
                  <a:extLst>
                    <a:ext uri="{9D8B030D-6E8A-4147-A177-3AD203B41FA5}">
                      <a16:colId xmlns:a16="http://schemas.microsoft.com/office/drawing/2014/main" val="2769542122"/>
                    </a:ext>
                  </a:extLst>
                </a:gridCol>
                <a:gridCol w="2127653">
                  <a:extLst>
                    <a:ext uri="{9D8B030D-6E8A-4147-A177-3AD203B41FA5}">
                      <a16:colId xmlns:a16="http://schemas.microsoft.com/office/drawing/2014/main" val="3949230871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858847917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36488203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2642677595"/>
                    </a:ext>
                  </a:extLst>
                </a:gridCol>
              </a:tblGrid>
              <a:tr h="431037">
                <a:tc>
                  <a:txBody>
                    <a:bodyPr/>
                    <a:lstStyle/>
                    <a:p>
                      <a:r>
                        <a:rPr lang="en-GH" sz="2000" b="1" kern="1200" dirty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en-GH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</a:rPr>
                        <a:t>Coeff.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</a:rPr>
                        <a:t>Std.err.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474253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kern="1200" dirty="0">
                          <a:solidFill>
                            <a:srgbClr val="000000"/>
                          </a:solidFill>
                          <a:effectLst/>
                        </a:rPr>
                        <a:t>(Intercept)  </a:t>
                      </a:r>
                      <a:endParaRPr lang="en-GH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kern="1200" dirty="0">
                          <a:solidFill>
                            <a:srgbClr val="000000"/>
                          </a:solidFill>
                          <a:effectLst/>
                        </a:rPr>
                        <a:t>93.190</a:t>
                      </a:r>
                      <a:endParaRPr lang="en-GH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kern="1200">
                          <a:solidFill>
                            <a:srgbClr val="000000"/>
                          </a:solidFill>
                          <a:effectLst/>
                        </a:rPr>
                        <a:t>210.100</a:t>
                      </a:r>
                      <a:endParaRPr lang="en-GH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kern="1200">
                          <a:solidFill>
                            <a:srgbClr val="000000"/>
                          </a:solidFill>
                          <a:effectLst/>
                        </a:rPr>
                        <a:t>0.444</a:t>
                      </a:r>
                      <a:endParaRPr lang="en-GH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kern="1200" dirty="0">
                          <a:solidFill>
                            <a:srgbClr val="000000"/>
                          </a:solidFill>
                          <a:effectLst/>
                        </a:rPr>
                        <a:t>0.659</a:t>
                      </a:r>
                      <a:endParaRPr lang="en-GH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4197905"/>
                  </a:ext>
                </a:extLst>
              </a:tr>
              <a:tr h="33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MAP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0.016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0.006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2.662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0.011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256575"/>
                  </a:ext>
                </a:extLst>
              </a:tr>
              <a:tr h="356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Dry season length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0.077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0.848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0.090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0.928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194857"/>
                  </a:ext>
                </a:extLst>
              </a:tr>
              <a:tr h="349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kern="1200" dirty="0">
                          <a:solidFill>
                            <a:srgbClr val="000000"/>
                          </a:solidFill>
                          <a:effectLst/>
                        </a:rPr>
                        <a:t>Relative humidity</a:t>
                      </a:r>
                      <a:endParaRPr lang="en-GH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kern="1200" dirty="0">
                          <a:solidFill>
                            <a:srgbClr val="000000"/>
                          </a:solidFill>
                          <a:effectLst/>
                        </a:rPr>
                        <a:t>0.834</a:t>
                      </a:r>
                      <a:endParaRPr lang="en-GH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0.504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1.653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0.105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673256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Solar radiation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-0.805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2.057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-0.391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0.697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6382922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Temperature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2.004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2.800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0.716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0.478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61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Slope     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0.065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0.054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1.211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0.232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545737"/>
                  </a:ext>
                </a:extLst>
              </a:tr>
              <a:tr h="1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Elevation  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0.005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0.015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0.308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0.759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457581"/>
                  </a:ext>
                </a:extLst>
              </a:tr>
              <a:tr h="11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Light     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-2.510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2.747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-0.914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0.366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588287"/>
                  </a:ext>
                </a:extLst>
              </a:tr>
              <a:tr h="100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Canopy cover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-0.014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0.136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-0.103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0.919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020936"/>
                  </a:ext>
                </a:extLst>
              </a:tr>
              <a:tr h="10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Tree abundance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-0.001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0.034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-0.025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0.980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5169454"/>
                  </a:ext>
                </a:extLst>
              </a:tr>
              <a:tr h="176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Tree basal area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-0.105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0.278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-0.377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0.708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00210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Tree species richness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0.141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</a:rPr>
                        <a:t>0.105</a:t>
                      </a:r>
                      <a:endParaRPr lang="en-G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1.344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</a:rPr>
                        <a:t>0.186</a:t>
                      </a:r>
                      <a:endParaRPr lang="en-G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27113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FC3E0-A43C-A3AB-4C6B-9CC205DB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14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16FAC-43A3-757D-A517-50D5AED83BE4}"/>
              </a:ext>
            </a:extLst>
          </p:cNvPr>
          <p:cNvSpPr txBox="1"/>
          <p:nvPr/>
        </p:nvSpPr>
        <p:spPr>
          <a:xfrm>
            <a:off x="635000" y="850900"/>
            <a:ext cx="757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Table 2. Relationship between liana species richness and environmental factors</a:t>
            </a:r>
          </a:p>
        </p:txBody>
      </p:sp>
    </p:spTree>
    <p:extLst>
      <p:ext uri="{BB962C8B-B14F-4D97-AF65-F5344CB8AC3E}">
        <p14:creationId xmlns:p14="http://schemas.microsoft.com/office/powerpoint/2010/main" val="261886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1737"/>
            <a:ext cx="11731085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89D0112-B272-3007-0B9E-50260F2B7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622"/>
              </p:ext>
            </p:extLst>
          </p:nvPr>
        </p:nvGraphicFramePr>
        <p:xfrm>
          <a:off x="245326" y="1435100"/>
          <a:ext cx="11731085" cy="479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74">
                  <a:extLst>
                    <a:ext uri="{9D8B030D-6E8A-4147-A177-3AD203B41FA5}">
                      <a16:colId xmlns:a16="http://schemas.microsoft.com/office/drawing/2014/main" val="276954212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949230871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858847917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36488203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2642677595"/>
                    </a:ext>
                  </a:extLst>
                </a:gridCol>
              </a:tblGrid>
              <a:tr h="431037">
                <a:tc>
                  <a:txBody>
                    <a:bodyPr/>
                    <a:lstStyle/>
                    <a:p>
                      <a:r>
                        <a:rPr lang="en-GH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GH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Coeff.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Std.err.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474253"/>
                  </a:ext>
                </a:extLst>
              </a:tr>
              <a:tr h="41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0.373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256575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1.212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194857"/>
                  </a:ext>
                </a:extLst>
              </a:tr>
              <a:tr h="349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8.142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9.839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673256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4182.000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1.826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6382922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4187.000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61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4187.000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545737"/>
                  </a:ext>
                </a:extLst>
              </a:tr>
              <a:tr h="1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2292.000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1.832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457581"/>
                  </a:ext>
                </a:extLst>
              </a:tr>
              <a:tr h="11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ECEC     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7269.000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3691.000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1.969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588287"/>
                  </a:ext>
                </a:extLst>
              </a:tr>
              <a:tr h="100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-11460.000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4428.000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-2.587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20936"/>
                  </a:ext>
                </a:extLst>
              </a:tr>
              <a:tr h="10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saturation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0.213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0.451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5169454"/>
                  </a:ext>
                </a:extLst>
              </a:tr>
              <a:tr h="176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Exchangeable acidity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-7263.000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3691.000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-1.968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00210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Organic carbon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-2681.000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1571.000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-1.707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0.095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27113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F7C6C-EB7E-712C-DC15-B4886344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15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A521B-EAFF-C8E4-5FB7-FCFD07E295FB}"/>
              </a:ext>
            </a:extLst>
          </p:cNvPr>
          <p:cNvSpPr txBox="1"/>
          <p:nvPr/>
        </p:nvSpPr>
        <p:spPr>
          <a:xfrm>
            <a:off x="635000" y="977900"/>
            <a:ext cx="852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Table 2. Relationship between liana species richness and environmental factors continued</a:t>
            </a:r>
          </a:p>
        </p:txBody>
      </p:sp>
    </p:spTree>
    <p:extLst>
      <p:ext uri="{BB962C8B-B14F-4D97-AF65-F5344CB8AC3E}">
        <p14:creationId xmlns:p14="http://schemas.microsoft.com/office/powerpoint/2010/main" val="682620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865"/>
            <a:ext cx="11731085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89D0112-B272-3007-0B9E-50260F2B7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281797"/>
              </p:ext>
            </p:extLst>
          </p:nvPr>
        </p:nvGraphicFramePr>
        <p:xfrm>
          <a:off x="230457" y="1422813"/>
          <a:ext cx="11731085" cy="238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860">
                  <a:extLst>
                    <a:ext uri="{9D8B030D-6E8A-4147-A177-3AD203B41FA5}">
                      <a16:colId xmlns:a16="http://schemas.microsoft.com/office/drawing/2014/main" val="2769542122"/>
                    </a:ext>
                  </a:extLst>
                </a:gridCol>
                <a:gridCol w="2023574">
                  <a:extLst>
                    <a:ext uri="{9D8B030D-6E8A-4147-A177-3AD203B41FA5}">
                      <a16:colId xmlns:a16="http://schemas.microsoft.com/office/drawing/2014/main" val="3949230871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858847917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3936488203"/>
                    </a:ext>
                  </a:extLst>
                </a:gridCol>
                <a:gridCol w="2346217">
                  <a:extLst>
                    <a:ext uri="{9D8B030D-6E8A-4147-A177-3AD203B41FA5}">
                      <a16:colId xmlns:a16="http://schemas.microsoft.com/office/drawing/2014/main" val="2642677595"/>
                    </a:ext>
                  </a:extLst>
                </a:gridCol>
              </a:tblGrid>
              <a:tr h="431037">
                <a:tc>
                  <a:txBody>
                    <a:bodyPr/>
                    <a:lstStyle/>
                    <a:p>
                      <a:r>
                        <a:rPr lang="en-GH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GH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Coeff.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Std.err.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H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H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474253"/>
                  </a:ext>
                </a:extLst>
              </a:tr>
              <a:tr h="41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Organic matter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1556.000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911.000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1.708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256575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-1.589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-2.574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94857"/>
                  </a:ext>
                </a:extLst>
              </a:tr>
              <a:tr h="349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-1.734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0.552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-3.140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73256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Silt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-1.389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0.657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-2.115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0.040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82922"/>
                  </a:ext>
                </a:extLst>
              </a:tr>
              <a:tr h="43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moisture 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-0.584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-1.580</a:t>
                      </a:r>
                      <a:endParaRPr lang="en-GH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H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0.121</a:t>
                      </a:r>
                      <a:endParaRPr lang="en-GH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611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7B5BC-A908-9E8D-0E55-3E4C3DC2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16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E4ED3-7C3D-0E9B-D431-AB0A1DEB0EEE}"/>
              </a:ext>
            </a:extLst>
          </p:cNvPr>
          <p:cNvSpPr txBox="1"/>
          <p:nvPr/>
        </p:nvSpPr>
        <p:spPr>
          <a:xfrm>
            <a:off x="393700" y="1028700"/>
            <a:ext cx="852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Table 2. Relationship between liana species richness and environmental factors continued</a:t>
            </a:r>
          </a:p>
        </p:txBody>
      </p:sp>
    </p:spTree>
    <p:extLst>
      <p:ext uri="{BB962C8B-B14F-4D97-AF65-F5344CB8AC3E}">
        <p14:creationId xmlns:p14="http://schemas.microsoft.com/office/powerpoint/2010/main" val="259776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55" y="-94865"/>
            <a:ext cx="10515600" cy="1325563"/>
          </a:xfrm>
        </p:spPr>
        <p:txBody>
          <a:bodyPr>
            <a:normAutofit/>
          </a:bodyPr>
          <a:lstStyle/>
          <a:p>
            <a:r>
              <a:rPr lang="en-GH" sz="4000" dirty="0"/>
              <a:t>Conclusion</a:t>
            </a:r>
          </a:p>
        </p:txBody>
      </p:sp>
      <p:pic>
        <p:nvPicPr>
          <p:cNvPr id="8" name="Graphic 7" descr="Flower without stem">
            <a:extLst>
              <a:ext uri="{FF2B5EF4-FFF2-40B4-BE49-F238E27FC236}">
                <a16:creationId xmlns:a16="http://schemas.microsoft.com/office/drawing/2014/main" id="{F0CE97EC-C399-12B7-CFD5-B388204F8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94" y="2876120"/>
            <a:ext cx="914400" cy="914400"/>
          </a:xfrm>
          <a:prstGeom prst="rect">
            <a:avLst/>
          </a:prstGeom>
        </p:spPr>
      </p:pic>
      <p:pic>
        <p:nvPicPr>
          <p:cNvPr id="10" name="Graphic 9" descr="Leaf">
            <a:extLst>
              <a:ext uri="{FF2B5EF4-FFF2-40B4-BE49-F238E27FC236}">
                <a16:creationId xmlns:a16="http://schemas.microsoft.com/office/drawing/2014/main" id="{ABF6F515-2840-B470-9CDB-01D2EEB2E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458" y="989271"/>
            <a:ext cx="914400" cy="914400"/>
          </a:xfrm>
          <a:prstGeom prst="rect">
            <a:avLst/>
          </a:prstGeom>
        </p:spPr>
      </p:pic>
      <p:pic>
        <p:nvPicPr>
          <p:cNvPr id="21" name="Content Placeholder 20" descr="Plant">
            <a:extLst>
              <a:ext uri="{FF2B5EF4-FFF2-40B4-BE49-F238E27FC236}">
                <a16:creationId xmlns:a16="http://schemas.microsoft.com/office/drawing/2014/main" id="{2D8E4529-BACC-A0DE-8B91-D9A140140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062" y="4724870"/>
            <a:ext cx="914400" cy="914400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818A5C-57CA-EC36-A89B-2374BB735659}"/>
              </a:ext>
            </a:extLst>
          </p:cNvPr>
          <p:cNvSpPr txBox="1"/>
          <p:nvPr/>
        </p:nvSpPr>
        <p:spPr>
          <a:xfrm>
            <a:off x="1298462" y="1015221"/>
            <a:ext cx="103548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Liana density and diversity increased along a gradient of increasing rainfall and decreasing seasonality, opposite pantropical trend. </a:t>
            </a:r>
          </a:p>
          <a:p>
            <a:endParaRPr lang="en-GB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E4C415-08F4-09C1-FED1-35AE45881B60}"/>
              </a:ext>
            </a:extLst>
          </p:cNvPr>
          <p:cNvSpPr txBox="1"/>
          <p:nvPr/>
        </p:nvSpPr>
        <p:spPr>
          <a:xfrm>
            <a:off x="1209254" y="2951946"/>
            <a:ext cx="9773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Liana density and diversity was low in forests with low percentage canopy cover (high canopy openness).</a:t>
            </a:r>
            <a:endParaRPr lang="en-GH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18D6B3-4318-A00B-2D7C-0C95EB066498}"/>
              </a:ext>
            </a:extLst>
          </p:cNvPr>
          <p:cNvSpPr txBox="1"/>
          <p:nvPr/>
        </p:nvSpPr>
        <p:spPr>
          <a:xfrm>
            <a:off x="1267858" y="4621663"/>
            <a:ext cx="9773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Relative humidity and tree abundance positively predicted liana density. Liana species richness was positively predicted by MAP but negatively by TEB, %Sand, %Clay and %Silt.</a:t>
            </a:r>
            <a:endParaRPr lang="en-GH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48BB7-E90F-833F-85EA-CC87E23B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17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62385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AD11-DC12-74A4-BB01-DF70C12F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3" y="153375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GH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8921D-0798-9CF1-4B6E-6502F550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1" y="559971"/>
            <a:ext cx="12041958" cy="57380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Addo-Fordjour, P., &amp; Rahmad, Z. B. (2015). Environmental factors associated with liana community assemblages in a tropical forest reserve, Ghana. Journal of Tropical Ecology, 31(1), 69–79.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https://doi.org/10.1017/S0266467414000522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Addo-Fordjour, P.,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Kadan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F., Rahmad, Z. B.,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Fosu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D., &amp; Ofosu-Bamfo, B. (2020). Wildfires cause shifts in liana community structure and liana-soil relationships in a moist semi-deciduous forest in Ghana. Folia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Geobotanica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55(4), 273–287.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https://doi.org/10.1007/s12224-020-09380-6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Addo-Fordjour, P., Obeng, S., Addo, M. G., &amp;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Akyeampong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(2009). Effects of human disturbances and plant invasion on liana community structure and relationship with trees in the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Bepo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forest reserve, Ghana. Forest Ecology and Management, 258(5), 728–734.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https://doi.org/10.1016/j.foreco.2009.05.010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Babu, K. N., &amp; Parthasarathy, N. (2019). Assessment of liana diversity and carbon stock in differently disturbed tropical dry evergreen forests of southern India. Tropical Plant Research, 6(1), 74–89.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https://doi.org/10.22271/tpr.2019.v6.i1.012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Bruy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D., Ibanez, T.,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Munzinger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J., &amp;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Isnard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(2017). Abundance, richness and composition of lianas in forest communities along an elevation gradient in New Caledonia. Plant Ecology and Diversity, 10(5–6), 469–481.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https://doi.org/10.1080/17550874.2018.1430186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Campbell, M. J., Edwards, W.,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Magrach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A., Alamgir, M.,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Porolak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Mohandass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D., &amp; Laurance, W. F. (2018). Edge disturbance drives liana abundance increase and alteration of liana–host tree interactions in tropical forest fragments. Ecology and Evolution, 8(8), 4237–4251.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https://doi.org/10.1002/ece3.3959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Dewalt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J., Schnitzer, S. A., Alves, L. F., Bongers, F., Burnham, R. J., Cai, Z., Carson, W. P.,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Chave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Chuyong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G. B., Costa, F. R. C.,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Ewango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 E. N., Gallagher, R. v., Gerwing, J. J.,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Amezcua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 G., Hart, T., Ibarra-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Manríquez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G., Ickes, K.,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Kenfack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Letcher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G., …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Melis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 van. (2014). Biogeographical patterns of liana abundance and diversity. Ecology of Lianas, 131–146.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https://doi.org/10.1002/9781118392409.CH11</a:t>
            </a:r>
            <a:endParaRPr lang="en-GH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DeWalt, S. J., Schnitzer, S. A.,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Chave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J., Bongers, F., Burnham, R. J., Cai, Z.,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Chuyong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G., Clark, D. B.,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Ewango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 E. N., Gerwing, J. J.,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Gortaire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E., Hart, T., Ibarra-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Manríquez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G., Ickes, K.,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Kenfack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Macía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J., Makana, J. R., Martínez-Ramos, M., Mascaro, J., … Thomas, D. (2010). Annual Rainfall and Seasonality Predict Pan-tropical Patterns of Liana Density and Basal Area.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Biotropica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42(3), 309–317.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https://doi.org/10.1111/J.1744-7429.2009.00589.X</a:t>
            </a:r>
            <a:endParaRPr lang="en-GH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Fadrique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B., &amp;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Homeier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 (2016). Elevation and topography influence community structure, biomass and host tree interactions of lianas in tropical montane forests of southern Ecuador. Journal of Vegetation Science, 27(5), 958–968. https://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/10.1111/jvs.12427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Hawthorne, W., &amp; Jongkind, C. (2006). Woody plants of Western African forests : a guide to the forest trees, shrubs and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lianes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from Senegal to Ghana. Kew Pub.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Ofosu-Bamfo, B., Addo-Fordjour, P., &amp; Belford, E. J. D. (2019). Does road-edge affect liana community structure and liana-host interactions in evergreen rainforests in Ghana? Acta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Oecologica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101. https://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/10.1016/J.ACTAO.2019.103476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Swaine, M. D.,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Hwathorne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W. D., Bongers, F., &amp; Toledo Aceves, M. (2005). Climbing plants in Ghanaian forests. In Forest climbing plants of West Africa: diversity, ecology and management (pp. 93–108).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Schnitzer, S. A., &amp; Bongers, F. (2011). Increasing liana abundance and biomass in tropical forests: Emerging patterns and putative mechanisms. Ecology Letters, 14(4), 397–406. https://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/10.1111/J.1461-0248.2011.01590.X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Schnitzer, S. A., Estrada‐Villegas, S., &amp; Wright, S. J. (2020). The response of lianas to 20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nutrient addition in a Panamanian forest. Ecology, 101(12), e03190. 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Schnitzer, S. A., Putz, F. E., Bongers, F., &amp;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Kroening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 (2015). The past, present, and potential future of liana ecology. Ecology of Lianas, 1–10. https://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/10.1002/9781118392409.CH1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White, F., 1979. The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Guineo-Congolian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Region and its relationships to other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phytochoria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Bulletin du Jardin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botanique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national de Belgique/Bulletin van de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Plantentuin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België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pp.11-55.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Stevens, G.C., 1987. Lianas as structural parasites: the Bursera </a:t>
            </a:r>
            <a:r>
              <a:rPr lang="en-GB" sz="1200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simaruba</a:t>
            </a:r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example. </a:t>
            </a:r>
            <a:r>
              <a:rPr lang="en-GB" sz="120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Ecology</a:t>
            </a:r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68</a:t>
            </a:r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(1), pp.77-81.</a:t>
            </a:r>
            <a:endParaRPr lang="en-G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D9FB7-486A-7313-42DB-F3D5C6A3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18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8717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9311-E674-D416-402A-073C3305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H" sz="4000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72383-D120-FAE1-6C82-49BA7998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5" y="1543987"/>
            <a:ext cx="10889105" cy="4632976"/>
          </a:xfrm>
        </p:spPr>
        <p:txBody>
          <a:bodyPr>
            <a:normAutofit lnSpcReduction="10000"/>
          </a:bodyPr>
          <a:lstStyle/>
          <a:p>
            <a:r>
              <a:rPr lang="en-GH" dirty="0"/>
              <a:t>Funding: International Foundation for Science (IFS), Sweden</a:t>
            </a:r>
          </a:p>
          <a:p>
            <a:endParaRPr lang="en-GH" dirty="0"/>
          </a:p>
          <a:p>
            <a:r>
              <a:rPr lang="en-GH" dirty="0"/>
              <a:t>Prof. Patrick Addo-Fordjour, KNUST, Ghana</a:t>
            </a:r>
          </a:p>
          <a:p>
            <a:r>
              <a:rPr lang="en-GH" dirty="0"/>
              <a:t>Prof. EJD Belford, KNUST, Ghana</a:t>
            </a:r>
          </a:p>
          <a:p>
            <a:r>
              <a:rPr lang="en-GH" dirty="0"/>
              <a:t>Prof. Hans Verbeeck, U</a:t>
            </a:r>
            <a:r>
              <a:rPr lang="en-GB" dirty="0"/>
              <a:t>G</a:t>
            </a:r>
            <a:r>
              <a:rPr lang="en-GH" dirty="0"/>
              <a:t>ent, Belgium</a:t>
            </a:r>
          </a:p>
          <a:p>
            <a:r>
              <a:rPr lang="en-GH" dirty="0"/>
              <a:t>Dr. Sruthi Moorthy Pavathy, U</a:t>
            </a:r>
            <a:r>
              <a:rPr lang="en-GB" dirty="0"/>
              <a:t>G</a:t>
            </a:r>
            <a:r>
              <a:rPr lang="en-GH" dirty="0"/>
              <a:t>ent, Belgium</a:t>
            </a:r>
          </a:p>
          <a:p>
            <a:endParaRPr lang="en-GH" dirty="0"/>
          </a:p>
          <a:p>
            <a:r>
              <a:rPr lang="en-GH" dirty="0"/>
              <a:t>Forestry Commission, Ghana</a:t>
            </a:r>
          </a:p>
          <a:p>
            <a:r>
              <a:rPr lang="en-GH" dirty="0"/>
              <a:t>Field Assistants: Kwame Asare Baffuor, Daniel Yawson, Isaac Buabeng, Vanessa Ohui Dadeboe </a:t>
            </a:r>
          </a:p>
          <a:p>
            <a:endParaRPr lang="en-G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21541-DC0F-D1AA-7B73-87C227E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19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46874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68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81DF-2308-B445-814F-55AB4167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2" y="-145474"/>
            <a:ext cx="10515600" cy="1325563"/>
          </a:xfrm>
        </p:spPr>
        <p:txBody>
          <a:bodyPr/>
          <a:lstStyle/>
          <a:p>
            <a:r>
              <a:rPr lang="en-GH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1180-A1C0-0096-49E5-D605F270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377" y="939097"/>
            <a:ext cx="7798371" cy="5120640"/>
          </a:xfrm>
        </p:spPr>
        <p:txBody>
          <a:bodyPr>
            <a:noAutofit/>
          </a:bodyPr>
          <a:lstStyle/>
          <a:p>
            <a:r>
              <a:rPr lang="en-GH" dirty="0"/>
              <a:t>Lianas are woody climbing plants rooted in the soil but require support to reach the canopy (Schnitzer and Bongers, 2011).</a:t>
            </a:r>
          </a:p>
          <a:p>
            <a:endParaRPr lang="en-GH" dirty="0"/>
          </a:p>
          <a:p>
            <a:r>
              <a:rPr lang="en-GH" dirty="0"/>
              <a:t>They contribute to biodiversity, help maintain microclimate but are generally antagonistic to trees (Schnitzer and Bongers, 2011; Stevens 1987).</a:t>
            </a:r>
          </a:p>
          <a:p>
            <a:endParaRPr lang="en-GH" dirty="0"/>
          </a:p>
          <a:p>
            <a:r>
              <a:rPr lang="en-GH" dirty="0"/>
              <a:t>Among others, they reduce tree growth rate, increase tree mortality, reduce tree fertility and can be detrimental to ecosystem processes (Schnitzer and Bongers, 2011).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61E36-3825-FA60-A083-C6EB5405C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2" y="939097"/>
            <a:ext cx="3553995" cy="47386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E3D77-C7D3-73DB-984B-00DA90D7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2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41DAB-3B23-E445-8FDD-A60C1F296216}"/>
              </a:ext>
            </a:extLst>
          </p:cNvPr>
          <p:cNvSpPr txBox="1"/>
          <p:nvPr/>
        </p:nvSpPr>
        <p:spPr>
          <a:xfrm>
            <a:off x="366251" y="5469665"/>
            <a:ext cx="355399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H" dirty="0"/>
              <a:t>Plate 1: A tangle of lianas on a host tree </a:t>
            </a:r>
          </a:p>
        </p:txBody>
      </p:sp>
    </p:spTree>
    <p:extLst>
      <p:ext uri="{BB962C8B-B14F-4D97-AF65-F5344CB8AC3E}">
        <p14:creationId xmlns:p14="http://schemas.microsoft.com/office/powerpoint/2010/main" val="3914549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00C69-CE79-F969-2ADA-4C6A1FD07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01095"/>
            <a:ext cx="12192000" cy="11860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3A8DD-6D46-EB9F-E983-08193A0A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H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5EFB-C901-EE15-6F02-B72B9953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2" y="1405328"/>
            <a:ext cx="6196964" cy="4119563"/>
          </a:xfrm>
        </p:spPr>
        <p:txBody>
          <a:bodyPr>
            <a:normAutofit fontScale="92500" lnSpcReduction="20000"/>
          </a:bodyPr>
          <a:lstStyle/>
          <a:p>
            <a:endParaRPr lang="en-GH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H" dirty="0">
                <a:solidFill>
                  <a:schemeClr val="bg1"/>
                </a:solidFill>
              </a:rPr>
              <a:t>Contact</a:t>
            </a:r>
          </a:p>
          <a:p>
            <a:r>
              <a:rPr lang="en-GB" dirty="0">
                <a:solidFill>
                  <a:schemeClr val="bg1"/>
                </a:solidFill>
              </a:rPr>
              <a:t>Until 27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October 2023: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Faculty of Natural Sciences, Institute of Biology, FG Eco-Evolutionary Modelling (190m) </a:t>
            </a:r>
          </a:p>
          <a:p>
            <a:endParaRPr lang="en-GH" dirty="0">
              <a:solidFill>
                <a:schemeClr val="bg1"/>
              </a:solidFill>
            </a:endParaRPr>
          </a:p>
          <a:p>
            <a:r>
              <a:rPr lang="en-GH" dirty="0">
                <a:solidFill>
                  <a:schemeClr val="bg1"/>
                </a:solidFill>
              </a:rPr>
              <a:t>Email: bismark.ofosu-bamfo@uenr.edu.gh</a:t>
            </a:r>
          </a:p>
          <a:p>
            <a:r>
              <a:rPr lang="en-GH" dirty="0">
                <a:solidFill>
                  <a:schemeClr val="bg1"/>
                </a:solidFill>
              </a:rPr>
              <a:t>X: @bofosubamfo1</a:t>
            </a:r>
          </a:p>
          <a:p>
            <a:r>
              <a:rPr lang="en-GH" dirty="0">
                <a:solidFill>
                  <a:schemeClr val="bg1"/>
                </a:solidFill>
              </a:rPr>
              <a:t>Website: ofbamlab.wordpress.com</a:t>
            </a:r>
          </a:p>
          <a:p>
            <a:endParaRPr lang="en-GH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7337F-AB2B-779E-1CFB-953D21CB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20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659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333 0.64785" pathEditMode="relative" ptsTypes="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5333 0.64785 L 0.24922 0.10734" pathEditMode="relative" ptsTypes="AA">
                                      <p:cBhvr>
                                        <p:cTn id="11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10734 L -0.24922 -0.07319" pathEditMode="relative" ptsTypes="AA">
                                      <p:cBhvr>
                                        <p:cTn id="14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07319 L 0 0" pathEditMode="relative" ptsTypes="AA">
                                      <p:cBhvr>
                                        <p:cTn id="17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9" dur="30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502F-3658-8BE6-FAF7-FE0D8E17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87" y="-102593"/>
            <a:ext cx="10515600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F2D1E-656D-8357-CB22-8B59434C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160625"/>
            <a:ext cx="10795204" cy="476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H" dirty="0"/>
              <a:t>Ecologists have been interested in factors responsible for the ecology and distribution of climbing plants (Schnitzer et al., 2015).</a:t>
            </a:r>
          </a:p>
          <a:p>
            <a:endParaRPr lang="en-GH" dirty="0"/>
          </a:p>
          <a:p>
            <a:pPr marL="0" indent="0">
              <a:buNone/>
            </a:pPr>
            <a:r>
              <a:rPr lang="en-GH" dirty="0"/>
              <a:t>The leading hypothesis thus far is the </a:t>
            </a:r>
            <a:r>
              <a:rPr lang="en-GH" u="sng" dirty="0"/>
              <a:t>seasonal growth advantage</a:t>
            </a:r>
            <a:r>
              <a:rPr lang="en-GH" dirty="0"/>
              <a:t> (SGA) hypothesis (Schnitzer, 2005; DeWalt </a:t>
            </a:r>
            <a:r>
              <a:rPr lang="en-GH" i="1" dirty="0"/>
              <a:t>et al</a:t>
            </a:r>
            <a:r>
              <a:rPr lang="en-GH" dirty="0"/>
              <a:t>., 2010, 2014). </a:t>
            </a:r>
          </a:p>
          <a:p>
            <a:pPr marL="0" indent="0">
              <a:buNone/>
            </a:pPr>
            <a:endParaRPr lang="en-GH" dirty="0"/>
          </a:p>
          <a:p>
            <a:pPr marL="0" indent="0">
              <a:buNone/>
            </a:pPr>
            <a:r>
              <a:rPr lang="en-GH" dirty="0"/>
              <a:t>SGA was based on synthesis with limited contribution from African forests. Does this hypothesis explain the drivers of liana ecology in tropical African forests?</a:t>
            </a:r>
          </a:p>
        </p:txBody>
      </p:sp>
      <p:pic>
        <p:nvPicPr>
          <p:cNvPr id="6" name="Graphic 5" descr="Group brainstorm">
            <a:extLst>
              <a:ext uri="{FF2B5EF4-FFF2-40B4-BE49-F238E27FC236}">
                <a16:creationId xmlns:a16="http://schemas.microsoft.com/office/drawing/2014/main" id="{F370F989-389B-A398-52C1-80A712491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395" y="1160624"/>
            <a:ext cx="914400" cy="914400"/>
          </a:xfrm>
          <a:prstGeom prst="rect">
            <a:avLst/>
          </a:prstGeom>
        </p:spPr>
      </p:pic>
      <p:pic>
        <p:nvPicPr>
          <p:cNvPr id="8" name="Graphic 7" descr="Thought bubble">
            <a:extLst>
              <a:ext uri="{FF2B5EF4-FFF2-40B4-BE49-F238E27FC236}">
                <a16:creationId xmlns:a16="http://schemas.microsoft.com/office/drawing/2014/main" id="{2EE3551F-4233-110E-A07D-A455EE09F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0" y="2581437"/>
            <a:ext cx="914400" cy="914400"/>
          </a:xfrm>
          <a:prstGeom prst="rect">
            <a:avLst/>
          </a:prstGeom>
        </p:spPr>
      </p:pic>
      <p:pic>
        <p:nvPicPr>
          <p:cNvPr id="10" name="Graphic 9" descr="Questions">
            <a:extLst>
              <a:ext uri="{FF2B5EF4-FFF2-40B4-BE49-F238E27FC236}">
                <a16:creationId xmlns:a16="http://schemas.microsoft.com/office/drawing/2014/main" id="{1858AEDD-84E8-6972-EDE3-B58682758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5" y="4036868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C346-4089-031F-8BA6-FEC8362E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43061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BB70-D463-1CBF-E7BD-3767A40D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52533"/>
            <a:ext cx="10515600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Study objective and hypothesis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8ABA2-024D-3DE5-9D04-7F6B557C3E98}"/>
              </a:ext>
            </a:extLst>
          </p:cNvPr>
          <p:cNvSpPr/>
          <p:nvPr/>
        </p:nvSpPr>
        <p:spPr>
          <a:xfrm>
            <a:off x="941439" y="1050483"/>
            <a:ext cx="10656938" cy="9291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H" sz="2800" dirty="0"/>
              <a:t>The objective of the study was to investigate the drivers of liana ecology and distribution in Ghana.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C57F4-586E-8AC8-2DDD-588848C1239E}"/>
              </a:ext>
            </a:extLst>
          </p:cNvPr>
          <p:cNvSpPr/>
          <p:nvPr/>
        </p:nvSpPr>
        <p:spPr>
          <a:xfrm>
            <a:off x="593622" y="2376046"/>
            <a:ext cx="3306097" cy="34182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Liana density and diversity will decrease along a gradient of increasing rainfall and decreasing seasonality;</a:t>
            </a:r>
            <a:endParaRPr lang="en-GH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D4C01-CBE8-DAB3-67F4-78F324B9ACF4}"/>
              </a:ext>
            </a:extLst>
          </p:cNvPr>
          <p:cNvSpPr/>
          <p:nvPr/>
        </p:nvSpPr>
        <p:spPr>
          <a:xfrm>
            <a:off x="4442950" y="2376046"/>
            <a:ext cx="3306097" cy="3418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Liana density and diversity will be high in forests with low percentage canopy cover and high light intensity;</a:t>
            </a:r>
            <a:endParaRPr lang="en-GH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8F7FA-BEB9-96B9-14B2-0792D738C52E}"/>
              </a:ext>
            </a:extLst>
          </p:cNvPr>
          <p:cNvSpPr/>
          <p:nvPr/>
        </p:nvSpPr>
        <p:spPr>
          <a:xfrm>
            <a:off x="8292278" y="2389239"/>
            <a:ext cx="3306097" cy="3418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High liana density and diversity will be supported by nutrient-rich soils, high tree density and richness, lower slope and elevation.</a:t>
            </a:r>
            <a:endParaRPr lang="en-GH" sz="2800" dirty="0"/>
          </a:p>
        </p:txBody>
      </p:sp>
      <p:pic>
        <p:nvPicPr>
          <p:cNvPr id="9" name="Graphic 8" descr="Lightbulb and gear">
            <a:extLst>
              <a:ext uri="{FF2B5EF4-FFF2-40B4-BE49-F238E27FC236}">
                <a16:creationId xmlns:a16="http://schemas.microsoft.com/office/drawing/2014/main" id="{0DD4AF91-CAA8-6B62-A8AE-33D5B8CC9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9" y="1065231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022D3-8D64-5818-489E-08D5CD64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4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91589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E173-2036-6C41-B001-43B57801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08" y="0"/>
            <a:ext cx="10515600" cy="885825"/>
          </a:xfrm>
        </p:spPr>
        <p:txBody>
          <a:bodyPr>
            <a:normAutofit/>
          </a:bodyPr>
          <a:lstStyle/>
          <a:p>
            <a:r>
              <a:rPr lang="en-GH" sz="4000" b="1" dirty="0"/>
              <a:t>Methods – Study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8ABE-BCC0-8F97-5CAF-9D4D1DE2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68" y="1158321"/>
            <a:ext cx="4403688" cy="5137019"/>
          </a:xfrm>
        </p:spPr>
        <p:txBody>
          <a:bodyPr>
            <a:normAutofit/>
          </a:bodyPr>
          <a:lstStyle/>
          <a:p>
            <a:r>
              <a:rPr lang="en-GH" b="1" dirty="0"/>
              <a:t>Southern Marginal  (SM)</a:t>
            </a:r>
            <a:r>
              <a:rPr lang="en-GH" dirty="0"/>
              <a:t> – 700-900 mm MAP</a:t>
            </a:r>
          </a:p>
          <a:p>
            <a:r>
              <a:rPr lang="en-GH" b="1" dirty="0"/>
              <a:t>Dry Semi-deciduous (DSD) </a:t>
            </a:r>
            <a:r>
              <a:rPr lang="en-GH" dirty="0"/>
              <a:t>– 900-1200 mm MAP</a:t>
            </a:r>
          </a:p>
          <a:p>
            <a:r>
              <a:rPr lang="en-GH" b="1" dirty="0"/>
              <a:t>Moist Semi-decisuous (MSD)</a:t>
            </a:r>
            <a:r>
              <a:rPr lang="en-GH" dirty="0"/>
              <a:t> – 1200-1400 mm MAP</a:t>
            </a:r>
          </a:p>
          <a:p>
            <a:r>
              <a:rPr lang="en-GH" b="1" dirty="0"/>
              <a:t>Moist Evergreen (ME)</a:t>
            </a:r>
            <a:r>
              <a:rPr lang="en-GH" dirty="0"/>
              <a:t> – 1700-1900 mm MAP</a:t>
            </a:r>
          </a:p>
          <a:p>
            <a:r>
              <a:rPr lang="en-GH" b="1" dirty="0"/>
              <a:t>Wet Evergreen (WE)</a:t>
            </a:r>
            <a:r>
              <a:rPr lang="en-GH" dirty="0"/>
              <a:t> - &gt; 2000 mm MAP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F2AB0DA-8DD2-8C4E-E79D-01E7557A7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22" y="157737"/>
            <a:ext cx="3326970" cy="33269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1D82-7D61-7E7B-372D-22C1830D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5</a:t>
            </a:fld>
            <a:endParaRPr lang="en-G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2F2CF-B3B3-4AA0-62D8-0686D2F67ED0}"/>
              </a:ext>
            </a:extLst>
          </p:cNvPr>
          <p:cNvSpPr txBox="1"/>
          <p:nvPr/>
        </p:nvSpPr>
        <p:spPr>
          <a:xfrm>
            <a:off x="5516708" y="5941901"/>
            <a:ext cx="280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Figure 1. Map of study area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E1645-7EE5-CE51-D608-40D58252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2" r="1139" b="1"/>
          <a:stretch/>
        </p:blipFill>
        <p:spPr>
          <a:xfrm>
            <a:off x="4494096" y="1814513"/>
            <a:ext cx="5678604" cy="4127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875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E173-2036-6C41-B001-43B57801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61" y="52222"/>
            <a:ext cx="10515600" cy="885825"/>
          </a:xfrm>
        </p:spPr>
        <p:txBody>
          <a:bodyPr/>
          <a:lstStyle/>
          <a:p>
            <a:r>
              <a:rPr lang="en-GH" b="1" dirty="0"/>
              <a:t>Methods – Data Collection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9CE87E-881E-982D-DE5E-4644404FB3F6}"/>
              </a:ext>
            </a:extLst>
          </p:cNvPr>
          <p:cNvSpPr/>
          <p:nvPr/>
        </p:nvSpPr>
        <p:spPr>
          <a:xfrm>
            <a:off x="697466" y="782857"/>
            <a:ext cx="4438283" cy="13474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H" dirty="0"/>
              <a:t>A) Plot lay out and sampling: Plot cordinates and elevation; clinometer, densiometer and light meter meansurements; and Liana and tree inventory.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FFA4F9-65EE-DF3A-FA64-9DE6E0427676}"/>
              </a:ext>
            </a:extLst>
          </p:cNvPr>
          <p:cNvSpPr/>
          <p:nvPr/>
        </p:nvSpPr>
        <p:spPr>
          <a:xfrm>
            <a:off x="7658100" y="788193"/>
            <a:ext cx="4200525" cy="1748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H" dirty="0"/>
              <a:t>B) Soil analysis: texture, </a:t>
            </a:r>
            <a:r>
              <a:rPr lang="en-GB" dirty="0"/>
              <a:t>Ca, Mg, K, and Na, total nitrogen, phosphorus, organic carbon, organic matter, effective cation exchange capacity (ECEC), exchangeable acidity, total exchangeable bases (TEB) and base saturation.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FCC109-C4DC-6766-9A53-23CF5C1827FE}"/>
              </a:ext>
            </a:extLst>
          </p:cNvPr>
          <p:cNvSpPr/>
          <p:nvPr/>
        </p:nvSpPr>
        <p:spPr>
          <a:xfrm>
            <a:off x="7685140" y="4605866"/>
            <a:ext cx="4200525" cy="1143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H" dirty="0"/>
              <a:t>D) Data analysis: One way ANOVA, Diversity Permutation test, iNEXT, Cannonical Correspondence Analysis, Multivariate multiple regression.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2DD647-2B54-F0B5-5410-7B6866720F15}"/>
              </a:ext>
            </a:extLst>
          </p:cNvPr>
          <p:cNvSpPr/>
          <p:nvPr/>
        </p:nvSpPr>
        <p:spPr>
          <a:xfrm>
            <a:off x="7647040" y="2950401"/>
            <a:ext cx="4238625" cy="1313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H" dirty="0"/>
              <a:t>C) Climate data: Rainfall, Dry season length, Temperature, Relative humidity, Solar radiation (Ghana Met Agency and NASA LARC Power).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B85B5F-C355-5758-8874-89D24AF3F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"/>
          <a:stretch/>
        </p:blipFill>
        <p:spPr>
          <a:xfrm>
            <a:off x="690538" y="2205915"/>
            <a:ext cx="1663064" cy="22423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1DBAD5-F01B-460B-539B-E66CD3814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191" y="2266450"/>
            <a:ext cx="2538631" cy="19039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18388D-40C6-CE92-10F8-23A55C9FFD78}"/>
              </a:ext>
            </a:extLst>
          </p:cNvPr>
          <p:cNvSpPr txBox="1"/>
          <p:nvPr/>
        </p:nvSpPr>
        <p:spPr>
          <a:xfrm>
            <a:off x="699237" y="220591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H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539B8-7524-262D-84DA-D217777835CE}"/>
              </a:ext>
            </a:extLst>
          </p:cNvPr>
          <p:cNvSpPr txBox="1"/>
          <p:nvPr/>
        </p:nvSpPr>
        <p:spPr>
          <a:xfrm>
            <a:off x="2598287" y="226645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H" dirty="0"/>
              <a:t>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03B252-2DBC-ACCA-1B56-D04B42300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549" y="4277075"/>
            <a:ext cx="2743200" cy="18518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A0A9D9-27A4-03F9-8D53-38B8F9B30BB3}"/>
              </a:ext>
            </a:extLst>
          </p:cNvPr>
          <p:cNvSpPr txBox="1"/>
          <p:nvPr/>
        </p:nvSpPr>
        <p:spPr>
          <a:xfrm>
            <a:off x="2392549" y="427707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H" dirty="0"/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9C8BF51-06F7-EEB8-E0A5-4EB3F9B3D8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0777" t="12003" r="17230"/>
          <a:stretch/>
        </p:blipFill>
        <p:spPr>
          <a:xfrm>
            <a:off x="752943" y="4529772"/>
            <a:ext cx="1478740" cy="16653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336C024-7ACB-1F5C-779E-5818D86CEC66}"/>
              </a:ext>
            </a:extLst>
          </p:cNvPr>
          <p:cNvSpPr txBox="1"/>
          <p:nvPr/>
        </p:nvSpPr>
        <p:spPr>
          <a:xfrm>
            <a:off x="752943" y="452977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H" dirty="0"/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081172-ABFA-88E3-7100-826DCDEE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6</a:t>
            </a:fld>
            <a:endParaRPr lang="en-GH"/>
          </a:p>
        </p:txBody>
      </p:sp>
      <p:pic>
        <p:nvPicPr>
          <p:cNvPr id="32" name="Graphic 31" descr="Flask">
            <a:extLst>
              <a:ext uri="{FF2B5EF4-FFF2-40B4-BE49-F238E27FC236}">
                <a16:creationId xmlns:a16="http://schemas.microsoft.com/office/drawing/2014/main" id="{078449BD-C575-0CC5-E5DC-A761741DD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2952" y="999379"/>
            <a:ext cx="914400" cy="914400"/>
          </a:xfrm>
          <a:prstGeom prst="rect">
            <a:avLst/>
          </a:prstGeom>
        </p:spPr>
      </p:pic>
      <p:pic>
        <p:nvPicPr>
          <p:cNvPr id="34" name="Graphic 33" descr="Sun">
            <a:extLst>
              <a:ext uri="{FF2B5EF4-FFF2-40B4-BE49-F238E27FC236}">
                <a16:creationId xmlns:a16="http://schemas.microsoft.com/office/drawing/2014/main" id="{9218962A-8821-1C36-6246-E7D05750ED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8559" y="3824997"/>
            <a:ext cx="398481" cy="398481"/>
          </a:xfrm>
          <a:prstGeom prst="rect">
            <a:avLst/>
          </a:prstGeom>
        </p:spPr>
      </p:pic>
      <p:pic>
        <p:nvPicPr>
          <p:cNvPr id="36" name="Graphic 35" descr="Thermometer">
            <a:extLst>
              <a:ext uri="{FF2B5EF4-FFF2-40B4-BE49-F238E27FC236}">
                <a16:creationId xmlns:a16="http://schemas.microsoft.com/office/drawing/2014/main" id="{6D1DAF87-AF22-6942-A058-0A5C6EE793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3604" y="3376084"/>
            <a:ext cx="451536" cy="451536"/>
          </a:xfrm>
          <a:prstGeom prst="rect">
            <a:avLst/>
          </a:prstGeom>
        </p:spPr>
      </p:pic>
      <p:pic>
        <p:nvPicPr>
          <p:cNvPr id="38" name="Graphic 37" descr="Rain">
            <a:extLst>
              <a:ext uri="{FF2B5EF4-FFF2-40B4-BE49-F238E27FC236}">
                <a16:creationId xmlns:a16="http://schemas.microsoft.com/office/drawing/2014/main" id="{9B4BF0F6-213D-36EB-1E83-17D1F825B3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8559" y="2932914"/>
            <a:ext cx="481273" cy="481273"/>
          </a:xfrm>
          <a:prstGeom prst="rect">
            <a:avLst/>
          </a:prstGeom>
        </p:spPr>
      </p:pic>
      <p:pic>
        <p:nvPicPr>
          <p:cNvPr id="42" name="Graphic 41" descr="Presentation with bar chart">
            <a:extLst>
              <a:ext uri="{FF2B5EF4-FFF2-40B4-BE49-F238E27FC236}">
                <a16:creationId xmlns:a16="http://schemas.microsoft.com/office/drawing/2014/main" id="{20D5188C-3198-8999-4F4D-1BE182BD21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92952" y="4729265"/>
            <a:ext cx="849134" cy="914400"/>
          </a:xfrm>
          <a:prstGeom prst="rect">
            <a:avLst/>
          </a:prstGeom>
        </p:spPr>
      </p:pic>
      <p:sp>
        <p:nvSpPr>
          <p:cNvPr id="43" name="Freeform 42">
            <a:extLst>
              <a:ext uri="{FF2B5EF4-FFF2-40B4-BE49-F238E27FC236}">
                <a16:creationId xmlns:a16="http://schemas.microsoft.com/office/drawing/2014/main" id="{1670E217-446A-3E06-45ED-600EFC5A623E}"/>
              </a:ext>
            </a:extLst>
          </p:cNvPr>
          <p:cNvSpPr/>
          <p:nvPr/>
        </p:nvSpPr>
        <p:spPr>
          <a:xfrm>
            <a:off x="283408" y="1105151"/>
            <a:ext cx="354344" cy="295790"/>
          </a:xfrm>
          <a:custGeom>
            <a:avLst/>
            <a:gdLst>
              <a:gd name="connsiteX0" fmla="*/ 0 w 273678"/>
              <a:gd name="connsiteY0" fmla="*/ 0 h 252555"/>
              <a:gd name="connsiteX1" fmla="*/ 273679 w 273678"/>
              <a:gd name="connsiteY1" fmla="*/ 0 h 252555"/>
              <a:gd name="connsiteX2" fmla="*/ 273679 w 273678"/>
              <a:gd name="connsiteY2" fmla="*/ 252556 h 252555"/>
              <a:gd name="connsiteX3" fmla="*/ 0 w 273678"/>
              <a:gd name="connsiteY3" fmla="*/ 252556 h 25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78" h="252555">
                <a:moveTo>
                  <a:pt x="0" y="0"/>
                </a:moveTo>
                <a:lnTo>
                  <a:pt x="273679" y="0"/>
                </a:lnTo>
                <a:lnTo>
                  <a:pt x="273679" y="252556"/>
                </a:lnTo>
                <a:lnTo>
                  <a:pt x="0" y="252556"/>
                </a:lnTo>
                <a:close/>
              </a:path>
            </a:pathLst>
          </a:custGeom>
          <a:solidFill>
            <a:srgbClr val="000000"/>
          </a:solidFill>
          <a:ln w="13593" cap="flat">
            <a:noFill/>
            <a:prstDash val="solid"/>
            <a:miter/>
          </a:ln>
        </p:spPr>
        <p:txBody>
          <a:bodyPr rtlCol="0" anchor="ctr"/>
          <a:lstStyle/>
          <a:p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5539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0" y="-157735"/>
            <a:ext cx="10515600" cy="1020891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5485B34-3A05-F056-A8EB-E966145C3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96435"/>
              </p:ext>
            </p:extLst>
          </p:nvPr>
        </p:nvGraphicFramePr>
        <p:xfrm>
          <a:off x="444842" y="692727"/>
          <a:ext cx="49653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B219292-B5DA-144A-244C-3157E85D9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076108"/>
              </p:ext>
            </p:extLst>
          </p:nvPr>
        </p:nvGraphicFramePr>
        <p:xfrm>
          <a:off x="6781803" y="692727"/>
          <a:ext cx="49653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140412E-3AE1-19E2-87EA-50D8FF8DA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52525"/>
              </p:ext>
            </p:extLst>
          </p:nvPr>
        </p:nvGraphicFramePr>
        <p:xfrm>
          <a:off x="444842" y="3406553"/>
          <a:ext cx="4965353" cy="248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0294491-88FC-8BD9-7C03-81457EFD4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16162"/>
              </p:ext>
            </p:extLst>
          </p:nvPr>
        </p:nvGraphicFramePr>
        <p:xfrm>
          <a:off x="6781799" y="3435927"/>
          <a:ext cx="4965354" cy="248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06FFCD5-6426-EFD1-1CC8-E1BFE0A86652}"/>
              </a:ext>
            </a:extLst>
          </p:cNvPr>
          <p:cNvSpPr txBox="1"/>
          <p:nvPr/>
        </p:nvSpPr>
        <p:spPr>
          <a:xfrm>
            <a:off x="1156609" y="19648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060B6C-89AE-CC5D-0737-8F16E11B4EA6}"/>
              </a:ext>
            </a:extLst>
          </p:cNvPr>
          <p:cNvSpPr txBox="1"/>
          <p:nvPr/>
        </p:nvSpPr>
        <p:spPr>
          <a:xfrm>
            <a:off x="2017865" y="16164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5DC8BD-5493-3CAA-A34B-B08BD71F99A9}"/>
              </a:ext>
            </a:extLst>
          </p:cNvPr>
          <p:cNvSpPr txBox="1"/>
          <p:nvPr/>
        </p:nvSpPr>
        <p:spPr>
          <a:xfrm>
            <a:off x="2927518" y="1528952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bc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805B1-F4F7-2E9A-8F58-B7A6CC21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7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78831-851F-A0B8-0EC0-8C3522611439}"/>
              </a:ext>
            </a:extLst>
          </p:cNvPr>
          <p:cNvSpPr txBox="1"/>
          <p:nvPr/>
        </p:nvSpPr>
        <p:spPr>
          <a:xfrm>
            <a:off x="1304246" y="5809795"/>
            <a:ext cx="887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Figure 2. Rainfall, dry season length, percentage canopy cover and light intensity among sites</a:t>
            </a:r>
          </a:p>
        </p:txBody>
      </p:sp>
    </p:spTree>
    <p:extLst>
      <p:ext uri="{BB962C8B-B14F-4D97-AF65-F5344CB8AC3E}">
        <p14:creationId xmlns:p14="http://schemas.microsoft.com/office/powerpoint/2010/main" val="200987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2" y="115695"/>
            <a:ext cx="11452485" cy="1142638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ED7A3D4-6BF8-3EEF-9002-DEBB9BCC0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906922"/>
              </p:ext>
            </p:extLst>
          </p:nvPr>
        </p:nvGraphicFramePr>
        <p:xfrm>
          <a:off x="444843" y="1507524"/>
          <a:ext cx="5651157" cy="428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E4025C-07EF-FB8D-3F75-E4038B2B2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861581"/>
              </p:ext>
            </p:extLst>
          </p:nvPr>
        </p:nvGraphicFramePr>
        <p:xfrm>
          <a:off x="6115393" y="1507524"/>
          <a:ext cx="5651157" cy="428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825204-5438-F8A7-D177-90151254549A}"/>
              </a:ext>
            </a:extLst>
          </p:cNvPr>
          <p:cNvSpPr txBox="1"/>
          <p:nvPr/>
        </p:nvSpPr>
        <p:spPr>
          <a:xfrm>
            <a:off x="1139252" y="32443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C4D4E-7EFC-253E-489D-B3A7D5AF3D2C}"/>
              </a:ext>
            </a:extLst>
          </p:cNvPr>
          <p:cNvSpPr txBox="1"/>
          <p:nvPr/>
        </p:nvSpPr>
        <p:spPr>
          <a:xfrm>
            <a:off x="2160874" y="40941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2651F-1EE5-10E2-C291-253E6C1FB03D}"/>
              </a:ext>
            </a:extLst>
          </p:cNvPr>
          <p:cNvSpPr txBox="1"/>
          <p:nvPr/>
        </p:nvSpPr>
        <p:spPr>
          <a:xfrm>
            <a:off x="3270421" y="20386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99AE6-E7F7-C0BA-3E63-1FDA12ACCB72}"/>
              </a:ext>
            </a:extLst>
          </p:cNvPr>
          <p:cNvSpPr txBox="1"/>
          <p:nvPr/>
        </p:nvSpPr>
        <p:spPr>
          <a:xfrm>
            <a:off x="4272197" y="20386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CAAD4-34EF-8C26-4114-165DD2DCF453}"/>
              </a:ext>
            </a:extLst>
          </p:cNvPr>
          <p:cNvSpPr txBox="1"/>
          <p:nvPr/>
        </p:nvSpPr>
        <p:spPr>
          <a:xfrm>
            <a:off x="5273973" y="185878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F2D0A-06AE-14C0-71FE-7619CD62B984}"/>
              </a:ext>
            </a:extLst>
          </p:cNvPr>
          <p:cNvSpPr txBox="1"/>
          <p:nvPr/>
        </p:nvSpPr>
        <p:spPr>
          <a:xfrm>
            <a:off x="6790409" y="32443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816BC-2FC7-A1C6-9E88-62ED4141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8</a:t>
            </a:fld>
            <a:endParaRPr lang="en-G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7606B-9459-50FD-5EFA-1379B1F32376}"/>
              </a:ext>
            </a:extLst>
          </p:cNvPr>
          <p:cNvSpPr txBox="1"/>
          <p:nvPr/>
        </p:nvSpPr>
        <p:spPr>
          <a:xfrm>
            <a:off x="3197318" y="5763191"/>
            <a:ext cx="583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Figure 3. Liana abundance and species richness among sites.</a:t>
            </a:r>
          </a:p>
        </p:txBody>
      </p:sp>
    </p:spTree>
    <p:extLst>
      <p:ext uri="{BB962C8B-B14F-4D97-AF65-F5344CB8AC3E}">
        <p14:creationId xmlns:p14="http://schemas.microsoft.com/office/powerpoint/2010/main" val="222033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1A2-5639-3C11-DBE1-94A7DB30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3" y="-94865"/>
            <a:ext cx="10515600" cy="1325563"/>
          </a:xfrm>
        </p:spPr>
        <p:txBody>
          <a:bodyPr>
            <a:normAutofit/>
          </a:bodyPr>
          <a:lstStyle/>
          <a:p>
            <a:r>
              <a:rPr lang="en-GH" sz="4000" b="1" dirty="0"/>
              <a:t>Main findings and discussion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5188F-FCBE-954B-D47D-029416135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3" y="1306830"/>
            <a:ext cx="5417549" cy="456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E95E3C-ED53-10AA-7A48-C99980C20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749" y="1230698"/>
            <a:ext cx="5524663" cy="44274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34744-7C45-D96E-818D-2194ACE6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3F956-C8BB-9742-ABBF-32E74D99DA5D}" type="slidenum">
              <a:rPr lang="en-GH" smtClean="0"/>
              <a:t>9</a:t>
            </a:fld>
            <a:endParaRPr lang="en-G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9BD0F-7DCE-A493-C74A-B29EE1D5DBE1}"/>
              </a:ext>
            </a:extLst>
          </p:cNvPr>
          <p:cNvSpPr txBox="1"/>
          <p:nvPr/>
        </p:nvSpPr>
        <p:spPr>
          <a:xfrm>
            <a:off x="3153617" y="5835968"/>
            <a:ext cx="570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H" dirty="0"/>
              <a:t>Figure 4. Extrapolated species richness and saple coverage.</a:t>
            </a:r>
          </a:p>
        </p:txBody>
      </p:sp>
    </p:spTree>
    <p:extLst>
      <p:ext uri="{BB962C8B-B14F-4D97-AF65-F5344CB8AC3E}">
        <p14:creationId xmlns:p14="http://schemas.microsoft.com/office/powerpoint/2010/main" val="121847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2536</Words>
  <Application>Microsoft Macintosh PowerPoint</Application>
  <PresentationFormat>Widescreen</PresentationFormat>
  <Paragraphs>526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Liana community structure in relation to climatic, edaphic and physiognomic attributes of forests in Ghana</vt:lpstr>
      <vt:lpstr>Introduction</vt:lpstr>
      <vt:lpstr>Introduction</vt:lpstr>
      <vt:lpstr>Study objective and hypothesis</vt:lpstr>
      <vt:lpstr>Methods – Study area</vt:lpstr>
      <vt:lpstr>Methods – Data Collection</vt:lpstr>
      <vt:lpstr>Main findings and discussion</vt:lpstr>
      <vt:lpstr>Main findings and discussion</vt:lpstr>
      <vt:lpstr>Main findings and discussion </vt:lpstr>
      <vt:lpstr>Main findings and discussion</vt:lpstr>
      <vt:lpstr>Main findings and discussion</vt:lpstr>
      <vt:lpstr>Main findings and discussion</vt:lpstr>
      <vt:lpstr>Main findings and discussion</vt:lpstr>
      <vt:lpstr>Main findings and discussion</vt:lpstr>
      <vt:lpstr>Main findings and discussion</vt:lpstr>
      <vt:lpstr>Main findings and discussion</vt:lpstr>
      <vt:lpstr>Conclusion</vt:lpstr>
      <vt:lpstr>References</vt:lpstr>
      <vt:lpstr>Acknowledgements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Bismark Ofosu-Bamfo</dc:creator>
  <cp:lastModifiedBy>Bismark Ofosu-Bamfo</cp:lastModifiedBy>
  <cp:revision>112</cp:revision>
  <dcterms:created xsi:type="dcterms:W3CDTF">2023-08-20T12:22:19Z</dcterms:created>
  <dcterms:modified xsi:type="dcterms:W3CDTF">2023-09-08T16:03:42Z</dcterms:modified>
</cp:coreProperties>
</file>