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666" r:id="rId2"/>
    <p:sldMasterId id="2147483672" r:id="rId3"/>
    <p:sldMasterId id="2147483694" r:id="rId4"/>
    <p:sldMasterId id="2147483670" r:id="rId5"/>
  </p:sldMasterIdLst>
  <p:notesMasterIdLst>
    <p:notesMasterId r:id="rId20"/>
  </p:notesMasterIdLst>
  <p:handoutMasterIdLst>
    <p:handoutMasterId r:id="rId21"/>
  </p:handoutMasterIdLst>
  <p:sldIdLst>
    <p:sldId id="257" r:id="rId6"/>
    <p:sldId id="258" r:id="rId7"/>
    <p:sldId id="281" r:id="rId8"/>
    <p:sldId id="285" r:id="rId9"/>
    <p:sldId id="274" r:id="rId10"/>
    <p:sldId id="259" r:id="rId11"/>
    <p:sldId id="260" r:id="rId12"/>
    <p:sldId id="282" r:id="rId13"/>
    <p:sldId id="272" r:id="rId14"/>
    <p:sldId id="277" r:id="rId15"/>
    <p:sldId id="283" r:id="rId16"/>
    <p:sldId id="286" r:id="rId17"/>
    <p:sldId id="264" r:id="rId18"/>
    <p:sldId id="284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C431C1-4803-BC91-4214-5B2985E21B05}" name="Maria Oguche" initials="MO" userId="f7d0a50488702f9e" providerId="Windows Live"/>
  <p188:author id="{5C27F1D0-2120-C909-E7BD-41C6FA61FD3A}" name="Maria Oguche" initials="MO" userId="S::maria.oguche@uni-hohenheim.de::8956f870-3bd2-49b2-9c97-7c6da1b5d804" providerId="AD"/>
  <p188:author id="{C9B56CD8-40C5-CDD4-8C87-64BB732BC35D}" name="Kerstin Schopp" initials="KS" userId="S::epild01@cloud.uni-tuebingen.de::e1414375-8192-4e22-a051-00669ef83e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" initials="J" lastIdx="20" clrIdx="0">
    <p:extLst>
      <p:ext uri="{19B8F6BF-5375-455C-9EA6-DF929625EA0E}">
        <p15:presenceInfo xmlns:p15="http://schemas.microsoft.com/office/powerpoint/2012/main" userId="cee9aad0b6b15fed" providerId="Windows Live"/>
      </p:ext>
    </p:extLst>
  </p:cmAuthor>
  <p:cmAuthor id="2" name="Maria Oguche" initials="MO" lastIdx="10" clrIdx="1">
    <p:extLst>
      <p:ext uri="{19B8F6BF-5375-455C-9EA6-DF929625EA0E}">
        <p15:presenceInfo xmlns:p15="http://schemas.microsoft.com/office/powerpoint/2012/main" userId="S::maria.oguche@uni-hohenheim.de::8956f870-3bd2-49b2-9c97-7c6da1b5d8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2"/>
    <a:srgbClr val="003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86405" autoAdjust="0"/>
  </p:normalViewPr>
  <p:slideViewPr>
    <p:cSldViewPr snapToGrid="0">
      <p:cViewPr varScale="1">
        <p:scale>
          <a:sx n="127" d="100"/>
          <a:sy n="127" d="100"/>
        </p:scale>
        <p:origin x="108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0713F-9DDE-4060-838B-2A12719A051E}" type="datetimeFigureOut">
              <a:rPr lang="de-DE" smtClean="0"/>
              <a:t>13.09.2023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6EAE9-2ACC-4986-8E4D-F82448EED9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51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060D2-7C35-4AE9-814F-ACCE0F110DA0}" type="datetimeFigureOut">
              <a:rPr lang="de-DE" smtClean="0"/>
              <a:t>13.09.2023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546B1-246A-4793-AD48-E0D04125BB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305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545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64 % did not mention or recommend using the One Health approach to reduce the incidence of zoonoses. In comparison, 36% have recognized and highly recommended using the One Health holistic approach in designing and promoting livestock production, actions and strategies to keep people healthy while achieving efficient production.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D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66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These categories of livestock are often not infected by the diseases that are classified by the WHO as NZD but are often hosts to other zoonotic diseases </a:t>
            </a:r>
            <a:r>
              <a:rPr lang="en-GB" dirty="0" err="1"/>
              <a:t>e,g</a:t>
            </a:r>
            <a:r>
              <a:rPr lang="en-GB" dirty="0"/>
              <a:t> Escherichia coli , toxoplasmosis, fascioliasis and gastrointestinal Helminthes that are not on the WHO list of NZD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More policy inclusion will translate to more data available on these livestock and their diseases in databases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Other species previously ignored by mainstream science such as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Brush-tailed porcupines, Fruit bat-bushmeat  </a:t>
            </a:r>
            <a:r>
              <a:rPr lang="en-GB" dirty="0"/>
              <a:t>have witnessed increased hunting/production and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increasing production trends of such species has brought about zoonotic outbreaks such as the case of the 2013-2016 west African Ebola outbreak attributed to the Fruit bat (which was a reservoir specie of the Ebola virus)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To achieve effective management and control of existing, emerging and re-emerging zoonotic diseases, the One Health approach is recognized as well as recommended as the most prominent and efficient approach for a better survey, diagnosis and control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9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 err="1"/>
              <a:t>e,g</a:t>
            </a:r>
            <a:r>
              <a:rPr lang="en-GB" dirty="0"/>
              <a:t> Escherichia coli , toxoplasmosis, fascioliasis and gastrointestinal Helminthes that are not on the WHO list of NZD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policy inclusion will translate to more data available on these livestock and their diseases in databases</a:t>
            </a:r>
          </a:p>
          <a:p>
            <a:pPr marL="228600" indent="-228600">
              <a:buFont typeface="+mj-lt"/>
              <a:buAutoNum type="arabicPeriod"/>
            </a:pPr>
            <a:endParaRPr lang="en-GB" dirty="0"/>
          </a:p>
          <a:p>
            <a:pPr marL="228600" indent="-228600"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such species has brought about zoonotic outbreaks such as the case of the 2013-2016 west African Ebola outbreak attributed to the Fruit bat (which was a reservoir specie of the Ebola virus)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To achieve effective management and control of existing, emerging and re-emerging zoonotic diseases, the One Health approach is recognized as well as recommended as the most prominent and efficient approach for a better survey, diagnosis and control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64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344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10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dirty="0"/>
              <a:t>This chat will be put verbally in the context of mega trends like the livestock intensification.</a:t>
            </a:r>
          </a:p>
          <a:p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Minor livestock as a coping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Implications of intensification especially in Africa where:</a:t>
            </a:r>
            <a:br>
              <a:rPr lang="en-GB" sz="900" dirty="0"/>
            </a:br>
            <a:endParaRPr lang="en-GB" sz="9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GB" sz="900" dirty="0"/>
              <a:t>Little attention and investment in disease prevention and </a:t>
            </a:r>
            <a:r>
              <a:rPr lang="en-GB" sz="900" dirty="0" err="1"/>
              <a:t>vertinary</a:t>
            </a:r>
            <a:r>
              <a:rPr lang="en-GB" sz="900" dirty="0"/>
              <a:t> medicine</a:t>
            </a:r>
            <a:endParaRPr lang="en-DE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11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8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Efficient in reducing human and animal health risks at the human-animal-plant-environment interface: zoonoses, AMR, food safety, disease emergence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Programs and approaches like this, improve the quality and quantity of animal sourced foods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94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Their selection is based on the representation of different animal sizes; geographic scope in Africa; diversified animal groups, e.g., poultry, rodents; level of domestication and availability of literature.</a:t>
            </a:r>
          </a:p>
          <a:p>
            <a:endParaRPr lang="en-GB" dirty="0"/>
          </a:p>
          <a:p>
            <a:r>
              <a:rPr lang="en-GB" dirty="0"/>
              <a:t>All are mammals and herbivores except guinea fowl which is in the animal class of </a:t>
            </a:r>
            <a:r>
              <a:rPr lang="en-GB" dirty="0" err="1"/>
              <a:t>aves</a:t>
            </a:r>
            <a:r>
              <a:rPr lang="en-GB" dirty="0"/>
              <a:t> and it is an Omnivore</a:t>
            </a:r>
          </a:p>
          <a:p>
            <a:endParaRPr lang="en-GB" dirty="0"/>
          </a:p>
          <a:p>
            <a:r>
              <a:rPr lang="en-GB" dirty="0"/>
              <a:t>In terms of diseases, these 5 are linked to the spread of zoonotic diseases. 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9770-0632-4E1D-A457-B76A853DA576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7261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Preferred Reporting Items for Systematic Review and Meta-Analysis” (PRISMA)  and Boolean search strings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Identification of search terms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Literature 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Inclusion criteria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343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Direct or Indirect - Infection can occur from consuming undercooked/raw or contaminated meat or milk  </a:t>
            </a:r>
          </a:p>
          <a:p>
            <a:pPr marL="228600" indent="-228600">
              <a:buAutoNum type="arabicPeriod"/>
            </a:pPr>
            <a:r>
              <a:rPr lang="en-GB" dirty="0"/>
              <a:t>as some of the disease microbes can still survive under heat conditions such as the hanging of meat over open fires and .some pathogens survive pasteurization treatments.</a:t>
            </a:r>
          </a:p>
          <a:p>
            <a:pPr marL="228600" indent="-228600">
              <a:buAutoNum type="arabicPeriod"/>
            </a:pPr>
            <a:r>
              <a:rPr lang="en-GB" dirty="0"/>
              <a:t>Also, the consumption of raw and unpasteurized milk from infected, neglected milk-producing livestock such as donkeys has been reported to enable the transmission of NZDs such as brucellosis, Toxoplasma gondii, fascioliasis.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77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All the livestock species focused on in this study have been linked to existing or emerging zoonotic diseases. Guinea pigs had the highest number of articles (25%) linking them to zoonotic diseases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assertion is particularly for NLS considered wild species, such as grasscutters and guinea fowl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However, to better understand their disease spillover, studies have identified that it is important to know if the species with the disease is a natural or incidental host of the pathogen. 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marL="0" indent="0">
              <a:buNone/>
            </a:pPr>
            <a:endParaRPr lang="en-GB" dirty="0"/>
          </a:p>
          <a:p>
            <a:pPr marL="228600" indent="-228600">
              <a:buAutoNum type="arabicPeriod"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727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10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67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C4D1-9E6E-DC65-AC02-4564782A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7025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985D-BB47-2FF9-142A-CA39FE16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297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F08B-CD81-1512-49AC-4F01F7AA0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8576B-C952-E1F2-2EAD-0EE538F4E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05EEC-5EFB-864B-B3D5-F1888A28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F92-7A44-4882-9FFC-BAA8AB07F2AD}" type="datetimeFigureOut">
              <a:rPr lang="en-DE" smtClean="0"/>
              <a:t>13/09/2023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7D746-B718-1BD6-480A-73316455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66E7A-10EF-B5F4-19C6-F2D8D976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FE52-B930-4E35-A0DA-C326728336B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9070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741D-8134-085D-08B3-CBC7EFF6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56F86-D869-EEA4-E50B-0EEFEA2A9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8D905-46B1-B553-9B0A-829D0D3F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F92-7A44-4882-9FFC-BAA8AB07F2AD}" type="datetimeFigureOut">
              <a:rPr lang="en-DE" smtClean="0"/>
              <a:t>13/09/2023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083FB-6AFD-0247-1D6F-5A64CB4A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BB332-F182-7964-1E94-5885786E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FE52-B930-4E35-A0DA-C326728336B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4947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3E51-79E9-21DD-40BF-AEA6A658A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8DD2B-57EC-D68B-F456-66D1B52C5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96041-52A9-5579-B9F2-EF8B39F1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F92-7A44-4882-9FFC-BAA8AB07F2AD}" type="datetimeFigureOut">
              <a:rPr lang="en-DE" smtClean="0"/>
              <a:t>13/09/2023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FAC4F-67B5-2919-6F93-80FB0E17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B21A-6D61-A123-D5FF-2F2DE2E9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FE52-B930-4E35-A0DA-C326728336B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2096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9B96-8304-3E2B-C7C7-FB2FC2E5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ACD5A-90AE-6985-25C1-2CBCF0399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AE920-ECB8-984A-DA33-A82E02B5E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0CB9-198E-DE8B-FC44-D8140DCA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F92-7A44-4882-9FFC-BAA8AB07F2AD}" type="datetimeFigureOut">
              <a:rPr lang="en-DE" smtClean="0"/>
              <a:t>13/09/2023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CB379-30F1-40D0-3D74-845CA7AF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8323F-20FF-7A57-8439-23568B98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FE52-B930-4E35-A0DA-C326728336B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88360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C475-B0E6-9F37-1248-9D584F4B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8A118-862B-09A6-83A2-2F8546282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8586D-4C63-1D43-4E50-F0719A33D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8E0E1-25BE-7E4B-858E-B6763023C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50CD7-78C2-5E58-5FAB-F9BFF4489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AD33A-211E-B906-2A0A-D5D3352F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F92-7A44-4882-9FFC-BAA8AB07F2AD}" type="datetimeFigureOut">
              <a:rPr lang="en-DE" smtClean="0"/>
              <a:t>13/09/2023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457A8-3477-AD31-3E40-55E9C2C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849A7-F2F2-4AB8-30DD-43A2F1AF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FE52-B930-4E35-A0DA-C326728336B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5949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D546-2930-359F-A0A0-787FE84D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191CB-AA2B-EF35-B272-CCF43D50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F92-7A44-4882-9FFC-BAA8AB07F2AD}" type="datetimeFigureOut">
              <a:rPr lang="en-DE" smtClean="0"/>
              <a:t>13/09/2023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D18F7-8AA7-4D1C-6C23-A9CC3B10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89B27-9968-E4BA-0E2D-98132893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FE52-B930-4E35-A0DA-C326728336B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9019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4CC04-0B24-DAF0-549D-AC9A2241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F92-7A44-4882-9FFC-BAA8AB07F2AD}" type="datetimeFigureOut">
              <a:rPr lang="en-DE" smtClean="0"/>
              <a:t>13/09/2023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AEEA1-74CF-221F-C221-8A8DE17D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33C37-F825-B880-5D18-624CFEB8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FE52-B930-4E35-A0DA-C326728336B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49694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082C-43C8-AF39-4BF4-5773769A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CCC7-2274-46B6-1DAE-22A06BBE0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61743-5564-B51E-1A49-DB355D55C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3BA93-E2A1-5057-6431-0E4D96DD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F92-7A44-4882-9FFC-BAA8AB07F2AD}" type="datetimeFigureOut">
              <a:rPr lang="en-DE" smtClean="0"/>
              <a:t>13/09/2023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0169C-4733-2F6E-3B16-5089A042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9E57A-AE44-A72D-1F1F-55AC6808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FE52-B930-4E35-A0DA-C326728336B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7591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20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F3EF-F9CF-6AF9-2D8B-ECA0583C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3FBDD-8795-ADAA-42AE-C72A421AE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06EE1-8B7F-7CCD-288F-F7B2915A8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5CB35-9513-88D7-49DD-39C24EBD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F92-7A44-4882-9FFC-BAA8AB07F2AD}" type="datetimeFigureOut">
              <a:rPr lang="en-DE" smtClean="0"/>
              <a:t>13/09/2023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5CCD1-2AA4-83AB-1523-C076A169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F0CE8-6D9A-B0D8-2217-8C9DD19C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FE52-B930-4E35-A0DA-C326728336B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88299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FF7C-D9A9-FDC6-17C7-10E472B1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AE04D-9F23-D96E-CB8A-BB547FD65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0383B-7FB2-92CB-09FA-52E3D47D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F92-7A44-4882-9FFC-BAA8AB07F2AD}" type="datetimeFigureOut">
              <a:rPr lang="en-DE" smtClean="0"/>
              <a:t>13/09/2023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DB36C-40EC-6888-A20B-D2BAD7D5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255A7-E13C-1E05-A9CB-EA8D7BC0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FE52-B930-4E35-A0DA-C326728336B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61000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C722FB-206B-1590-81E1-D460BA216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1A66F4-E49C-C4FC-B5A6-E4019F4DF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4EA75-4CBD-3A4B-345C-3B6BBE15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F92-7A44-4882-9FFC-BAA8AB07F2AD}" type="datetimeFigureOut">
              <a:rPr lang="en-DE" smtClean="0"/>
              <a:t>13/09/2023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AA341-A02C-0CAA-4AFF-2AC10114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369E6-A080-0EAB-FD96-AE032D23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FE52-B930-4E35-A0DA-C326728336B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7449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0" y="1205369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875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1875">
                <a:latin typeface="Arial Black"/>
                <a:cs typeface="Arial Black"/>
              </a:defRPr>
            </a:lvl2pPr>
            <a:lvl3pPr marL="685800" indent="0">
              <a:buNone/>
              <a:defRPr sz="1875">
                <a:latin typeface="Arial Black"/>
                <a:cs typeface="Arial Black"/>
              </a:defRPr>
            </a:lvl3pPr>
            <a:lvl4pPr marL="1028700" indent="0">
              <a:buNone/>
              <a:defRPr sz="1875">
                <a:latin typeface="Arial Black"/>
                <a:cs typeface="Arial Black"/>
              </a:defRPr>
            </a:lvl4pPr>
            <a:lvl5pPr marL="1371600" indent="0">
              <a:buNone/>
              <a:defRPr sz="1875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730" y="1715930"/>
            <a:ext cx="8113060" cy="1699781"/>
          </a:xfrm>
          <a:prstGeom prst="rect">
            <a:avLst/>
          </a:prstGeom>
        </p:spPr>
        <p:txBody>
          <a:bodyPr vert="horz"/>
          <a:lstStyle>
            <a:lvl1pPr marL="214313" marR="0" indent="-214313" algn="just" defTabSz="636683" rtl="0" eaLnBrk="1" fontAlgn="auto" latinLnBrk="0" hangingPunct="1">
              <a:lnSpc>
                <a:spcPts val="172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350">
                <a:solidFill>
                  <a:srgbClr val="003F75"/>
                </a:solidFill>
                <a:latin typeface="Arial"/>
                <a:cs typeface="Arial"/>
              </a:defRPr>
            </a:lvl1pPr>
            <a:lvl2pPr marL="342900" indent="0">
              <a:lnSpc>
                <a:spcPct val="100000"/>
              </a:lnSpc>
              <a:buNone/>
              <a:defRPr sz="1350">
                <a:latin typeface="Arial"/>
                <a:cs typeface="Arial"/>
              </a:defRPr>
            </a:lvl2pPr>
            <a:lvl3pPr marL="685800" indent="0">
              <a:lnSpc>
                <a:spcPct val="100000"/>
              </a:lnSpc>
              <a:buNone/>
              <a:defRPr sz="1350">
                <a:latin typeface="Arial"/>
                <a:cs typeface="Arial"/>
              </a:defRPr>
            </a:lvl3pPr>
            <a:lvl4pPr marL="1028700" indent="0">
              <a:lnSpc>
                <a:spcPct val="100000"/>
              </a:lnSpc>
              <a:buNone/>
              <a:defRPr sz="1350">
                <a:latin typeface="Arial"/>
                <a:cs typeface="Arial"/>
              </a:defRPr>
            </a:lvl4pPr>
            <a:lvl5pPr marL="1371600" indent="0">
              <a:lnSpc>
                <a:spcPct val="100000"/>
              </a:lnSpc>
              <a:buNone/>
              <a:defRPr sz="1350">
                <a:latin typeface="Arial"/>
                <a:cs typeface="Arial"/>
              </a:defRPr>
            </a:lvl5pPr>
          </a:lstStyle>
          <a:p>
            <a:pPr algn="just" defTabSz="636683">
              <a:lnSpc>
                <a:spcPts val="1725"/>
              </a:lnSpc>
            </a:pPr>
            <a:r>
              <a:rPr lang="de-DE" sz="135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</a:t>
            </a:r>
          </a:p>
          <a:p>
            <a:pPr algn="just" defTabSz="636683">
              <a:lnSpc>
                <a:spcPts val="1725"/>
              </a:lnSpc>
            </a:pPr>
            <a:r>
              <a:rPr lang="de-DE" sz="1350" dirty="0">
                <a:solidFill>
                  <a:srgbClr val="003F75"/>
                </a:solidFill>
                <a:latin typeface="Arial" charset="0"/>
              </a:rPr>
              <a:t>Dies ist nicht Ihr Präsentationstext, sondern so genannter Blindtext. </a:t>
            </a:r>
          </a:p>
          <a:p>
            <a:pPr algn="just" defTabSz="636683">
              <a:lnSpc>
                <a:spcPts val="1725"/>
              </a:lnSpc>
            </a:pPr>
            <a:r>
              <a:rPr lang="de-DE" sz="1350" dirty="0">
                <a:solidFill>
                  <a:srgbClr val="003F75"/>
                </a:solidFill>
                <a:latin typeface="Arial" charset="0"/>
              </a:rPr>
              <a:t>Wir haben uns jedoch dafür entschieden, auf das allseits beliebte „</a:t>
            </a:r>
            <a:r>
              <a:rPr lang="de-DE" sz="135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35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35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35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35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731" y="4870848"/>
            <a:ext cx="7400925" cy="1807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75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750">
                <a:latin typeface="Arial Black"/>
                <a:cs typeface="Arial Black"/>
              </a:defRPr>
            </a:lvl2pPr>
            <a:lvl3pPr marL="685800" indent="0">
              <a:buNone/>
              <a:defRPr sz="750">
                <a:latin typeface="Arial Black"/>
                <a:cs typeface="Arial Black"/>
              </a:defRPr>
            </a:lvl3pPr>
            <a:lvl4pPr marL="1028700" indent="0">
              <a:buNone/>
              <a:defRPr sz="750">
                <a:latin typeface="Arial Black"/>
                <a:cs typeface="Arial Black"/>
              </a:defRPr>
            </a:lvl4pPr>
            <a:lvl5pPr marL="1371600" indent="0">
              <a:buNone/>
              <a:defRPr sz="75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242300" y="6534150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675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‹#›</a:t>
            </a:fld>
            <a:endParaRPr lang="de-DE" sz="675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730" y="690562"/>
            <a:ext cx="8214770" cy="314325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825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None/>
              <a:defRPr>
                <a:latin typeface="Arial Black"/>
                <a:cs typeface="Arial Black"/>
              </a:defRPr>
            </a:lvl2pPr>
            <a:lvl3pPr marL="685800" indent="0">
              <a:buNone/>
              <a:defRPr>
                <a:latin typeface="Arial Black"/>
                <a:cs typeface="Arial Black"/>
              </a:defRPr>
            </a:lvl3pPr>
            <a:lvl4pPr marL="1028700" indent="0">
              <a:buNone/>
              <a:defRPr>
                <a:latin typeface="Arial Black"/>
                <a:cs typeface="Arial Black"/>
              </a:defRPr>
            </a:lvl4pPr>
            <a:lvl5pPr marL="1371600" indent="0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 err="1"/>
              <a:t>Faculty</a:t>
            </a:r>
            <a:r>
              <a:rPr lang="de-DE" dirty="0"/>
              <a:t>/ Center/ Project XY/ Institute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YZ</a:t>
            </a:r>
          </a:p>
        </p:txBody>
      </p:sp>
    </p:spTree>
    <p:extLst>
      <p:ext uri="{BB962C8B-B14F-4D97-AF65-F5344CB8AC3E}">
        <p14:creationId xmlns:p14="http://schemas.microsoft.com/office/powerpoint/2010/main" val="207704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9030" y="1481752"/>
            <a:ext cx="8062370" cy="66251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Der kann auch zweizeilig sein</a:t>
            </a:r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9031" y="2626857"/>
            <a:ext cx="8067173" cy="66296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buNone/>
              <a:defRPr sz="2500">
                <a:latin typeface="Arial"/>
                <a:cs typeface="Arial"/>
              </a:defRPr>
            </a:lvl2pPr>
            <a:lvl3pPr marL="914400" indent="0">
              <a:buNone/>
              <a:defRPr sz="2500">
                <a:latin typeface="Arial"/>
                <a:cs typeface="Arial"/>
              </a:defRPr>
            </a:lvl3pPr>
            <a:lvl4pPr marL="1371600" indent="0">
              <a:buNone/>
              <a:defRPr sz="2500">
                <a:latin typeface="Arial"/>
                <a:cs typeface="Arial"/>
              </a:defRPr>
            </a:lvl4pPr>
            <a:lvl5pPr marL="1828800" indent="0">
              <a:buNone/>
              <a:defRPr sz="25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Name, Vorname</a:t>
            </a:r>
          </a:p>
        </p:txBody>
      </p:sp>
    </p:spTree>
    <p:extLst>
      <p:ext uri="{BB962C8B-B14F-4D97-AF65-F5344CB8AC3E}">
        <p14:creationId xmlns:p14="http://schemas.microsoft.com/office/powerpoint/2010/main" val="935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86853" y="1205369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86853" y="1707538"/>
            <a:ext cx="3962400" cy="169978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65415" y="1707538"/>
            <a:ext cx="3962400" cy="169978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726" y="4870848"/>
            <a:ext cx="7400925" cy="1807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8216900" y="4900613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‹#›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3922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92448" y="1205369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448" y="1715930"/>
            <a:ext cx="8113060" cy="1699781"/>
          </a:xfrm>
          <a:prstGeom prst="rect">
            <a:avLst/>
          </a:prstGeom>
        </p:spPr>
        <p:txBody>
          <a:bodyPr vert="horz"/>
          <a:lstStyle>
            <a:lvl1pPr marL="285750" marR="0" indent="-285750" algn="just" defTabSz="848911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</a:t>
            </a:r>
          </a:p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Dies ist nicht Ihr Präsentationstext, sondern so genannter Blindtext. </a:t>
            </a:r>
          </a:p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726" y="4870848"/>
            <a:ext cx="7400925" cy="1807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216900" y="4900613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‹#›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3214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86853" y="1956846"/>
            <a:ext cx="3962400" cy="154525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86854" y="1205369"/>
            <a:ext cx="3961719" cy="6241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5" name="Bildplatzhalt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800338" y="1271451"/>
            <a:ext cx="3880112" cy="32646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ctr"/>
          <a:lstStyle>
            <a:lvl1pPr marL="0" indent="0" algn="ctr">
              <a:buNone/>
              <a:defRPr sz="1500">
                <a:solidFill>
                  <a:srgbClr val="003F75"/>
                </a:solidFill>
                <a:latin typeface=""/>
                <a:cs typeface=""/>
              </a:defRPr>
            </a:lvl1pPr>
          </a:lstStyle>
          <a:p>
            <a:r>
              <a:rPr lang="de-DE" dirty="0"/>
              <a:t>Hier Grafik einfügen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726" y="4870848"/>
            <a:ext cx="7400925" cy="1807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8216900" y="4900613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‹#›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3590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9030" y="1481752"/>
            <a:ext cx="7994650" cy="66251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Vielen Dank für Ihre Aufmerksamkeit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9031" y="2626857"/>
            <a:ext cx="7999413" cy="66296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buNone/>
              <a:defRPr sz="2500">
                <a:latin typeface="Arial"/>
                <a:cs typeface="Arial"/>
              </a:defRPr>
            </a:lvl2pPr>
            <a:lvl3pPr marL="914400" indent="0">
              <a:buNone/>
              <a:defRPr sz="2500">
                <a:latin typeface="Arial"/>
                <a:cs typeface="Arial"/>
              </a:defRPr>
            </a:lvl3pPr>
            <a:lvl4pPr marL="1371600" indent="0">
              <a:buNone/>
              <a:defRPr sz="2500">
                <a:latin typeface="Arial"/>
                <a:cs typeface="Arial"/>
              </a:defRPr>
            </a:lvl4pPr>
            <a:lvl5pPr marL="1828800" indent="0">
              <a:buNone/>
              <a:defRPr sz="25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Name, Vorname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726" y="4870848"/>
            <a:ext cx="7400925" cy="1807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216900" y="4900613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‹#›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6018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1AEC-3A6F-D1DF-00DF-9E4C814A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1241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773C-F781-F5EC-4C16-D4C5E6BCC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F168-9226-7AC0-2A26-C341EE06B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36F97-87C2-1604-0623-1006CE2E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3175-03DF-4081-9687-25FE6BDCB827}" type="datetimeFigureOut">
              <a:rPr lang="en-DE" smtClean="0"/>
              <a:t>13/09/2023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760D5-0202-F7F5-8CFB-DCA71F43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2E7E3-540D-7AE2-5565-8DE6CEA8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537A-62FF-45A2-A575-2123C94CBD1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7483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 userDrawn="1"/>
        </p:nvSpPr>
        <p:spPr bwMode="auto">
          <a:xfrm>
            <a:off x="-9404" y="1"/>
            <a:ext cx="9194400" cy="5184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1719" tIns="30859" rIns="61719" bIns="30859">
            <a:spAutoFit/>
          </a:bodyPr>
          <a:lstStyle/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19" y="1817507"/>
            <a:ext cx="5833963" cy="15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20" y="1817508"/>
            <a:ext cx="5833960" cy="15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1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509" y="316094"/>
            <a:ext cx="1780310" cy="46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2C9174-0FC7-8ADE-3E44-6C3790A82EC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237018" y="356289"/>
            <a:ext cx="3411531" cy="420140"/>
          </a:xfrm>
          <a:prstGeom prst="rect">
            <a:avLst/>
          </a:prstGeom>
        </p:spPr>
      </p:pic>
      <p:pic>
        <p:nvPicPr>
          <p:cNvPr id="4" name="Picture 3" descr="A logo with text and animals&#10;&#10;Description automatically generated with medium confidence">
            <a:extLst>
              <a:ext uri="{FF2B5EF4-FFF2-40B4-BE49-F238E27FC236}">
                <a16:creationId xmlns:a16="http://schemas.microsoft.com/office/drawing/2014/main" id="{A705EF4B-6C59-5130-EF37-B3EE9D6001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00" y="102939"/>
            <a:ext cx="977166" cy="6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9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896D6E-6556-E1B1-AAC1-DE746996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17CE2-42B7-0931-C612-A215AF610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A7F2-C887-7F03-B147-85EBF1189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0F92-7A44-4882-9FFC-BAA8AB07F2AD}" type="datetimeFigureOut">
              <a:rPr lang="en-DE" smtClean="0"/>
              <a:t>13/09/2023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CCC1E-88EA-9E08-854E-87BED3D8B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225A6-7A86-7039-AFFC-3F6C56FEA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FE52-B930-4E35-A0DA-C326728336B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339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 flipV="1">
            <a:off x="1" y="693601"/>
            <a:ext cx="9139928" cy="306749"/>
          </a:xfrm>
          <a:prstGeom prst="rect">
            <a:avLst/>
          </a:prstGeom>
          <a:solidFill>
            <a:srgbClr val="003F75"/>
          </a:solidFill>
          <a:ln w="9525">
            <a:solidFill>
              <a:srgbClr val="003F75"/>
            </a:solidFill>
            <a:miter lim="800000"/>
            <a:headEnd/>
            <a:tailEnd/>
          </a:ln>
          <a:effectLst/>
        </p:spPr>
        <p:txBody>
          <a:bodyPr wrap="none" lIns="55820" tIns="27911" rIns="55820" bIns="27911" anchor="ctr"/>
          <a:lstStyle/>
          <a:p>
            <a:endParaRPr lang="de-DE" sz="3075"/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294" y="234743"/>
            <a:ext cx="1861347" cy="360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521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4196/sjbs.v2i12.106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lri.org/one-healt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297180" y="1169331"/>
            <a:ext cx="8740140" cy="222918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200" dirty="0"/>
              <a:t>Minor livestock species for food production in Africa, zoonotic diseases, and One Health</a:t>
            </a:r>
          </a:p>
          <a:p>
            <a:pPr algn="ctr"/>
            <a:endParaRPr lang="en-GB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95943" y="4144433"/>
            <a:ext cx="8841377" cy="812800"/>
          </a:xfrm>
        </p:spPr>
        <p:txBody>
          <a:bodyPr/>
          <a:lstStyle/>
          <a:p>
            <a:pPr algn="ctr"/>
            <a:r>
              <a:rPr lang="de-DE" b="1" dirty="0"/>
              <a:t>Maria Oguche </a:t>
            </a:r>
            <a:r>
              <a:rPr lang="de-DE" dirty="0"/>
              <a:t>(</a:t>
            </a:r>
            <a:r>
              <a:rPr lang="de-DE" sz="2000" dirty="0"/>
              <a:t>Co-</a:t>
            </a:r>
            <a:r>
              <a:rPr lang="de-DE" sz="2000" dirty="0" err="1"/>
              <a:t>authors</a:t>
            </a:r>
            <a:r>
              <a:rPr lang="de-DE" sz="2000" dirty="0"/>
              <a:t>: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Thomas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Potthast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Marcus Giese, Juliet Kariuki, Kerstin Schopp and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Mizeck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Chagunda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34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111034" y="1041453"/>
            <a:ext cx="8255366" cy="542418"/>
          </a:xfrm>
        </p:spPr>
        <p:txBody>
          <a:bodyPr/>
          <a:lstStyle/>
          <a:p>
            <a:pPr algn="ctr"/>
            <a:r>
              <a:rPr lang="en-GB" sz="1600" b="1" dirty="0"/>
              <a:t>Objective 3: </a:t>
            </a:r>
            <a:r>
              <a:rPr lang="en-GB" sz="1400" b="1" dirty="0"/>
              <a:t>Recognition of the One Health approach for sustainable livestock intensification </a:t>
            </a:r>
            <a:endParaRPr lang="de-DE" sz="14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6BAC0-3E3D-422D-1CA5-30DDD1B4E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676" y="2031347"/>
            <a:ext cx="4774141" cy="27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9F73-00EE-9FF5-2D26-DDB4B527E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139" y="818271"/>
            <a:ext cx="6182750" cy="485336"/>
          </a:xfrm>
        </p:spPr>
        <p:txBody>
          <a:bodyPr/>
          <a:lstStyle/>
          <a:p>
            <a:r>
              <a:rPr lang="en-GB" dirty="0"/>
              <a:t>Conclusions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71F0C-27B3-D1F9-44E6-B692672CF7B8}"/>
              </a:ext>
            </a:extLst>
          </p:cNvPr>
          <p:cNvSpPr txBox="1"/>
          <p:nvPr/>
        </p:nvSpPr>
        <p:spPr>
          <a:xfrm>
            <a:off x="354483" y="1191066"/>
            <a:ext cx="8658888" cy="380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Considering the immense nutritional potential of minor livestock species, if: 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farmers’ knowledge on minor livestock species,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zoonosis,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animal welfare, 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 ethics, and 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 </a:t>
            </a: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not taken into consideration,</a:t>
            </a: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consumption,</a:t>
            </a: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production, and </a:t>
            </a: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Intensification</a:t>
            </a:r>
          </a:p>
          <a:p>
            <a:pPr lvl="2" algn="just">
              <a:lnSpc>
                <a:spcPct val="107000"/>
              </a:lnSpc>
            </a:pPr>
            <a:endParaRPr lang="en-GB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less likely to have a sustainable impact in the face of increasing vulnerability to  zoonoses.</a:t>
            </a:r>
            <a:endParaRPr lang="en-GB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690DD6-DA85-F93F-4326-14F58664985C}"/>
              </a:ext>
            </a:extLst>
          </p:cNvPr>
          <p:cNvSpPr txBox="1">
            <a:spLocks/>
          </p:cNvSpPr>
          <p:nvPr/>
        </p:nvSpPr>
        <p:spPr>
          <a:xfrm>
            <a:off x="225139" y="818271"/>
            <a:ext cx="6182750" cy="485336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Further gaps identified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31E46-4EA8-768C-8262-FE9CD9A154A7}"/>
              </a:ext>
            </a:extLst>
          </p:cNvPr>
          <p:cNvSpPr txBox="1"/>
          <p:nvPr/>
        </p:nvSpPr>
        <p:spPr>
          <a:xfrm>
            <a:off x="270711" y="1588109"/>
            <a:ext cx="8706565" cy="2796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categories of livestock are often not infected by the diseases that are classified by the WHO as NZD but are often hosts to other zoonotic diseases 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GB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 exclusion of minor livestock species could be possible reasons for lack of data on these livestock and their diseases in databases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GB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Neglect of other species </a:t>
            </a:r>
            <a:r>
              <a:rPr lang="en-GB" sz="16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 as Brush-tailed porcupines, Fruit bat-bushmeat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mainstream science which are witnessing  increased hunting/production </a:t>
            </a:r>
          </a:p>
        </p:txBody>
      </p:sp>
    </p:spTree>
    <p:extLst>
      <p:ext uri="{BB962C8B-B14F-4D97-AF65-F5344CB8AC3E}">
        <p14:creationId xmlns:p14="http://schemas.microsoft.com/office/powerpoint/2010/main" val="32123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D0F7CF-3F53-DD47-8571-966CFC6B4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4444" y="846820"/>
            <a:ext cx="5463822" cy="409786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AD019-CB03-3866-C434-ED59EEECAB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4444" y="4282177"/>
            <a:ext cx="5463822" cy="662510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Thank you for your attention</a:t>
            </a:r>
            <a:endParaRPr lang="en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4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9F73-00EE-9FF5-2D26-DDB4B527E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9407" y="794824"/>
            <a:ext cx="6182750" cy="485336"/>
          </a:xfrm>
        </p:spPr>
        <p:txBody>
          <a:bodyPr/>
          <a:lstStyle/>
          <a:p>
            <a:pPr algn="ctr"/>
            <a:r>
              <a:rPr lang="en-GB" dirty="0"/>
              <a:t>References</a:t>
            </a:r>
            <a:endParaRPr lang="en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788CC4-8144-10AB-CAE6-BAC0CF3CFDDB}"/>
              </a:ext>
            </a:extLst>
          </p:cNvPr>
          <p:cNvSpPr txBox="1"/>
          <p:nvPr/>
        </p:nvSpPr>
        <p:spPr>
          <a:xfrm>
            <a:off x="215536" y="1345474"/>
            <a:ext cx="8732521" cy="312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Assan, N. (2013). Original article Promoting micro livestock farming to enhance animal product supply in sub </a:t>
            </a: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saharan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Africa. Scientific Journal of Biological Sciences (2013), 2(12), 232–243. 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https://doi.org/10.14196/sjbs.v2i12.1063</a:t>
            </a:r>
            <a:endParaRPr kumimoji="0" lang="en-GB" sz="800" b="0" i="1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Chrispinus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Mutsami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John Mburu, M. W. and S. O. (2019). The rabbit value chain in Kenya: A framework for food policy and research. Livestock Research for Rural Development 31 (5). Retrieved November 25, 2021 from https://lrrd.cipav.org.co/lrrd31/5/ckhal31071.html</a:t>
            </a:r>
          </a:p>
          <a:p>
            <a:pPr marL="0" marR="0" lvl="0" indent="0" algn="just" defTabSz="4572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Ibitoye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O., </a:t>
            </a: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Kolejo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O., &amp; Akinyemi, G. (2019). Burgeoning and Domestication of Grasscutter (Thryonomys </a:t>
            </a: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swinderianus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in a Post-Ebola Era: A Reassessment of its Prospects and Challenges in Nigeria. World Scientific News, 130(May), 216–237. www.worldscientificnews.com</a:t>
            </a:r>
          </a:p>
          <a:p>
            <a:pPr marL="0" marR="0" lvl="0" indent="0" algn="just" defTabSz="4572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Jones, B. A., Grace, D., Kock, R., Alonso, S., Rushton, J., Said, M. Y., McKeever, D., Mutua, F., Young, J., McDermott, J., &amp; Pfeiffer, D. U. (2013). Zoonosis emergence linked to agricultural intensification and environmental change. Proceedings of the National Academy of Sciences of the United States of America, 110(21), 8399–8404. https://doi.org/10.1073/PNAS.1208059110/-/DCSUPPLEMENTALAluko, A. F., &amp; </a:t>
            </a: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Salako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A. E. (2015). Grasscutter: a Review of the Habitat, Feeds and Feeding, Behaviour and Economic Importance. American Journal of Research Communication, 3(9), 96–107.</a:t>
            </a:r>
          </a:p>
          <a:p>
            <a:pPr algn="just">
              <a:lnSpc>
                <a:spcPct val="119000"/>
              </a:lnSpc>
              <a:spcAft>
                <a:spcPts val="800"/>
              </a:spcAft>
              <a:defRPr/>
            </a:pP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Mehrabi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Z., Gill, M., van </a:t>
            </a: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Wijk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M., Herrero, M., &amp; </a:t>
            </a: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Ramankutty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N. (2020). Livestock policy for sustainable development. Nature Food, 1(3), 160–165. https://doi.org/10.1038/s43016-020-0042-9</a:t>
            </a:r>
          </a:p>
          <a:p>
            <a:pPr marL="0" marR="0" lvl="0" indent="0" algn="just" defTabSz="4572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Molina-</a:t>
            </a: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flores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B., Manzano-</a:t>
            </a: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baena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P., Coulibaly, M. D., &amp; </a:t>
            </a: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Bedane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B. (2020). The role of livestock in food security, poverty reduction and wealth creation in West Africa. In Food and Agriculture Organisation of the United Nations. https://doi.org/10.4060/ca8385en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GB" sz="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Opara</a:t>
            </a:r>
            <a:r>
              <a:rPr lang="en-GB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 (2012). Zoonotic Role of the Grasscutter. Zoonosis. https://doi.org/10.5772/37893</a:t>
            </a:r>
          </a:p>
          <a:p>
            <a:pPr marL="0" marR="0" lvl="0" indent="0" algn="just" defTabSz="4572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Swanepoel, F., </a:t>
            </a: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Stroebel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A., &amp; </a:t>
            </a:r>
            <a:r>
              <a:rPr kumimoji="0" lang="en-GB" sz="800" b="0" i="1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Moyo</a:t>
            </a:r>
            <a:r>
              <a:rPr kumimoji="0" lang="en-GB" sz="8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S. (2010). The Role of Livestock in Developing Communities: Enhancing Multifunctionality. www.africansunmedia.co.za</a:t>
            </a:r>
          </a:p>
        </p:txBody>
      </p:sp>
    </p:spTree>
    <p:extLst>
      <p:ext uri="{BB962C8B-B14F-4D97-AF65-F5344CB8AC3E}">
        <p14:creationId xmlns:p14="http://schemas.microsoft.com/office/powerpoint/2010/main" val="343152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1617" y="806711"/>
            <a:ext cx="2502172" cy="429460"/>
          </a:xfrm>
        </p:spPr>
        <p:txBody>
          <a:bodyPr/>
          <a:lstStyle/>
          <a:p>
            <a:r>
              <a:rPr lang="de-DE" dirty="0"/>
              <a:t>Background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0B2D8D4-C8BA-7006-0831-68F738BCF836}"/>
              </a:ext>
            </a:extLst>
          </p:cNvPr>
          <p:cNvSpPr txBox="1">
            <a:spLocks/>
          </p:cNvSpPr>
          <p:nvPr/>
        </p:nvSpPr>
        <p:spPr>
          <a:xfrm>
            <a:off x="1988456" y="1436913"/>
            <a:ext cx="5428257" cy="410889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en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wildlife in the origin and spread of zoonotic diseases</a:t>
            </a:r>
          </a:p>
          <a:p>
            <a:pPr lvl="0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(Jones et al., 2013;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Opara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2012)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wn Arrow 12">
            <a:extLst>
              <a:ext uri="{FF2B5EF4-FFF2-40B4-BE49-F238E27FC236}">
                <a16:creationId xmlns:a16="http://schemas.microsoft.com/office/drawing/2014/main" id="{9645B2C6-E340-F671-E641-72B9E28772C8}"/>
              </a:ext>
            </a:extLst>
          </p:cNvPr>
          <p:cNvSpPr/>
          <p:nvPr/>
        </p:nvSpPr>
        <p:spPr>
          <a:xfrm>
            <a:off x="4572000" y="1874629"/>
            <a:ext cx="45719" cy="199311"/>
          </a:xfrm>
          <a:prstGeom prst="downArrow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F7CD666-DCB8-7BFC-A7EA-973429FFCA85}"/>
              </a:ext>
            </a:extLst>
          </p:cNvPr>
          <p:cNvSpPr txBox="1">
            <a:spLocks/>
          </p:cNvSpPr>
          <p:nvPr/>
        </p:nvSpPr>
        <p:spPr>
          <a:xfrm>
            <a:off x="1979024" y="2092444"/>
            <a:ext cx="5437690" cy="446979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en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on bush meat consumption </a:t>
            </a:r>
          </a:p>
          <a:p>
            <a:pPr lvl="0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Ibitoye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2019; Molina-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flores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2020)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475EA50-9751-48BE-C011-75E7FC851537}"/>
              </a:ext>
            </a:extLst>
          </p:cNvPr>
          <p:cNvSpPr txBox="1">
            <a:spLocks/>
          </p:cNvSpPr>
          <p:nvPr/>
        </p:nvSpPr>
        <p:spPr>
          <a:xfrm>
            <a:off x="1979024" y="2774647"/>
            <a:ext cx="5437690" cy="446979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en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minor livestock production at household level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Ibitoye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2019; Amissah-Reynolds, 2020)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7C2436C-8379-039B-4F5C-60CCC74070EA}"/>
              </a:ext>
            </a:extLst>
          </p:cNvPr>
          <p:cNvSpPr txBox="1">
            <a:spLocks/>
          </p:cNvSpPr>
          <p:nvPr/>
        </p:nvSpPr>
        <p:spPr>
          <a:xfrm>
            <a:off x="1979024" y="3452079"/>
            <a:ext cx="5437690" cy="489714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en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Zoonoses implications of minor livestock intensification??</a:t>
            </a:r>
          </a:p>
          <a:p>
            <a:pPr lvl="0"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(Molina-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flores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2020,)  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8E5DE48-B18B-4875-D71B-C99066016CE8}"/>
              </a:ext>
            </a:extLst>
          </p:cNvPr>
          <p:cNvSpPr txBox="1">
            <a:spLocks/>
          </p:cNvSpPr>
          <p:nvPr/>
        </p:nvSpPr>
        <p:spPr>
          <a:xfrm>
            <a:off x="1979024" y="4198465"/>
            <a:ext cx="5437690" cy="489714"/>
          </a:xfrm>
          <a:prstGeom prst="rect">
            <a:avLst/>
          </a:prstGeom>
          <a:solidFill>
            <a:srgbClr val="00B050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1400" b="1" dirty="0">
                <a:solidFill>
                  <a:srgbClr val="002060"/>
                </a:solidFill>
              </a:rPr>
              <a:t>Use of One Health approach for sustainable livestock intensification </a:t>
            </a:r>
            <a:r>
              <a:rPr lang="en-US" sz="1400" b="1" dirty="0">
                <a:solidFill>
                  <a:srgbClr val="002060"/>
                </a:solidFill>
              </a:rPr>
              <a:t>(</a:t>
            </a:r>
            <a:r>
              <a:rPr lang="en-US" sz="1200" b="1" dirty="0" err="1">
                <a:solidFill>
                  <a:srgbClr val="002060"/>
                </a:solidFill>
              </a:rPr>
              <a:t>Overgaauw</a:t>
            </a:r>
            <a:r>
              <a:rPr lang="en-US" sz="1200" b="1" dirty="0">
                <a:solidFill>
                  <a:srgbClr val="002060"/>
                </a:solidFill>
              </a:rPr>
              <a:t> et al., 2020; Peterson &amp; Barnes, 2020</a:t>
            </a:r>
            <a:r>
              <a:rPr lang="en-US" sz="1400" b="1" dirty="0">
                <a:solidFill>
                  <a:srgbClr val="002060"/>
                </a:solidFill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Down Arrow 12">
            <a:extLst>
              <a:ext uri="{FF2B5EF4-FFF2-40B4-BE49-F238E27FC236}">
                <a16:creationId xmlns:a16="http://schemas.microsoft.com/office/drawing/2014/main" id="{E72F295D-35A6-897E-76A9-165508FB8289}"/>
              </a:ext>
            </a:extLst>
          </p:cNvPr>
          <p:cNvSpPr/>
          <p:nvPr/>
        </p:nvSpPr>
        <p:spPr>
          <a:xfrm>
            <a:off x="4577698" y="2561217"/>
            <a:ext cx="45719" cy="200675"/>
          </a:xfrm>
          <a:prstGeom prst="downArrow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own Arrow 12">
            <a:extLst>
              <a:ext uri="{FF2B5EF4-FFF2-40B4-BE49-F238E27FC236}">
                <a16:creationId xmlns:a16="http://schemas.microsoft.com/office/drawing/2014/main" id="{F9BC38FB-443E-0B37-29F5-353008F74AB6}"/>
              </a:ext>
            </a:extLst>
          </p:cNvPr>
          <p:cNvSpPr/>
          <p:nvPr/>
        </p:nvSpPr>
        <p:spPr>
          <a:xfrm>
            <a:off x="4580666" y="3230469"/>
            <a:ext cx="52250" cy="207109"/>
          </a:xfrm>
          <a:prstGeom prst="downArrow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Down Arrow 12">
            <a:extLst>
              <a:ext uri="{FF2B5EF4-FFF2-40B4-BE49-F238E27FC236}">
                <a16:creationId xmlns:a16="http://schemas.microsoft.com/office/drawing/2014/main" id="{7CC28E92-6503-0402-148C-518E3E8EF621}"/>
              </a:ext>
            </a:extLst>
          </p:cNvPr>
          <p:cNvSpPr/>
          <p:nvPr/>
        </p:nvSpPr>
        <p:spPr>
          <a:xfrm>
            <a:off x="4571435" y="3965137"/>
            <a:ext cx="45719" cy="224485"/>
          </a:xfrm>
          <a:prstGeom prst="downArrow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73685" y="898538"/>
            <a:ext cx="7923741" cy="429460"/>
          </a:xfrm>
        </p:spPr>
        <p:txBody>
          <a:bodyPr/>
          <a:lstStyle/>
          <a:p>
            <a:r>
              <a:rPr lang="de-DE" dirty="0"/>
              <a:t>Study </a:t>
            </a:r>
            <a:r>
              <a:rPr lang="de-DE" dirty="0" err="1"/>
              <a:t>Objectives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7414" y="1609566"/>
            <a:ext cx="8256361" cy="32432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</a:t>
            </a:r>
            <a:r>
              <a:rPr lang="en-GB" dirty="0" err="1"/>
              <a:t>analyze</a:t>
            </a:r>
            <a:r>
              <a:rPr lang="en-GB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relationship between zoonotic diseases and the consumption of minor livestock species;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directions of infection and which species have been linked to the spread of zoonosis;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recognition of the One Health approach regarding livestock intensification.</a:t>
            </a:r>
          </a:p>
        </p:txBody>
      </p:sp>
    </p:spTree>
    <p:extLst>
      <p:ext uri="{BB962C8B-B14F-4D97-AF65-F5344CB8AC3E}">
        <p14:creationId xmlns:p14="http://schemas.microsoft.com/office/powerpoint/2010/main" val="2752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1B6973-6E95-1A8B-2436-C1117BD3A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218" y="1464462"/>
            <a:ext cx="3329572" cy="3239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D93778-CEC5-0B1C-2A59-341CE0BF5CFD}"/>
              </a:ext>
            </a:extLst>
          </p:cNvPr>
          <p:cNvSpPr txBox="1"/>
          <p:nvPr/>
        </p:nvSpPr>
        <p:spPr>
          <a:xfrm>
            <a:off x="517359" y="4556190"/>
            <a:ext cx="457200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https://www.ilri.org/one-health</a:t>
            </a: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05.07.2023)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727109-E1C0-CB91-1835-6EE3B41F197B}"/>
              </a:ext>
            </a:extLst>
          </p:cNvPr>
          <p:cNvSpPr txBox="1"/>
          <p:nvPr/>
        </p:nvSpPr>
        <p:spPr>
          <a:xfrm>
            <a:off x="399172" y="1064718"/>
            <a:ext cx="3841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One Health 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A4C1F3-6651-524A-6F18-86931E790B3D}"/>
              </a:ext>
            </a:extLst>
          </p:cNvPr>
          <p:cNvSpPr txBox="1"/>
          <p:nvPr/>
        </p:nvSpPr>
        <p:spPr>
          <a:xfrm>
            <a:off x="270711" y="1884075"/>
            <a:ext cx="340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F7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Systems that support sustainable, equitable health and well-being across different systems</a:t>
            </a:r>
          </a:p>
        </p:txBody>
      </p:sp>
    </p:spTree>
    <p:extLst>
      <p:ext uri="{BB962C8B-B14F-4D97-AF65-F5344CB8AC3E}">
        <p14:creationId xmlns:p14="http://schemas.microsoft.com/office/powerpoint/2010/main" val="253485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AA3371-44B9-B0EF-18B9-313A7A154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Selected Species</a:t>
            </a:r>
            <a:endParaRPr lang="en-D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8F5A87-DCFA-48A8-AA0C-50DAE6FFF7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3497" y="1058586"/>
            <a:ext cx="3465655" cy="39481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Selected Species</a:t>
            </a:r>
            <a:endParaRPr lang="en-DE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CF769D-A973-BC11-6B48-902A707E9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563" y="1487807"/>
            <a:ext cx="4772421" cy="3160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B561B4-77DD-129A-6588-FD03ACFD05BF}"/>
              </a:ext>
            </a:extLst>
          </p:cNvPr>
          <p:cNvSpPr txBox="1"/>
          <p:nvPr/>
        </p:nvSpPr>
        <p:spPr>
          <a:xfrm>
            <a:off x="-535781" y="201918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Guinea fowl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Photo credit: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48A1C-FBAF-4367-B140-8B82714367C5}"/>
              </a:ext>
            </a:extLst>
          </p:cNvPr>
          <p:cNvSpPr txBox="1"/>
          <p:nvPr/>
        </p:nvSpPr>
        <p:spPr>
          <a:xfrm>
            <a:off x="7122320" y="2019181"/>
            <a:ext cx="14930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Guinea pig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 credit: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Unsplash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5E00A0-2354-0218-C8EA-3EB071EB2D20}"/>
              </a:ext>
            </a:extLst>
          </p:cNvPr>
          <p:cNvSpPr txBox="1"/>
          <p:nvPr/>
        </p:nvSpPr>
        <p:spPr>
          <a:xfrm>
            <a:off x="3825675" y="4597278"/>
            <a:ext cx="182532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Grasscutter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 credit: Suleman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Issifu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F44EFE-2989-493B-85AD-0BC9F5D1FC91}"/>
              </a:ext>
            </a:extLst>
          </p:cNvPr>
          <p:cNvSpPr txBox="1"/>
          <p:nvPr/>
        </p:nvSpPr>
        <p:spPr>
          <a:xfrm>
            <a:off x="942974" y="3561720"/>
            <a:ext cx="14930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 credit: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Unsplash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1D66BA-F3E1-5CAF-8ABE-B4987AC65685}"/>
              </a:ext>
            </a:extLst>
          </p:cNvPr>
          <p:cNvSpPr txBox="1"/>
          <p:nvPr/>
        </p:nvSpPr>
        <p:spPr>
          <a:xfrm>
            <a:off x="7159528" y="3777163"/>
            <a:ext cx="16702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Donkey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 credit: Juliet Kariuki </a:t>
            </a:r>
          </a:p>
          <a:p>
            <a:pPr algn="ctr"/>
            <a:endParaRPr lang="en-GB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6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55C4F3-80EA-1BAF-DDD5-1DA8F9FE9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863" y="1036083"/>
            <a:ext cx="6951485" cy="3925163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57163" y="1157714"/>
            <a:ext cx="3085400" cy="429460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Methodology: Literature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688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98382" y="1377270"/>
            <a:ext cx="9045617" cy="490962"/>
          </a:xfrm>
        </p:spPr>
        <p:txBody>
          <a:bodyPr/>
          <a:lstStyle/>
          <a:p>
            <a:pPr algn="ctr"/>
            <a:r>
              <a:rPr lang="en-GB" b="1" dirty="0"/>
              <a:t>Objective 1: </a:t>
            </a:r>
            <a:r>
              <a:rPr lang="en-GB" sz="1400" b="1" dirty="0"/>
              <a:t>Relationship between zoonotic diseases and the consumption of minor livestock species</a:t>
            </a:r>
            <a:endParaRPr lang="de-DE" sz="14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68047" y="954052"/>
            <a:ext cx="1359196" cy="373891"/>
          </a:xfrm>
        </p:spPr>
        <p:txBody>
          <a:bodyPr/>
          <a:lstStyle/>
          <a:p>
            <a:pPr algn="ctr"/>
            <a:r>
              <a:rPr lang="de-DE" sz="2000" dirty="0" err="1"/>
              <a:t>Results</a:t>
            </a:r>
            <a:endParaRPr lang="de-DE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95DD0-F1DC-2246-CF83-DC973C34E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602" y="2107954"/>
            <a:ext cx="4272590" cy="2609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7BE209-B8BA-7F32-B84D-3FB867CB65D5}"/>
              </a:ext>
            </a:extLst>
          </p:cNvPr>
          <p:cNvSpPr txBox="1"/>
          <p:nvPr/>
        </p:nvSpPr>
        <p:spPr>
          <a:xfrm>
            <a:off x="5164555" y="3412889"/>
            <a:ext cx="514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400" b="1" dirty="0"/>
              <a:t>34%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CE662-3C32-C4ED-4DAE-E94F28AB2B14}"/>
              </a:ext>
            </a:extLst>
          </p:cNvPr>
          <p:cNvSpPr txBox="1"/>
          <p:nvPr/>
        </p:nvSpPr>
        <p:spPr>
          <a:xfrm>
            <a:off x="5922545" y="3184874"/>
            <a:ext cx="6106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45%</a:t>
            </a:r>
            <a:r>
              <a:rPr lang="en-DE" sz="14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3AD6C-1135-F926-4D88-ED89B0F3756F}"/>
              </a:ext>
            </a:extLst>
          </p:cNvPr>
          <p:cNvSpPr txBox="1"/>
          <p:nvPr/>
        </p:nvSpPr>
        <p:spPr>
          <a:xfrm>
            <a:off x="4147887" y="2910458"/>
            <a:ext cx="5985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21%</a:t>
            </a:r>
            <a:r>
              <a:rPr lang="en-DE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0CC40-E502-7861-486E-60628B4E9442}"/>
              </a:ext>
            </a:extLst>
          </p:cNvPr>
          <p:cNvSpPr txBox="1"/>
          <p:nvPr/>
        </p:nvSpPr>
        <p:spPr>
          <a:xfrm>
            <a:off x="4530300" y="1267071"/>
            <a:ext cx="4513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3F75"/>
                </a:solidFill>
                <a:effectLst/>
                <a:uLnTx/>
                <a:uFillTx/>
                <a:latin typeface="Arial"/>
                <a:cs typeface="Arial"/>
              </a:rPr>
              <a:t>Objective </a:t>
            </a:r>
            <a:r>
              <a:rPr lang="en-GB" b="1" dirty="0">
                <a:solidFill>
                  <a:srgbClr val="003F75"/>
                </a:solidFill>
                <a:latin typeface="Arial"/>
                <a:cs typeface="Arial"/>
              </a:rPr>
              <a:t>2b: </a:t>
            </a:r>
            <a:r>
              <a:rPr lang="en-GB" sz="1400" b="1" dirty="0">
                <a:solidFill>
                  <a:srgbClr val="003F75"/>
                </a:solidFill>
                <a:latin typeface="Arial"/>
                <a:cs typeface="Arial"/>
              </a:rPr>
              <a:t>Linkage of species to the spread of zoonosis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3F75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71273-63A4-0330-3D1C-D13511D90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5947" y="2088877"/>
            <a:ext cx="3921131" cy="2377646"/>
          </a:xfrm>
          <a:prstGeom prst="rect">
            <a:avLst/>
          </a:prstGeom>
        </p:spPr>
      </p:pic>
      <p:sp>
        <p:nvSpPr>
          <p:cNvPr id="9" name="Textplatzhalter 1">
            <a:extLst>
              <a:ext uri="{FF2B5EF4-FFF2-40B4-BE49-F238E27FC236}">
                <a16:creationId xmlns:a16="http://schemas.microsoft.com/office/drawing/2014/main" id="{5F65391F-3EE3-D2AB-9B9A-79EB38A47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500" y="1267071"/>
            <a:ext cx="3514301" cy="373891"/>
          </a:xfrm>
        </p:spPr>
        <p:txBody>
          <a:bodyPr/>
          <a:lstStyle/>
          <a:p>
            <a:pPr algn="ctr"/>
            <a:r>
              <a:rPr lang="en-GB" b="1" dirty="0"/>
              <a:t>Objective 2a: </a:t>
            </a:r>
            <a:r>
              <a:rPr lang="en-GB" sz="1400" b="1" dirty="0"/>
              <a:t>Direction of infection</a:t>
            </a:r>
            <a:endParaRPr lang="de-DE" sz="1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596216-4747-606F-C2F8-52C4AC8E6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40" y="2089677"/>
            <a:ext cx="3920863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&#10;&#10;Description automatically generated with medium confidence">
            <a:extLst>
              <a:ext uri="{FF2B5EF4-FFF2-40B4-BE49-F238E27FC236}">
                <a16:creationId xmlns:a16="http://schemas.microsoft.com/office/drawing/2014/main" id="{71EB2076-296D-A48C-AB19-2FFB1AA5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19"/>
          <a:stretch/>
        </p:blipFill>
        <p:spPr>
          <a:xfrm>
            <a:off x="1415075" y="400286"/>
            <a:ext cx="6313843" cy="12963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C2C50B-1965-195D-92E2-6B485FD60314}"/>
              </a:ext>
            </a:extLst>
          </p:cNvPr>
          <p:cNvSpPr txBox="1"/>
          <p:nvPr/>
        </p:nvSpPr>
        <p:spPr>
          <a:xfrm>
            <a:off x="921705" y="76808"/>
            <a:ext cx="365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Neglected Tropical Zoonotic Diseases</a:t>
            </a:r>
            <a:endParaRPr lang="en-DE" dirty="0">
              <a:solidFill>
                <a:schemeClr val="accent1"/>
              </a:solidFill>
            </a:endParaRPr>
          </a:p>
        </p:txBody>
      </p:sp>
      <p:pic>
        <p:nvPicPr>
          <p:cNvPr id="6" name="Picture 11" descr="Table&#10;&#10;Description automatically generated with medium confidence">
            <a:extLst>
              <a:ext uri="{FF2B5EF4-FFF2-40B4-BE49-F238E27FC236}">
                <a16:creationId xmlns:a16="http://schemas.microsoft.com/office/drawing/2014/main" id="{BC2DC8F8-BF21-399C-29E5-2192FD6119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6" b="57391"/>
          <a:stretch/>
        </p:blipFill>
        <p:spPr>
          <a:xfrm>
            <a:off x="1415075" y="1696642"/>
            <a:ext cx="6313849" cy="525336"/>
          </a:xfrm>
          <a:prstGeom prst="rect">
            <a:avLst/>
          </a:prstGeom>
        </p:spPr>
      </p:pic>
      <p:pic>
        <p:nvPicPr>
          <p:cNvPr id="7" name="Picture 11" descr="Table&#10;&#10;Description automatically generated with medium confidence">
            <a:extLst>
              <a:ext uri="{FF2B5EF4-FFF2-40B4-BE49-F238E27FC236}">
                <a16:creationId xmlns:a16="http://schemas.microsoft.com/office/drawing/2014/main" id="{2F637962-939F-8B45-15C7-3FCA54A279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2"/>
          <a:stretch/>
        </p:blipFill>
        <p:spPr>
          <a:xfrm>
            <a:off x="1415073" y="2212234"/>
            <a:ext cx="6313845" cy="285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62380"/>
      </p:ext>
    </p:extLst>
  </p:cSld>
  <p:clrMapOvr>
    <a:masterClrMapping/>
  </p:clrMapOvr>
</p:sld>
</file>

<file path=ppt/theme/theme1.xml><?xml version="1.0" encoding="utf-8"?>
<a:theme xmlns:a="http://schemas.openxmlformats.org/drawingml/2006/main" name="Blaue Titelfolie +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4CAC5C28-6E7E-4532-BA69-A1CACDA62EA2}" vid="{ECB27905-1948-4499-8739-B099EE66ED52}"/>
    </a:ext>
  </a:extLst>
</a:theme>
</file>

<file path=ppt/theme/theme2.xml><?xml version="1.0" encoding="utf-8"?>
<a:theme xmlns:a="http://schemas.openxmlformats.org/drawingml/2006/main" name="Weiße Titelfolie +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4CAC5C28-6E7E-4532-BA69-A1CACDA62EA2}" vid="{ECEEB68C-9F07-4FCE-8866-912692DACE47}"/>
    </a:ext>
  </a:extLst>
</a:theme>
</file>

<file path=ppt/theme/theme3.xml><?xml version="1.0" encoding="utf-8"?>
<a:theme xmlns:a="http://schemas.openxmlformats.org/drawingml/2006/main" name="Version: UH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4CAC5C28-6E7E-4532-BA69-A1CACDA62EA2}" vid="{5EE0F2D2-0ECC-445F-8ECC-0E5B06FC7B9C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ersion Fakultät + UH Logo + 200 Jah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H_Praesentation_Einrichtung_EN_4-3_neu.pptx" id="{1023A075-B3D6-46CC-B734-32820BC39DC0}" vid="{BD2F2A6B-23D0-47F9-8876-D8740C7C68F9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Praesentation_EN_16-9</Template>
  <TotalTime>0</TotalTime>
  <Words>1595</Words>
  <Application>Microsoft Office PowerPoint</Application>
  <PresentationFormat>On-screen Show (16:9)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Blaue Titelfolie + Logo</vt:lpstr>
      <vt:lpstr>Weiße Titelfolie + Logo</vt:lpstr>
      <vt:lpstr>Version: UH Logo</vt:lpstr>
      <vt:lpstr>Custom Design</vt:lpstr>
      <vt:lpstr>Version Fakultät + UH Logo + 200 Jahre</vt:lpstr>
      <vt:lpstr>PowerPoint Presentation</vt:lpstr>
      <vt:lpstr>PowerPoint Presentation</vt:lpstr>
      <vt:lpstr>PowerPoint Presentation</vt:lpstr>
      <vt:lpstr>PowerPoint Presentation</vt:lpstr>
      <vt:lpstr>Overview of Selected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Universität Hohenheim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Sarah Ferdin</dc:creator>
  <cp:lastModifiedBy>Maria Oguche</cp:lastModifiedBy>
  <cp:revision>105</cp:revision>
  <dcterms:created xsi:type="dcterms:W3CDTF">2018-09-23T17:25:42Z</dcterms:created>
  <dcterms:modified xsi:type="dcterms:W3CDTF">2023-09-13T20:02:56Z</dcterms:modified>
</cp:coreProperties>
</file>