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theme/themeOverride2.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312" r:id="rId4"/>
    <p:sldId id="311" r:id="rId5"/>
    <p:sldId id="277" r:id="rId6"/>
    <p:sldId id="306" r:id="rId7"/>
    <p:sldId id="278" r:id="rId8"/>
    <p:sldId id="279" r:id="rId9"/>
    <p:sldId id="269" r:id="rId10"/>
    <p:sldId id="275" r:id="rId11"/>
    <p:sldId id="259" r:id="rId12"/>
    <p:sldId id="293" r:id="rId13"/>
    <p:sldId id="261" r:id="rId14"/>
    <p:sldId id="265" r:id="rId15"/>
    <p:sldId id="286" r:id="rId16"/>
    <p:sldId id="262" r:id="rId17"/>
    <p:sldId id="263" r:id="rId18"/>
    <p:sldId id="299"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309"/>
    <a:srgbClr val="385723"/>
    <a:srgbClr val="CD45DB"/>
    <a:srgbClr val="14940E"/>
    <a:srgbClr val="E2B158"/>
    <a:srgbClr val="FCFEFC"/>
    <a:srgbClr val="578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F3D68-CD65-3D4C-9973-9E7D8056C42A}" v="65" dt="2023-09-10T21:35:34.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s, Lisa [20866852@sun.ac.za]" userId="6b9c6634-10d0-4ed4-8436-8110f0e82e27" providerId="ADAL" clId="{C2642CD4-D2A9-8B48-91ED-AC8B713D9E0E}"/>
    <pc:docChg chg="undo custSel delSld modSld sldOrd">
      <pc:chgData name="Matthews, Lisa [20866852@sun.ac.za]" userId="6b9c6634-10d0-4ed4-8436-8110f0e82e27" providerId="ADAL" clId="{C2642CD4-D2A9-8B48-91ED-AC8B713D9E0E}" dt="2023-09-10T21:19:08.871" v="408" actId="14100"/>
      <pc:docMkLst>
        <pc:docMk/>
      </pc:docMkLst>
      <pc:sldChg chg="addSp modSp">
        <pc:chgData name="Matthews, Lisa [20866852@sun.ac.za]" userId="6b9c6634-10d0-4ed4-8436-8110f0e82e27" providerId="ADAL" clId="{C2642CD4-D2A9-8B48-91ED-AC8B713D9E0E}" dt="2023-09-10T18:15:05.377" v="365" actId="20577"/>
        <pc:sldMkLst>
          <pc:docMk/>
          <pc:sldMk cId="3968137167" sldId="256"/>
        </pc:sldMkLst>
        <pc:spChg chg="mod">
          <ac:chgData name="Matthews, Lisa [20866852@sun.ac.za]" userId="6b9c6634-10d0-4ed4-8436-8110f0e82e27" providerId="ADAL" clId="{C2642CD4-D2A9-8B48-91ED-AC8B713D9E0E}" dt="2023-09-10T18:00:49.413" v="69" actId="20577"/>
          <ac:spMkLst>
            <pc:docMk/>
            <pc:sldMk cId="3968137167" sldId="256"/>
            <ac:spMk id="2" creationId="{E1146461-2D2D-26D8-238A-02CFB73029AE}"/>
          </ac:spMkLst>
        </pc:spChg>
        <pc:spChg chg="mod">
          <ac:chgData name="Matthews, Lisa [20866852@sun.ac.za]" userId="6b9c6634-10d0-4ed4-8436-8110f0e82e27" providerId="ADAL" clId="{C2642CD4-D2A9-8B48-91ED-AC8B713D9E0E}" dt="2023-09-10T18:15:05.377" v="365" actId="20577"/>
          <ac:spMkLst>
            <pc:docMk/>
            <pc:sldMk cId="3968137167" sldId="256"/>
            <ac:spMk id="3" creationId="{8F7C084C-93DD-1BF9-B210-531C50177C80}"/>
          </ac:spMkLst>
        </pc:spChg>
        <pc:picChg chg="add mod">
          <ac:chgData name="Matthews, Lisa [20866852@sun.ac.za]" userId="6b9c6634-10d0-4ed4-8436-8110f0e82e27" providerId="ADAL" clId="{C2642CD4-D2A9-8B48-91ED-AC8B713D9E0E}" dt="2023-09-10T17:59:26.402" v="2" actId="1076"/>
          <ac:picMkLst>
            <pc:docMk/>
            <pc:sldMk cId="3968137167" sldId="256"/>
            <ac:picMk id="6" creationId="{30655F64-4686-FA7B-3369-CB35E1392F5F}"/>
          </ac:picMkLst>
        </pc:picChg>
      </pc:sldChg>
      <pc:sldChg chg="addSp ord">
        <pc:chgData name="Matthews, Lisa [20866852@sun.ac.za]" userId="6b9c6634-10d0-4ed4-8436-8110f0e82e27" providerId="ADAL" clId="{C2642CD4-D2A9-8B48-91ED-AC8B713D9E0E}" dt="2023-09-10T18:12:28.404" v="261" actId="22"/>
        <pc:sldMkLst>
          <pc:docMk/>
          <pc:sldMk cId="1221773738" sldId="259"/>
        </pc:sldMkLst>
        <pc:picChg chg="add">
          <ac:chgData name="Matthews, Lisa [20866852@sun.ac.za]" userId="6b9c6634-10d0-4ed4-8436-8110f0e82e27" providerId="ADAL" clId="{C2642CD4-D2A9-8B48-91ED-AC8B713D9E0E}" dt="2023-09-10T18:08:45.942" v="223" actId="22"/>
          <ac:picMkLst>
            <pc:docMk/>
            <pc:sldMk cId="1221773738" sldId="259"/>
            <ac:picMk id="7" creationId="{9206CFC5-317B-E33D-CD35-1D4857E81789}"/>
          </ac:picMkLst>
        </pc:picChg>
        <pc:picChg chg="add">
          <ac:chgData name="Matthews, Lisa [20866852@sun.ac.za]" userId="6b9c6634-10d0-4ed4-8436-8110f0e82e27" providerId="ADAL" clId="{C2642CD4-D2A9-8B48-91ED-AC8B713D9E0E}" dt="2023-09-10T18:12:28.404" v="261" actId="22"/>
          <ac:picMkLst>
            <pc:docMk/>
            <pc:sldMk cId="1221773738" sldId="259"/>
            <ac:picMk id="11" creationId="{9F2FEB65-E68E-DE14-9A23-E6024C477F93}"/>
          </ac:picMkLst>
        </pc:picChg>
      </pc:sldChg>
      <pc:sldChg chg="addSp delSp modSp delAnim">
        <pc:chgData name="Matthews, Lisa [20866852@sun.ac.za]" userId="6b9c6634-10d0-4ed4-8436-8110f0e82e27" providerId="ADAL" clId="{C2642CD4-D2A9-8B48-91ED-AC8B713D9E0E}" dt="2023-09-10T18:12:03.543" v="254" actId="22"/>
        <pc:sldMkLst>
          <pc:docMk/>
          <pc:sldMk cId="3040882522" sldId="261"/>
        </pc:sldMkLst>
        <pc:spChg chg="del mod">
          <ac:chgData name="Matthews, Lisa [20866852@sun.ac.za]" userId="6b9c6634-10d0-4ed4-8436-8110f0e82e27" providerId="ADAL" clId="{C2642CD4-D2A9-8B48-91ED-AC8B713D9E0E}" dt="2023-09-10T18:10:35.320" v="237" actId="478"/>
          <ac:spMkLst>
            <pc:docMk/>
            <pc:sldMk cId="3040882522" sldId="261"/>
            <ac:spMk id="4" creationId="{0375D090-D981-C71C-06BF-E20A0E4E8E4A}"/>
          </ac:spMkLst>
        </pc:spChg>
        <pc:picChg chg="add">
          <ac:chgData name="Matthews, Lisa [20866852@sun.ac.za]" userId="6b9c6634-10d0-4ed4-8436-8110f0e82e27" providerId="ADAL" clId="{C2642CD4-D2A9-8B48-91ED-AC8B713D9E0E}" dt="2023-09-10T18:10:31.202" v="236" actId="22"/>
          <ac:picMkLst>
            <pc:docMk/>
            <pc:sldMk cId="3040882522" sldId="261"/>
            <ac:picMk id="3" creationId="{9696D9DB-9A9E-3452-28C1-5D0446C7F015}"/>
          </ac:picMkLst>
        </pc:picChg>
        <pc:picChg chg="add">
          <ac:chgData name="Matthews, Lisa [20866852@sun.ac.za]" userId="6b9c6634-10d0-4ed4-8436-8110f0e82e27" providerId="ADAL" clId="{C2642CD4-D2A9-8B48-91ED-AC8B713D9E0E}" dt="2023-09-10T18:12:03.543" v="254" actId="22"/>
          <ac:picMkLst>
            <pc:docMk/>
            <pc:sldMk cId="3040882522" sldId="261"/>
            <ac:picMk id="22" creationId="{909BAE13-BC9C-C93F-DBC1-831DB2A2C255}"/>
          </ac:picMkLst>
        </pc:picChg>
      </pc:sldChg>
      <pc:sldChg chg="addSp modSp">
        <pc:chgData name="Matthews, Lisa [20866852@sun.ac.za]" userId="6b9c6634-10d0-4ed4-8436-8110f0e82e27" providerId="ADAL" clId="{C2642CD4-D2A9-8B48-91ED-AC8B713D9E0E}" dt="2023-09-10T18:11:53.979" v="251" actId="1076"/>
        <pc:sldMkLst>
          <pc:docMk/>
          <pc:sldMk cId="3447473824" sldId="262"/>
        </pc:sldMkLst>
        <pc:spChg chg="mod">
          <ac:chgData name="Matthews, Lisa [20866852@sun.ac.za]" userId="6b9c6634-10d0-4ed4-8436-8110f0e82e27" providerId="ADAL" clId="{C2642CD4-D2A9-8B48-91ED-AC8B713D9E0E}" dt="2023-09-10T18:11:53.979" v="251" actId="1076"/>
          <ac:spMkLst>
            <pc:docMk/>
            <pc:sldMk cId="3447473824" sldId="262"/>
            <ac:spMk id="9" creationId="{CCB6812B-43F0-6FBF-72B8-C8EBBE3BEC32}"/>
          </ac:spMkLst>
        </pc:spChg>
        <pc:picChg chg="add">
          <ac:chgData name="Matthews, Lisa [20866852@sun.ac.za]" userId="6b9c6634-10d0-4ed4-8436-8110f0e82e27" providerId="ADAL" clId="{C2642CD4-D2A9-8B48-91ED-AC8B713D9E0E}" dt="2023-09-10T18:10:58.280" v="241" actId="22"/>
          <ac:picMkLst>
            <pc:docMk/>
            <pc:sldMk cId="3447473824" sldId="262"/>
            <ac:picMk id="18" creationId="{10540A50-C24E-849D-CF9A-478915A58328}"/>
          </ac:picMkLst>
        </pc:picChg>
        <pc:picChg chg="add">
          <ac:chgData name="Matthews, Lisa [20866852@sun.ac.za]" userId="6b9c6634-10d0-4ed4-8436-8110f0e82e27" providerId="ADAL" clId="{C2642CD4-D2A9-8B48-91ED-AC8B713D9E0E}" dt="2023-09-10T18:11:48.581" v="250" actId="22"/>
          <ac:picMkLst>
            <pc:docMk/>
            <pc:sldMk cId="3447473824" sldId="262"/>
            <ac:picMk id="20" creationId="{92899B36-E005-22A2-F309-B78DCD594538}"/>
          </ac:picMkLst>
        </pc:picChg>
      </pc:sldChg>
      <pc:sldChg chg="addSp delSp modSp addAnim delAnim">
        <pc:chgData name="Matthews, Lisa [20866852@sun.ac.za]" userId="6b9c6634-10d0-4ed4-8436-8110f0e82e27" providerId="ADAL" clId="{C2642CD4-D2A9-8B48-91ED-AC8B713D9E0E}" dt="2023-09-10T18:16:10.580" v="369" actId="478"/>
        <pc:sldMkLst>
          <pc:docMk/>
          <pc:sldMk cId="2226003096" sldId="263"/>
        </pc:sldMkLst>
        <pc:spChg chg="mod">
          <ac:chgData name="Matthews, Lisa [20866852@sun.ac.za]" userId="6b9c6634-10d0-4ed4-8436-8110f0e82e27" providerId="ADAL" clId="{C2642CD4-D2A9-8B48-91ED-AC8B713D9E0E}" dt="2023-09-10T18:16:08.377" v="368" actId="14100"/>
          <ac:spMkLst>
            <pc:docMk/>
            <pc:sldMk cId="2226003096" sldId="263"/>
            <ac:spMk id="6" creationId="{074FB3C3-F1E6-18CD-AD5D-ABB56F951F37}"/>
          </ac:spMkLst>
        </pc:spChg>
        <pc:graphicFrameChg chg="add del">
          <ac:chgData name="Matthews, Lisa [20866852@sun.ac.za]" userId="6b9c6634-10d0-4ed4-8436-8110f0e82e27" providerId="ADAL" clId="{C2642CD4-D2A9-8B48-91ED-AC8B713D9E0E}" dt="2023-09-10T18:16:10.580" v="369" actId="478"/>
          <ac:graphicFrameMkLst>
            <pc:docMk/>
            <pc:sldMk cId="2226003096" sldId="263"/>
            <ac:graphicFrameMk id="5" creationId="{FDB55DA9-8608-0EE2-0C36-F245A728C5B5}"/>
          </ac:graphicFrameMkLst>
        </pc:graphicFrameChg>
        <pc:picChg chg="add">
          <ac:chgData name="Matthews, Lisa [20866852@sun.ac.za]" userId="6b9c6634-10d0-4ed4-8436-8110f0e82e27" providerId="ADAL" clId="{C2642CD4-D2A9-8B48-91ED-AC8B713D9E0E}" dt="2023-09-10T18:11:02.035" v="242" actId="22"/>
          <ac:picMkLst>
            <pc:docMk/>
            <pc:sldMk cId="2226003096" sldId="263"/>
            <ac:picMk id="4" creationId="{9D835440-506D-1BEE-DBE9-9F780AFA5DF0}"/>
          </ac:picMkLst>
        </pc:picChg>
        <pc:picChg chg="add">
          <ac:chgData name="Matthews, Lisa [20866852@sun.ac.za]" userId="6b9c6634-10d0-4ed4-8436-8110f0e82e27" providerId="ADAL" clId="{C2642CD4-D2A9-8B48-91ED-AC8B713D9E0E}" dt="2023-09-10T18:11:26.319" v="247" actId="22"/>
          <ac:picMkLst>
            <pc:docMk/>
            <pc:sldMk cId="2226003096" sldId="263"/>
            <ac:picMk id="8" creationId="{169A67C6-9FCF-6D05-E8C8-22768C402DB1}"/>
          </ac:picMkLst>
        </pc:picChg>
      </pc:sldChg>
      <pc:sldChg chg="addSp modSp">
        <pc:chgData name="Matthews, Lisa [20866852@sun.ac.za]" userId="6b9c6634-10d0-4ed4-8436-8110f0e82e27" providerId="ADAL" clId="{C2642CD4-D2A9-8B48-91ED-AC8B713D9E0E}" dt="2023-09-10T18:12:00.350" v="253" actId="22"/>
        <pc:sldMkLst>
          <pc:docMk/>
          <pc:sldMk cId="1746637452" sldId="265"/>
        </pc:sldMkLst>
        <pc:spChg chg="mod">
          <ac:chgData name="Matthews, Lisa [20866852@sun.ac.za]" userId="6b9c6634-10d0-4ed4-8436-8110f0e82e27" providerId="ADAL" clId="{C2642CD4-D2A9-8B48-91ED-AC8B713D9E0E}" dt="2023-09-10T18:10:49.446" v="239" actId="1076"/>
          <ac:spMkLst>
            <pc:docMk/>
            <pc:sldMk cId="1746637452" sldId="265"/>
            <ac:spMk id="2" creationId="{76FC2F5E-5D36-D9FF-0BA4-E28A129B189C}"/>
          </ac:spMkLst>
        </pc:spChg>
        <pc:picChg chg="add">
          <ac:chgData name="Matthews, Lisa [20866852@sun.ac.za]" userId="6b9c6634-10d0-4ed4-8436-8110f0e82e27" providerId="ADAL" clId="{C2642CD4-D2A9-8B48-91ED-AC8B713D9E0E}" dt="2023-09-10T18:10:46.797" v="238" actId="22"/>
          <ac:picMkLst>
            <pc:docMk/>
            <pc:sldMk cId="1746637452" sldId="265"/>
            <ac:picMk id="24" creationId="{A3BA7A74-5D93-0E15-F11F-C91EB888427C}"/>
          </ac:picMkLst>
        </pc:picChg>
        <pc:picChg chg="add">
          <ac:chgData name="Matthews, Lisa [20866852@sun.ac.za]" userId="6b9c6634-10d0-4ed4-8436-8110f0e82e27" providerId="ADAL" clId="{C2642CD4-D2A9-8B48-91ED-AC8B713D9E0E}" dt="2023-09-10T18:12:00.350" v="253" actId="22"/>
          <ac:picMkLst>
            <pc:docMk/>
            <pc:sldMk cId="1746637452" sldId="265"/>
            <ac:picMk id="27" creationId="{3F24BC41-A44C-5DD6-F12D-A8471951284E}"/>
          </ac:picMkLst>
        </pc:picChg>
      </pc:sldChg>
      <pc:sldChg chg="addSp">
        <pc:chgData name="Matthews, Lisa [20866852@sun.ac.za]" userId="6b9c6634-10d0-4ed4-8436-8110f0e82e27" providerId="ADAL" clId="{C2642CD4-D2A9-8B48-91ED-AC8B713D9E0E}" dt="2023-09-10T18:12:42.965" v="263" actId="22"/>
        <pc:sldMkLst>
          <pc:docMk/>
          <pc:sldMk cId="1959462065" sldId="269"/>
        </pc:sldMkLst>
        <pc:picChg chg="add">
          <ac:chgData name="Matthews, Lisa [20866852@sun.ac.za]" userId="6b9c6634-10d0-4ed4-8436-8110f0e82e27" providerId="ADAL" clId="{C2642CD4-D2A9-8B48-91ED-AC8B713D9E0E}" dt="2023-09-10T18:09:08.898" v="228" actId="22"/>
          <ac:picMkLst>
            <pc:docMk/>
            <pc:sldMk cId="1959462065" sldId="269"/>
            <ac:picMk id="6" creationId="{4D80AB32-B322-0ED5-9562-EA198BD04640}"/>
          </ac:picMkLst>
        </pc:picChg>
        <pc:picChg chg="add">
          <ac:chgData name="Matthews, Lisa [20866852@sun.ac.za]" userId="6b9c6634-10d0-4ed4-8436-8110f0e82e27" providerId="ADAL" clId="{C2642CD4-D2A9-8B48-91ED-AC8B713D9E0E}" dt="2023-09-10T18:12:42.965" v="263" actId="22"/>
          <ac:picMkLst>
            <pc:docMk/>
            <pc:sldMk cId="1959462065" sldId="269"/>
            <ac:picMk id="9" creationId="{EFBD6374-E289-6EC9-0CEA-521DD234E300}"/>
          </ac:picMkLst>
        </pc:picChg>
      </pc:sldChg>
      <pc:sldChg chg="addSp modSp">
        <pc:chgData name="Matthews, Lisa [20866852@sun.ac.za]" userId="6b9c6634-10d0-4ed4-8436-8110f0e82e27" providerId="ADAL" clId="{C2642CD4-D2A9-8B48-91ED-AC8B713D9E0E}" dt="2023-09-10T21:19:08.871" v="408" actId="14100"/>
        <pc:sldMkLst>
          <pc:docMk/>
          <pc:sldMk cId="420737158" sldId="270"/>
        </pc:sldMkLst>
        <pc:spChg chg="mod">
          <ac:chgData name="Matthews, Lisa [20866852@sun.ac.za]" userId="6b9c6634-10d0-4ed4-8436-8110f0e82e27" providerId="ADAL" clId="{C2642CD4-D2A9-8B48-91ED-AC8B713D9E0E}" dt="2023-09-10T21:19:08.871" v="408" actId="14100"/>
          <ac:spMkLst>
            <pc:docMk/>
            <pc:sldMk cId="420737158" sldId="270"/>
            <ac:spMk id="3" creationId="{D767684B-D8FE-2597-83D3-B33874FC54B4}"/>
          </ac:spMkLst>
        </pc:spChg>
        <pc:picChg chg="add mod">
          <ac:chgData name="Matthews, Lisa [20866852@sun.ac.za]" userId="6b9c6634-10d0-4ed4-8436-8110f0e82e27" providerId="ADAL" clId="{C2642CD4-D2A9-8B48-91ED-AC8B713D9E0E}" dt="2023-09-10T18:08:31.347" v="219" actId="14100"/>
          <ac:picMkLst>
            <pc:docMk/>
            <pc:sldMk cId="420737158" sldId="270"/>
            <ac:picMk id="5" creationId="{B7268318-9B56-C992-50F2-F64094856268}"/>
          </ac:picMkLst>
        </pc:picChg>
        <pc:picChg chg="add">
          <ac:chgData name="Matthews, Lisa [20866852@sun.ac.za]" userId="6b9c6634-10d0-4ed4-8436-8110f0e82e27" providerId="ADAL" clId="{C2642CD4-D2A9-8B48-91ED-AC8B713D9E0E}" dt="2023-09-10T18:14:17.164" v="297" actId="22"/>
          <ac:picMkLst>
            <pc:docMk/>
            <pc:sldMk cId="420737158" sldId="270"/>
            <ac:picMk id="7" creationId="{94A3024A-F546-5456-1CDC-361B86D3A2E4}"/>
          </ac:picMkLst>
        </pc:picChg>
      </pc:sldChg>
      <pc:sldChg chg="addSp modSp">
        <pc:chgData name="Matthews, Lisa [20866852@sun.ac.za]" userId="6b9c6634-10d0-4ed4-8436-8110f0e82e27" providerId="ADAL" clId="{C2642CD4-D2A9-8B48-91ED-AC8B713D9E0E}" dt="2023-09-10T18:12:33.419" v="262" actId="22"/>
        <pc:sldMkLst>
          <pc:docMk/>
          <pc:sldMk cId="2833021818" sldId="275"/>
        </pc:sldMkLst>
        <pc:spChg chg="mod">
          <ac:chgData name="Matthews, Lisa [20866852@sun.ac.za]" userId="6b9c6634-10d0-4ed4-8436-8110f0e82e27" providerId="ADAL" clId="{C2642CD4-D2A9-8B48-91ED-AC8B713D9E0E}" dt="2023-09-10T18:09:15.576" v="230" actId="1076"/>
          <ac:spMkLst>
            <pc:docMk/>
            <pc:sldMk cId="2833021818" sldId="275"/>
            <ac:spMk id="2" creationId="{076C0802-9400-FEF8-B2FB-0D679D5C2ADE}"/>
          </ac:spMkLst>
        </pc:spChg>
        <pc:picChg chg="add">
          <ac:chgData name="Matthews, Lisa [20866852@sun.ac.za]" userId="6b9c6634-10d0-4ed4-8436-8110f0e82e27" providerId="ADAL" clId="{C2642CD4-D2A9-8B48-91ED-AC8B713D9E0E}" dt="2023-09-10T18:09:12.398" v="229" actId="22"/>
          <ac:picMkLst>
            <pc:docMk/>
            <pc:sldMk cId="2833021818" sldId="275"/>
            <ac:picMk id="11" creationId="{9F468A7C-9263-915B-1FCA-CAC0CA409C33}"/>
          </ac:picMkLst>
        </pc:picChg>
        <pc:picChg chg="add">
          <ac:chgData name="Matthews, Lisa [20866852@sun.ac.za]" userId="6b9c6634-10d0-4ed4-8436-8110f0e82e27" providerId="ADAL" clId="{C2642CD4-D2A9-8B48-91ED-AC8B713D9E0E}" dt="2023-09-10T18:12:33.419" v="262" actId="22"/>
          <ac:picMkLst>
            <pc:docMk/>
            <pc:sldMk cId="2833021818" sldId="275"/>
            <ac:picMk id="27" creationId="{F8E22820-7815-4C3D-A9DC-83DD1A5BAEE0}"/>
          </ac:picMkLst>
        </pc:picChg>
      </pc:sldChg>
      <pc:sldChg chg="addSp">
        <pc:chgData name="Matthews, Lisa [20866852@sun.ac.za]" userId="6b9c6634-10d0-4ed4-8436-8110f0e82e27" providerId="ADAL" clId="{C2642CD4-D2A9-8B48-91ED-AC8B713D9E0E}" dt="2023-09-10T18:13:06.958" v="269" actId="22"/>
        <pc:sldMkLst>
          <pc:docMk/>
          <pc:sldMk cId="2259865486" sldId="277"/>
        </pc:sldMkLst>
        <pc:picChg chg="add">
          <ac:chgData name="Matthews, Lisa [20866852@sun.ac.za]" userId="6b9c6634-10d0-4ed4-8436-8110f0e82e27" providerId="ADAL" clId="{C2642CD4-D2A9-8B48-91ED-AC8B713D9E0E}" dt="2023-09-10T18:08:42.947" v="222" actId="22"/>
          <ac:picMkLst>
            <pc:docMk/>
            <pc:sldMk cId="2259865486" sldId="277"/>
            <ac:picMk id="12" creationId="{A072331A-20E9-985F-65E4-71EDE03A3A6C}"/>
          </ac:picMkLst>
        </pc:picChg>
        <pc:picChg chg="add">
          <ac:chgData name="Matthews, Lisa [20866852@sun.ac.za]" userId="6b9c6634-10d0-4ed4-8436-8110f0e82e27" providerId="ADAL" clId="{C2642CD4-D2A9-8B48-91ED-AC8B713D9E0E}" dt="2023-09-10T18:13:06.958" v="269" actId="22"/>
          <ac:picMkLst>
            <pc:docMk/>
            <pc:sldMk cId="2259865486" sldId="277"/>
            <ac:picMk id="15" creationId="{9A252D17-5890-54CB-3DB7-A4A0A78837A0}"/>
          </ac:picMkLst>
        </pc:picChg>
      </pc:sldChg>
      <pc:sldChg chg="addSp">
        <pc:chgData name="Matthews, Lisa [20866852@sun.ac.za]" userId="6b9c6634-10d0-4ed4-8436-8110f0e82e27" providerId="ADAL" clId="{C2642CD4-D2A9-8B48-91ED-AC8B713D9E0E}" dt="2023-09-10T18:12:49.200" v="265" actId="22"/>
        <pc:sldMkLst>
          <pc:docMk/>
          <pc:sldMk cId="3948073630" sldId="278"/>
        </pc:sldMkLst>
        <pc:picChg chg="add">
          <ac:chgData name="Matthews, Lisa [20866852@sun.ac.za]" userId="6b9c6634-10d0-4ed4-8436-8110f0e82e27" providerId="ADAL" clId="{C2642CD4-D2A9-8B48-91ED-AC8B713D9E0E}" dt="2023-09-10T18:09:00.818" v="226" actId="22"/>
          <ac:picMkLst>
            <pc:docMk/>
            <pc:sldMk cId="3948073630" sldId="278"/>
            <ac:picMk id="5" creationId="{52743410-825E-0EF2-72C9-16707EBB9BD2}"/>
          </ac:picMkLst>
        </pc:picChg>
        <pc:picChg chg="add">
          <ac:chgData name="Matthews, Lisa [20866852@sun.ac.za]" userId="6b9c6634-10d0-4ed4-8436-8110f0e82e27" providerId="ADAL" clId="{C2642CD4-D2A9-8B48-91ED-AC8B713D9E0E}" dt="2023-09-10T18:12:49.200" v="265" actId="22"/>
          <ac:picMkLst>
            <pc:docMk/>
            <pc:sldMk cId="3948073630" sldId="278"/>
            <ac:picMk id="10" creationId="{1D732B65-3C31-6811-AC7A-B795CAD80775}"/>
          </ac:picMkLst>
        </pc:picChg>
      </pc:sldChg>
      <pc:sldChg chg="addSp">
        <pc:chgData name="Matthews, Lisa [20866852@sun.ac.za]" userId="6b9c6634-10d0-4ed4-8436-8110f0e82e27" providerId="ADAL" clId="{C2642CD4-D2A9-8B48-91ED-AC8B713D9E0E}" dt="2023-09-10T18:12:46.045" v="264" actId="22"/>
        <pc:sldMkLst>
          <pc:docMk/>
          <pc:sldMk cId="2302449414" sldId="279"/>
        </pc:sldMkLst>
        <pc:picChg chg="add">
          <ac:chgData name="Matthews, Lisa [20866852@sun.ac.za]" userId="6b9c6634-10d0-4ed4-8436-8110f0e82e27" providerId="ADAL" clId="{C2642CD4-D2A9-8B48-91ED-AC8B713D9E0E}" dt="2023-09-10T18:09:04.524" v="227" actId="22"/>
          <ac:picMkLst>
            <pc:docMk/>
            <pc:sldMk cId="2302449414" sldId="279"/>
            <ac:picMk id="24" creationId="{5970A7C4-02DC-EB1A-40F4-F8E592B91656}"/>
          </ac:picMkLst>
        </pc:picChg>
        <pc:picChg chg="add">
          <ac:chgData name="Matthews, Lisa [20866852@sun.ac.za]" userId="6b9c6634-10d0-4ed4-8436-8110f0e82e27" providerId="ADAL" clId="{C2642CD4-D2A9-8B48-91ED-AC8B713D9E0E}" dt="2023-09-10T18:12:46.045" v="264" actId="22"/>
          <ac:picMkLst>
            <pc:docMk/>
            <pc:sldMk cId="2302449414" sldId="279"/>
            <ac:picMk id="27" creationId="{BF7DC283-7F0E-EA6C-EB2A-46ACFB51077E}"/>
          </ac:picMkLst>
        </pc:picChg>
      </pc:sldChg>
      <pc:sldChg chg="addSp">
        <pc:chgData name="Matthews, Lisa [20866852@sun.ac.za]" userId="6b9c6634-10d0-4ed4-8436-8110f0e82e27" providerId="ADAL" clId="{C2642CD4-D2A9-8B48-91ED-AC8B713D9E0E}" dt="2023-09-10T18:11:57.163" v="252" actId="22"/>
        <pc:sldMkLst>
          <pc:docMk/>
          <pc:sldMk cId="826140115" sldId="286"/>
        </pc:sldMkLst>
        <pc:picChg chg="add">
          <ac:chgData name="Matthews, Lisa [20866852@sun.ac.za]" userId="6b9c6634-10d0-4ed4-8436-8110f0e82e27" providerId="ADAL" clId="{C2642CD4-D2A9-8B48-91ED-AC8B713D9E0E}" dt="2023-09-10T18:10:55.202" v="240" actId="22"/>
          <ac:picMkLst>
            <pc:docMk/>
            <pc:sldMk cId="826140115" sldId="286"/>
            <ac:picMk id="25" creationId="{A9269850-9B3E-4214-453C-D43898A920A3}"/>
          </ac:picMkLst>
        </pc:picChg>
        <pc:picChg chg="add">
          <ac:chgData name="Matthews, Lisa [20866852@sun.ac.za]" userId="6b9c6634-10d0-4ed4-8436-8110f0e82e27" providerId="ADAL" clId="{C2642CD4-D2A9-8B48-91ED-AC8B713D9E0E}" dt="2023-09-10T18:11:57.163" v="252" actId="22"/>
          <ac:picMkLst>
            <pc:docMk/>
            <pc:sldMk cId="826140115" sldId="286"/>
            <ac:picMk id="27" creationId="{25A621F9-7D62-73AF-03B6-8698DBAD5E53}"/>
          </ac:picMkLst>
        </pc:picChg>
      </pc:sldChg>
      <pc:sldChg chg="addSp modSp">
        <pc:chgData name="Matthews, Lisa [20866852@sun.ac.za]" userId="6b9c6634-10d0-4ed4-8436-8110f0e82e27" providerId="ADAL" clId="{C2642CD4-D2A9-8B48-91ED-AC8B713D9E0E}" dt="2023-09-10T18:12:24.081" v="260" actId="1076"/>
        <pc:sldMkLst>
          <pc:docMk/>
          <pc:sldMk cId="1795625204" sldId="293"/>
        </pc:sldMkLst>
        <pc:spChg chg="mod">
          <ac:chgData name="Matthews, Lisa [20866852@sun.ac.za]" userId="6b9c6634-10d0-4ed4-8436-8110f0e82e27" providerId="ADAL" clId="{C2642CD4-D2A9-8B48-91ED-AC8B713D9E0E}" dt="2023-09-10T18:12:24.081" v="260" actId="1076"/>
          <ac:spMkLst>
            <pc:docMk/>
            <pc:sldMk cId="1795625204" sldId="293"/>
            <ac:spMk id="6" creationId="{F79F71B6-626C-19AB-3A64-E06502EE1733}"/>
          </ac:spMkLst>
        </pc:spChg>
        <pc:spChg chg="mod">
          <ac:chgData name="Matthews, Lisa [20866852@sun.ac.za]" userId="6b9c6634-10d0-4ed4-8436-8110f0e82e27" providerId="ADAL" clId="{C2642CD4-D2A9-8B48-91ED-AC8B713D9E0E}" dt="2023-09-10T18:12:20.159" v="258" actId="14100"/>
          <ac:spMkLst>
            <pc:docMk/>
            <pc:sldMk cId="1795625204" sldId="293"/>
            <ac:spMk id="8" creationId="{1707CD49-9D83-F7E5-7017-1F1CF8DA5A2E}"/>
          </ac:spMkLst>
        </pc:spChg>
        <pc:picChg chg="add">
          <ac:chgData name="Matthews, Lisa [20866852@sun.ac.za]" userId="6b9c6634-10d0-4ed4-8436-8110f0e82e27" providerId="ADAL" clId="{C2642CD4-D2A9-8B48-91ED-AC8B713D9E0E}" dt="2023-09-10T18:10:14.905" v="233" actId="22"/>
          <ac:picMkLst>
            <pc:docMk/>
            <pc:sldMk cId="1795625204" sldId="293"/>
            <ac:picMk id="7" creationId="{69EA95B0-652B-8CA8-37A6-73B6BBE7DD4A}"/>
          </ac:picMkLst>
        </pc:picChg>
        <pc:picChg chg="add">
          <ac:chgData name="Matthews, Lisa [20866852@sun.ac.za]" userId="6b9c6634-10d0-4ed4-8436-8110f0e82e27" providerId="ADAL" clId="{C2642CD4-D2A9-8B48-91ED-AC8B713D9E0E}" dt="2023-09-10T18:12:09.599" v="255" actId="22"/>
          <ac:picMkLst>
            <pc:docMk/>
            <pc:sldMk cId="1795625204" sldId="293"/>
            <ac:picMk id="10" creationId="{0E68AEF9-6E3B-B680-F222-F14EA7EFABBC}"/>
          </ac:picMkLst>
        </pc:picChg>
      </pc:sldChg>
      <pc:sldChg chg="addSp delSp modSp addAnim delAnim">
        <pc:chgData name="Matthews, Lisa [20866852@sun.ac.za]" userId="6b9c6634-10d0-4ed4-8436-8110f0e82e27" providerId="ADAL" clId="{C2642CD4-D2A9-8B48-91ED-AC8B713D9E0E}" dt="2023-09-10T18:11:17.647" v="246" actId="14100"/>
        <pc:sldMkLst>
          <pc:docMk/>
          <pc:sldMk cId="987009899" sldId="299"/>
        </pc:sldMkLst>
        <pc:spChg chg="mod">
          <ac:chgData name="Matthews, Lisa [20866852@sun.ac.za]" userId="6b9c6634-10d0-4ed4-8436-8110f0e82e27" providerId="ADAL" clId="{C2642CD4-D2A9-8B48-91ED-AC8B713D9E0E}" dt="2023-09-10T18:06:52.130" v="214" actId="20577"/>
          <ac:spMkLst>
            <pc:docMk/>
            <pc:sldMk cId="987009899" sldId="299"/>
            <ac:spMk id="3" creationId="{A91D2C66-D30A-4B05-91EA-292632C94686}"/>
          </ac:spMkLst>
        </pc:spChg>
        <pc:spChg chg="del">
          <ac:chgData name="Matthews, Lisa [20866852@sun.ac.za]" userId="6b9c6634-10d0-4ed4-8436-8110f0e82e27" providerId="ADAL" clId="{C2642CD4-D2A9-8B48-91ED-AC8B713D9E0E}" dt="2023-09-10T18:03:56.190" v="82" actId="478"/>
          <ac:spMkLst>
            <pc:docMk/>
            <pc:sldMk cId="987009899" sldId="299"/>
            <ac:spMk id="5" creationId="{64F2A7E8-D496-D4C3-65E5-91D0F02FB3AB}"/>
          </ac:spMkLst>
        </pc:spChg>
        <pc:spChg chg="del">
          <ac:chgData name="Matthews, Lisa [20866852@sun.ac.za]" userId="6b9c6634-10d0-4ed4-8436-8110f0e82e27" providerId="ADAL" clId="{C2642CD4-D2A9-8B48-91ED-AC8B713D9E0E}" dt="2023-09-10T18:03:59.167" v="83" actId="478"/>
          <ac:spMkLst>
            <pc:docMk/>
            <pc:sldMk cId="987009899" sldId="299"/>
            <ac:spMk id="6" creationId="{CF3768B0-0627-AB96-B52D-C168C42045FA}"/>
          </ac:spMkLst>
        </pc:spChg>
        <pc:spChg chg="del">
          <ac:chgData name="Matthews, Lisa [20866852@sun.ac.za]" userId="6b9c6634-10d0-4ed4-8436-8110f0e82e27" providerId="ADAL" clId="{C2642CD4-D2A9-8B48-91ED-AC8B713D9E0E}" dt="2023-09-10T18:03:54.306" v="81" actId="478"/>
          <ac:spMkLst>
            <pc:docMk/>
            <pc:sldMk cId="987009899" sldId="299"/>
            <ac:spMk id="8" creationId="{7AE66F06-8E25-C955-23AC-4878EAAFC37D}"/>
          </ac:spMkLst>
        </pc:spChg>
        <pc:spChg chg="add mod">
          <ac:chgData name="Matthews, Lisa [20866852@sun.ac.za]" userId="6b9c6634-10d0-4ed4-8436-8110f0e82e27" providerId="ADAL" clId="{C2642CD4-D2A9-8B48-91ED-AC8B713D9E0E}" dt="2023-09-10T18:06:05.050" v="127" actId="1076"/>
          <ac:spMkLst>
            <pc:docMk/>
            <pc:sldMk cId="987009899" sldId="299"/>
            <ac:spMk id="10" creationId="{41D44977-A21D-4738-79CC-EB4ECC655A16}"/>
          </ac:spMkLst>
        </pc:spChg>
        <pc:spChg chg="add mod">
          <ac:chgData name="Matthews, Lisa [20866852@sun.ac.za]" userId="6b9c6634-10d0-4ed4-8436-8110f0e82e27" providerId="ADAL" clId="{C2642CD4-D2A9-8B48-91ED-AC8B713D9E0E}" dt="2023-09-10T18:07:02.637" v="215" actId="1076"/>
          <ac:spMkLst>
            <pc:docMk/>
            <pc:sldMk cId="987009899" sldId="299"/>
            <ac:spMk id="12" creationId="{B8D1F220-DC89-C89E-97F0-BF265E1D9741}"/>
          </ac:spMkLst>
        </pc:spChg>
        <pc:picChg chg="add mod">
          <ac:chgData name="Matthews, Lisa [20866852@sun.ac.za]" userId="6b9c6634-10d0-4ed4-8436-8110f0e82e27" providerId="ADAL" clId="{C2642CD4-D2A9-8B48-91ED-AC8B713D9E0E}" dt="2023-09-10T18:11:17.647" v="246" actId="14100"/>
          <ac:picMkLst>
            <pc:docMk/>
            <pc:sldMk cId="987009899" sldId="299"/>
            <ac:picMk id="7" creationId="{28F5287F-950E-15AE-65C5-76C8B160AB27}"/>
          </ac:picMkLst>
        </pc:picChg>
        <pc:picChg chg="add">
          <ac:chgData name="Matthews, Lisa [20866852@sun.ac.za]" userId="6b9c6634-10d0-4ed4-8436-8110f0e82e27" providerId="ADAL" clId="{C2642CD4-D2A9-8B48-91ED-AC8B713D9E0E}" dt="2023-09-10T18:11:11.600" v="244" actId="22"/>
          <ac:picMkLst>
            <pc:docMk/>
            <pc:sldMk cId="987009899" sldId="299"/>
            <ac:picMk id="14" creationId="{832D591F-D4CE-1B6A-52D7-6AD0D62CECF4}"/>
          </ac:picMkLst>
        </pc:picChg>
      </pc:sldChg>
      <pc:sldChg chg="addSp modSp">
        <pc:chgData name="Matthews, Lisa [20866852@sun.ac.za]" userId="6b9c6634-10d0-4ed4-8436-8110f0e82e27" providerId="ADAL" clId="{C2642CD4-D2A9-8B48-91ED-AC8B713D9E0E}" dt="2023-09-10T18:13:02.954" v="268" actId="14100"/>
        <pc:sldMkLst>
          <pc:docMk/>
          <pc:sldMk cId="163795802" sldId="306"/>
        </pc:sldMkLst>
        <pc:spChg chg="mod">
          <ac:chgData name="Matthews, Lisa [20866852@sun.ac.za]" userId="6b9c6634-10d0-4ed4-8436-8110f0e82e27" providerId="ADAL" clId="{C2642CD4-D2A9-8B48-91ED-AC8B713D9E0E}" dt="2023-09-10T18:08:53.052" v="225" actId="1076"/>
          <ac:spMkLst>
            <pc:docMk/>
            <pc:sldMk cId="163795802" sldId="306"/>
            <ac:spMk id="11" creationId="{4D232C6A-2129-A65D-ACBB-FEA1E1D634F3}"/>
          </ac:spMkLst>
        </pc:spChg>
        <pc:graphicFrameChg chg="modGraphic">
          <ac:chgData name="Matthews, Lisa [20866852@sun.ac.za]" userId="6b9c6634-10d0-4ed4-8436-8110f0e82e27" providerId="ADAL" clId="{C2642CD4-D2A9-8B48-91ED-AC8B713D9E0E}" dt="2023-09-10T18:13:02.954" v="268" actId="14100"/>
          <ac:graphicFrameMkLst>
            <pc:docMk/>
            <pc:sldMk cId="163795802" sldId="306"/>
            <ac:graphicFrameMk id="13" creationId="{464A3977-3D4A-E013-1688-CC4E536512EA}"/>
          </ac:graphicFrameMkLst>
        </pc:graphicFrameChg>
        <pc:picChg chg="add">
          <ac:chgData name="Matthews, Lisa [20866852@sun.ac.za]" userId="6b9c6634-10d0-4ed4-8436-8110f0e82e27" providerId="ADAL" clId="{C2642CD4-D2A9-8B48-91ED-AC8B713D9E0E}" dt="2023-09-10T18:08:49.503" v="224" actId="22"/>
          <ac:picMkLst>
            <pc:docMk/>
            <pc:sldMk cId="163795802" sldId="306"/>
            <ac:picMk id="6" creationId="{59670DEF-31C9-7516-083C-EC91D2ADB6EF}"/>
          </ac:picMkLst>
        </pc:picChg>
        <pc:picChg chg="add">
          <ac:chgData name="Matthews, Lisa [20866852@sun.ac.za]" userId="6b9c6634-10d0-4ed4-8436-8110f0e82e27" providerId="ADAL" clId="{C2642CD4-D2A9-8B48-91ED-AC8B713D9E0E}" dt="2023-09-10T18:12:55.881" v="266" actId="22"/>
          <ac:picMkLst>
            <pc:docMk/>
            <pc:sldMk cId="163795802" sldId="306"/>
            <ac:picMk id="9" creationId="{C4A502A6-4202-A9CB-3AC8-ECBB56F6A7FE}"/>
          </ac:picMkLst>
        </pc:picChg>
      </pc:sldChg>
      <pc:sldChg chg="addSp delSp modSp del delAnim">
        <pc:chgData name="Matthews, Lisa [20866852@sun.ac.za]" userId="6b9c6634-10d0-4ed4-8436-8110f0e82e27" providerId="ADAL" clId="{C2642CD4-D2A9-8B48-91ED-AC8B713D9E0E}" dt="2023-09-10T18:06:25.666" v="130" actId="2696"/>
        <pc:sldMkLst>
          <pc:docMk/>
          <pc:sldMk cId="922632894" sldId="309"/>
        </pc:sldMkLst>
        <pc:spChg chg="del">
          <ac:chgData name="Matthews, Lisa [20866852@sun.ac.za]" userId="6b9c6634-10d0-4ed4-8436-8110f0e82e27" providerId="ADAL" clId="{C2642CD4-D2A9-8B48-91ED-AC8B713D9E0E}" dt="2023-09-10T18:06:14.503" v="128" actId="21"/>
          <ac:spMkLst>
            <pc:docMk/>
            <pc:sldMk cId="922632894" sldId="309"/>
            <ac:spMk id="3" creationId="{DE0A813C-90CA-D516-99EC-74E9B48CAAEE}"/>
          </ac:spMkLst>
        </pc:spChg>
        <pc:spChg chg="del">
          <ac:chgData name="Matthews, Lisa [20866852@sun.ac.za]" userId="6b9c6634-10d0-4ed4-8436-8110f0e82e27" providerId="ADAL" clId="{C2642CD4-D2A9-8B48-91ED-AC8B713D9E0E}" dt="2023-09-10T18:04:30.747" v="86" actId="21"/>
          <ac:spMkLst>
            <pc:docMk/>
            <pc:sldMk cId="922632894" sldId="309"/>
            <ac:spMk id="4" creationId="{B7351B6E-FF1A-B60E-96BD-BFB0045CC9CC}"/>
          </ac:spMkLst>
        </pc:spChg>
        <pc:spChg chg="add mod">
          <ac:chgData name="Matthews, Lisa [20866852@sun.ac.za]" userId="6b9c6634-10d0-4ed4-8436-8110f0e82e27" providerId="ADAL" clId="{C2642CD4-D2A9-8B48-91ED-AC8B713D9E0E}" dt="2023-09-10T18:06:14.503" v="128" actId="21"/>
          <ac:spMkLst>
            <pc:docMk/>
            <pc:sldMk cId="922632894" sldId="309"/>
            <ac:spMk id="6" creationId="{F56C5DFF-FF71-FE91-F1A4-90DF5762D22A}"/>
          </ac:spMkLst>
        </pc:spChg>
      </pc:sldChg>
      <pc:sldChg chg="addSp modSp">
        <pc:chgData name="Matthews, Lisa [20866852@sun.ac.za]" userId="6b9c6634-10d0-4ed4-8436-8110f0e82e27" providerId="ADAL" clId="{C2642CD4-D2A9-8B48-91ED-AC8B713D9E0E}" dt="2023-09-10T18:13:51.942" v="295" actId="1076"/>
        <pc:sldMkLst>
          <pc:docMk/>
          <pc:sldMk cId="1156817763" sldId="311"/>
        </pc:sldMkLst>
        <pc:spChg chg="mod">
          <ac:chgData name="Matthews, Lisa [20866852@sun.ac.za]" userId="6b9c6634-10d0-4ed4-8436-8110f0e82e27" providerId="ADAL" clId="{C2642CD4-D2A9-8B48-91ED-AC8B713D9E0E}" dt="2023-09-10T18:13:51.942" v="295" actId="1076"/>
          <ac:spMkLst>
            <pc:docMk/>
            <pc:sldMk cId="1156817763" sldId="311"/>
            <ac:spMk id="2" creationId="{CAF3DAB4-FF14-8837-84DE-FEA13FAFF531}"/>
          </ac:spMkLst>
        </pc:spChg>
        <pc:spChg chg="mod">
          <ac:chgData name="Matthews, Lisa [20866852@sun.ac.za]" userId="6b9c6634-10d0-4ed4-8436-8110f0e82e27" providerId="ADAL" clId="{C2642CD4-D2A9-8B48-91ED-AC8B713D9E0E}" dt="2023-09-10T18:13:15.621" v="271" actId="1076"/>
          <ac:spMkLst>
            <pc:docMk/>
            <pc:sldMk cId="1156817763" sldId="311"/>
            <ac:spMk id="3" creationId="{C186B779-0821-0364-B738-46128D04E04D}"/>
          </ac:spMkLst>
        </pc:spChg>
        <pc:picChg chg="add">
          <ac:chgData name="Matthews, Lisa [20866852@sun.ac.za]" userId="6b9c6634-10d0-4ed4-8436-8110f0e82e27" providerId="ADAL" clId="{C2642CD4-D2A9-8B48-91ED-AC8B713D9E0E}" dt="2023-09-10T18:08:39.691" v="221" actId="22"/>
          <ac:picMkLst>
            <pc:docMk/>
            <pc:sldMk cId="1156817763" sldId="311"/>
            <ac:picMk id="10" creationId="{43EC187E-8E90-D203-4041-A500DF6E9B8C}"/>
          </ac:picMkLst>
        </pc:picChg>
        <pc:picChg chg="add">
          <ac:chgData name="Matthews, Lisa [20866852@sun.ac.za]" userId="6b9c6634-10d0-4ed4-8436-8110f0e82e27" providerId="ADAL" clId="{C2642CD4-D2A9-8B48-91ED-AC8B713D9E0E}" dt="2023-09-10T18:13:11.850" v="270" actId="22"/>
          <ac:picMkLst>
            <pc:docMk/>
            <pc:sldMk cId="1156817763" sldId="311"/>
            <ac:picMk id="12" creationId="{5D967F32-5EEF-3F1C-475D-F4ED0F16E6C5}"/>
          </ac:picMkLst>
        </pc:picChg>
      </pc:sldChg>
      <pc:sldChg chg="addSp">
        <pc:chgData name="Matthews, Lisa [20866852@sun.ac.za]" userId="6b9c6634-10d0-4ed4-8436-8110f0e82e27" providerId="ADAL" clId="{C2642CD4-D2A9-8B48-91ED-AC8B713D9E0E}" dt="2023-09-10T18:14:14.558" v="296" actId="22"/>
        <pc:sldMkLst>
          <pc:docMk/>
          <pc:sldMk cId="736643090" sldId="312"/>
        </pc:sldMkLst>
        <pc:picChg chg="add">
          <ac:chgData name="Matthews, Lisa [20866852@sun.ac.za]" userId="6b9c6634-10d0-4ed4-8436-8110f0e82e27" providerId="ADAL" clId="{C2642CD4-D2A9-8B48-91ED-AC8B713D9E0E}" dt="2023-09-10T18:08:36.524" v="220" actId="22"/>
          <ac:picMkLst>
            <pc:docMk/>
            <pc:sldMk cId="736643090" sldId="312"/>
            <ac:picMk id="5" creationId="{D9FCD915-14BF-B2B4-B5B2-00EFA29FE3FE}"/>
          </ac:picMkLst>
        </pc:picChg>
        <pc:picChg chg="add">
          <ac:chgData name="Matthews, Lisa [20866852@sun.ac.za]" userId="6b9c6634-10d0-4ed4-8436-8110f0e82e27" providerId="ADAL" clId="{C2642CD4-D2A9-8B48-91ED-AC8B713D9E0E}" dt="2023-09-10T18:14:14.558" v="296" actId="22"/>
          <ac:picMkLst>
            <pc:docMk/>
            <pc:sldMk cId="736643090" sldId="312"/>
            <ac:picMk id="13" creationId="{D4EF1248-753C-97B6-C8D9-7329221DB9D3}"/>
          </ac:picMkLst>
        </pc:picChg>
      </pc:sldChg>
      <pc:sldChg chg="del">
        <pc:chgData name="Matthews, Lisa [20866852@sun.ac.za]" userId="6b9c6634-10d0-4ed4-8436-8110f0e82e27" providerId="ADAL" clId="{C2642CD4-D2A9-8B48-91ED-AC8B713D9E0E}" dt="2023-09-10T18:02:04.811" v="70" actId="2696"/>
        <pc:sldMkLst>
          <pc:docMk/>
          <pc:sldMk cId="1969573196" sldId="314"/>
        </pc:sldMkLst>
      </pc:sldChg>
      <pc:sldChg chg="del">
        <pc:chgData name="Matthews, Lisa [20866852@sun.ac.za]" userId="6b9c6634-10d0-4ed4-8436-8110f0e82e27" providerId="ADAL" clId="{C2642CD4-D2A9-8B48-91ED-AC8B713D9E0E}" dt="2023-09-10T18:02:21.036" v="72" actId="2696"/>
        <pc:sldMkLst>
          <pc:docMk/>
          <pc:sldMk cId="3221360982" sldId="316"/>
        </pc:sldMkLst>
      </pc:sldChg>
      <pc:sldChg chg="del">
        <pc:chgData name="Matthews, Lisa [20866852@sun.ac.za]" userId="6b9c6634-10d0-4ed4-8436-8110f0e82e27" providerId="ADAL" clId="{C2642CD4-D2A9-8B48-91ED-AC8B713D9E0E}" dt="2023-09-10T18:02:15.727" v="71" actId="2696"/>
        <pc:sldMkLst>
          <pc:docMk/>
          <pc:sldMk cId="3527542647" sldId="317"/>
        </pc:sldMkLst>
      </pc:sldChg>
      <pc:sldChg chg="del">
        <pc:chgData name="Matthews, Lisa [20866852@sun.ac.za]" userId="6b9c6634-10d0-4ed4-8436-8110f0e82e27" providerId="ADAL" clId="{C2642CD4-D2A9-8B48-91ED-AC8B713D9E0E}" dt="2023-09-10T18:02:42.310" v="74" actId="2696"/>
        <pc:sldMkLst>
          <pc:docMk/>
          <pc:sldMk cId="49481099" sldId="318"/>
        </pc:sldMkLst>
      </pc:sldChg>
      <pc:sldChg chg="del">
        <pc:chgData name="Matthews, Lisa [20866852@sun.ac.za]" userId="6b9c6634-10d0-4ed4-8436-8110f0e82e27" providerId="ADAL" clId="{C2642CD4-D2A9-8B48-91ED-AC8B713D9E0E}" dt="2023-09-10T18:03:02.705" v="76" actId="2696"/>
        <pc:sldMkLst>
          <pc:docMk/>
          <pc:sldMk cId="4059635956" sldId="319"/>
        </pc:sldMkLst>
      </pc:sldChg>
      <pc:sldChg chg="del">
        <pc:chgData name="Matthews, Lisa [20866852@sun.ac.za]" userId="6b9c6634-10d0-4ed4-8436-8110f0e82e27" providerId="ADAL" clId="{C2642CD4-D2A9-8B48-91ED-AC8B713D9E0E}" dt="2023-09-10T18:02:26.692" v="73" actId="2696"/>
        <pc:sldMkLst>
          <pc:docMk/>
          <pc:sldMk cId="3379523547" sldId="320"/>
        </pc:sldMkLst>
      </pc:sldChg>
      <pc:sldChg chg="del">
        <pc:chgData name="Matthews, Lisa [20866852@sun.ac.za]" userId="6b9c6634-10d0-4ed4-8436-8110f0e82e27" providerId="ADAL" clId="{C2642CD4-D2A9-8B48-91ED-AC8B713D9E0E}" dt="2023-09-10T18:09:45.976" v="232" actId="2696"/>
        <pc:sldMkLst>
          <pc:docMk/>
          <pc:sldMk cId="2651582551" sldId="324"/>
        </pc:sldMkLst>
      </pc:sldChg>
      <pc:sldChg chg="del">
        <pc:chgData name="Matthews, Lisa [20866852@sun.ac.za]" userId="6b9c6634-10d0-4ed4-8436-8110f0e82e27" providerId="ADAL" clId="{C2642CD4-D2A9-8B48-91ED-AC8B713D9E0E}" dt="2023-09-10T18:02:58.712" v="75" actId="2696"/>
        <pc:sldMkLst>
          <pc:docMk/>
          <pc:sldMk cId="2625996021" sldId="325"/>
        </pc:sldMkLst>
      </pc:sldChg>
      <pc:sldChg chg="addSp del">
        <pc:chgData name="Matthews, Lisa [20866852@sun.ac.za]" userId="6b9c6634-10d0-4ed4-8436-8110f0e82e27" providerId="ADAL" clId="{C2642CD4-D2A9-8B48-91ED-AC8B713D9E0E}" dt="2023-09-10T18:03:11.402" v="78" actId="2696"/>
        <pc:sldMkLst>
          <pc:docMk/>
          <pc:sldMk cId="2469248352" sldId="326"/>
        </pc:sldMkLst>
        <pc:picChg chg="add">
          <ac:chgData name="Matthews, Lisa [20866852@sun.ac.za]" userId="6b9c6634-10d0-4ed4-8436-8110f0e82e27" providerId="ADAL" clId="{C2642CD4-D2A9-8B48-91ED-AC8B713D9E0E}" dt="2023-09-10T18:03:09.921" v="77" actId="22"/>
          <ac:picMkLst>
            <pc:docMk/>
            <pc:sldMk cId="2469248352" sldId="326"/>
            <ac:picMk id="5" creationId="{E11A7EB1-AC88-9992-0C60-428E17AB9469}"/>
          </ac:picMkLst>
        </pc:picChg>
      </pc:sldChg>
      <pc:sldChg chg="del">
        <pc:chgData name="Matthews, Lisa [20866852@sun.ac.za]" userId="6b9c6634-10d0-4ed4-8436-8110f0e82e27" providerId="ADAL" clId="{C2642CD4-D2A9-8B48-91ED-AC8B713D9E0E}" dt="2023-09-10T18:03:14.792" v="79" actId="2696"/>
        <pc:sldMkLst>
          <pc:docMk/>
          <pc:sldMk cId="3607288936" sldId="329"/>
        </pc:sldMkLst>
      </pc:sldChg>
      <pc:sldChg chg="del">
        <pc:chgData name="Matthews, Lisa [20866852@sun.ac.za]" userId="6b9c6634-10d0-4ed4-8436-8110f0e82e27" providerId="ADAL" clId="{C2642CD4-D2A9-8B48-91ED-AC8B713D9E0E}" dt="2023-09-10T18:03:17.195" v="80" actId="2696"/>
        <pc:sldMkLst>
          <pc:docMk/>
          <pc:sldMk cId="974015884" sldId="330"/>
        </pc:sldMkLst>
      </pc:sldChg>
      <pc:sldChg chg="del">
        <pc:chgData name="Matthews, Lisa [20866852@sun.ac.za]" userId="6b9c6634-10d0-4ed4-8436-8110f0e82e27" providerId="ADAL" clId="{C2642CD4-D2A9-8B48-91ED-AC8B713D9E0E}" dt="2023-09-10T18:07:12.444" v="216" actId="2696"/>
        <pc:sldMkLst>
          <pc:docMk/>
          <pc:sldMk cId="1738202774" sldId="331"/>
        </pc:sldMkLst>
      </pc:sldChg>
    </pc:docChg>
  </pc:docChgLst>
  <pc:docChgLst>
    <pc:chgData name="Matthews, Lisa [20866852@sun.ac.za]" userId="6b9c6634-10d0-4ed4-8436-8110f0e82e27" providerId="ADAL" clId="{24C283AD-BCDC-489A-85D0-2288DD3B5988}"/>
    <pc:docChg chg="undo custSel addSld modSld">
      <pc:chgData name="Matthews, Lisa [20866852@sun.ac.za]" userId="6b9c6634-10d0-4ed4-8436-8110f0e82e27" providerId="ADAL" clId="{24C283AD-BCDC-489A-85D0-2288DD3B5988}" dt="2023-08-31T05:05:37.215" v="6" actId="1076"/>
      <pc:docMkLst>
        <pc:docMk/>
      </pc:docMkLst>
      <pc:sldChg chg="addSp delSp modSp new mod">
        <pc:chgData name="Matthews, Lisa [20866852@sun.ac.za]" userId="6b9c6634-10d0-4ed4-8436-8110f0e82e27" providerId="ADAL" clId="{24C283AD-BCDC-489A-85D0-2288DD3B5988}" dt="2023-08-31T05:05:37.215" v="6" actId="1076"/>
        <pc:sldMkLst>
          <pc:docMk/>
          <pc:sldMk cId="1738202774" sldId="331"/>
        </pc:sldMkLst>
        <pc:spChg chg="add del">
          <ac:chgData name="Matthews, Lisa [20866852@sun.ac.za]" userId="6b9c6634-10d0-4ed4-8436-8110f0e82e27" providerId="ADAL" clId="{24C283AD-BCDC-489A-85D0-2288DD3B5988}" dt="2023-08-31T05:05:17.054" v="2" actId="22"/>
          <ac:spMkLst>
            <pc:docMk/>
            <pc:sldMk cId="1738202774" sldId="331"/>
            <ac:spMk id="5" creationId="{817CA613-7554-6845-C375-68F7244175AF}"/>
          </ac:spMkLst>
        </pc:spChg>
        <pc:picChg chg="add mod">
          <ac:chgData name="Matthews, Lisa [20866852@sun.ac.za]" userId="6b9c6634-10d0-4ed4-8436-8110f0e82e27" providerId="ADAL" clId="{24C283AD-BCDC-489A-85D0-2288DD3B5988}" dt="2023-08-31T05:05:37.215" v="6" actId="1076"/>
          <ac:picMkLst>
            <pc:docMk/>
            <pc:sldMk cId="1738202774" sldId="331"/>
            <ac:picMk id="7" creationId="{7E834A2F-415B-9F46-1246-DA0550C9664E}"/>
          </ac:picMkLst>
        </pc:picChg>
      </pc:sldChg>
    </pc:docChg>
  </pc:docChgLst>
  <pc:docChgLst>
    <pc:chgData name="Matthews, Lisa [20866852@sun.ac.za]" userId="6b9c6634-10d0-4ed4-8436-8110f0e82e27" providerId="ADAL" clId="{A41F3D68-CD65-3D4C-9973-9E7D8056C42A}"/>
    <pc:docChg chg="undo custSel modSld">
      <pc:chgData name="Matthews, Lisa [20866852@sun.ac.za]" userId="6b9c6634-10d0-4ed4-8436-8110f0e82e27" providerId="ADAL" clId="{A41F3D68-CD65-3D4C-9973-9E7D8056C42A}" dt="2023-09-10T21:35:34.852" v="64" actId="27696"/>
      <pc:docMkLst>
        <pc:docMk/>
      </pc:docMkLst>
      <pc:sldChg chg="modSp">
        <pc:chgData name="Matthews, Lisa [20866852@sun.ac.za]" userId="6b9c6634-10d0-4ed4-8436-8110f0e82e27" providerId="ADAL" clId="{A41F3D68-CD65-3D4C-9973-9E7D8056C42A}" dt="2023-09-10T21:26:44.364" v="22" actId="20577"/>
        <pc:sldMkLst>
          <pc:docMk/>
          <pc:sldMk cId="420737158" sldId="270"/>
        </pc:sldMkLst>
        <pc:spChg chg="mod">
          <ac:chgData name="Matthews, Lisa [20866852@sun.ac.za]" userId="6b9c6634-10d0-4ed4-8436-8110f0e82e27" providerId="ADAL" clId="{A41F3D68-CD65-3D4C-9973-9E7D8056C42A}" dt="2023-09-10T21:26:44.364" v="22" actId="20577"/>
          <ac:spMkLst>
            <pc:docMk/>
            <pc:sldMk cId="420737158" sldId="270"/>
            <ac:spMk id="3" creationId="{D767684B-D8FE-2597-83D3-B33874FC54B4}"/>
          </ac:spMkLst>
        </pc:spChg>
      </pc:sldChg>
      <pc:sldChg chg="delSp modSp addAnim delAnim">
        <pc:chgData name="Matthews, Lisa [20866852@sun.ac.za]" userId="6b9c6634-10d0-4ed4-8436-8110f0e82e27" providerId="ADAL" clId="{A41F3D68-CD65-3D4C-9973-9E7D8056C42A}" dt="2023-09-10T21:35:34.852" v="64" actId="27696"/>
        <pc:sldMkLst>
          <pc:docMk/>
          <pc:sldMk cId="987009899" sldId="299"/>
        </pc:sldMkLst>
        <pc:spChg chg="mod">
          <ac:chgData name="Matthews, Lisa [20866852@sun.ac.za]" userId="6b9c6634-10d0-4ed4-8436-8110f0e82e27" providerId="ADAL" clId="{A41F3D68-CD65-3D4C-9973-9E7D8056C42A}" dt="2023-09-10T21:33:55.097" v="57" actId="255"/>
          <ac:spMkLst>
            <pc:docMk/>
            <pc:sldMk cId="987009899" sldId="299"/>
            <ac:spMk id="3" creationId="{A91D2C66-D30A-4B05-91EA-292632C94686}"/>
          </ac:spMkLst>
        </pc:spChg>
        <pc:spChg chg="del mod">
          <ac:chgData name="Matthews, Lisa [20866852@sun.ac.za]" userId="6b9c6634-10d0-4ed4-8436-8110f0e82e27" providerId="ADAL" clId="{A41F3D68-CD65-3D4C-9973-9E7D8056C42A}" dt="2023-09-10T21:32:53.726" v="40" actId="478"/>
          <ac:spMkLst>
            <pc:docMk/>
            <pc:sldMk cId="987009899" sldId="299"/>
            <ac:spMk id="10" creationId="{41D44977-A21D-4738-79CC-EB4ECC655A16}"/>
          </ac:spMkLst>
        </pc:spChg>
        <pc:spChg chg="mod">
          <ac:chgData name="Matthews, Lisa [20866852@sun.ac.za]" userId="6b9c6634-10d0-4ed4-8436-8110f0e82e27" providerId="ADAL" clId="{A41F3D68-CD65-3D4C-9973-9E7D8056C42A}" dt="2023-09-10T21:34:12.465" v="58" actId="1076"/>
          <ac:spMkLst>
            <pc:docMk/>
            <pc:sldMk cId="987009899" sldId="299"/>
            <ac:spMk id="12" creationId="{B8D1F220-DC89-C89E-97F0-BF265E1D974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tellenbosch-my.sharepoint.com/personal/20866852_sun_ac_za/Documents/masters/2021/sampling%20data/GC%20data/Fwd_%20Re_%20Proben%20S&#252;dafrika%202022%20GC/southaftica%20emissions_re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tellenbosch-my.sharepoint.com/personal/20866852_sun_ac_za/Documents/masters/2021/sampling%20data/biomass%20with%20sta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https://stellenbosch-my.sharepoint.com/personal/20866852_sun_ac_za/Documents/masters/thesis/LCA/stats%20results%20and%20graph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stellenbosch-my.sharepoint.com/personal/20866852_sun_ac_za/Documents/masters/thesis/LCA/stats%20results%20and%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tellenbosch-my.sharepoint.com/personal/20866852_sun_ac_za/Documents/masters/thesis/LCA/stats%20results%20and%20graph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https://stellenbosch-my.sharepoint.com/personal/20866852_sun_ac_za/Documents/masters/thesis/LCA/stats%20results%20and%20graph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https://stellenbosch-my.sharepoint.com/personal/20866852_sun_ac_za/Documents/masters/thesis/LCA/stats%20results%20and%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tellenbosch-my.sharepoint.com/personal/20866852_sun_ac_za/Documents/masters/thesis/LCA/stats%20results%20and%20graph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79030546713576"/>
          <c:y val="5.4543948657723107E-2"/>
          <c:w val="0.75188039337302803"/>
          <c:h val="0.71043346592224343"/>
        </c:manualLayout>
      </c:layout>
      <c:areaChart>
        <c:grouping val="standard"/>
        <c:varyColors val="0"/>
        <c:ser>
          <c:idx val="2"/>
          <c:order val="0"/>
          <c:tx>
            <c:strRef>
              <c:f>'N2O combo graph'!$D$1</c:f>
              <c:strCache>
                <c:ptCount val="1"/>
                <c:pt idx="0">
                  <c:v>WMCM cumulative </c:v>
                </c:pt>
              </c:strCache>
            </c:strRef>
          </c:tx>
          <c:spPr>
            <a:solidFill>
              <a:schemeClr val="accent1">
                <a:lumMod val="75000"/>
                <a:alpha val="15000"/>
              </a:schemeClr>
            </a:solidFill>
            <a:ln>
              <a:solidFill>
                <a:schemeClr val="accent5">
                  <a:lumMod val="75000"/>
                </a:schemeClr>
              </a:solidFill>
            </a:ln>
            <a:effectLst/>
          </c:spPr>
          <c:dLbls>
            <c:dLbl>
              <c:idx val="39"/>
              <c:layout>
                <c:manualLayout>
                  <c:x val="-6.831565281699585E-2"/>
                  <c:y val="-0.16399303825723513"/>
                </c:manualLayout>
              </c:layout>
              <c:tx>
                <c:rich>
                  <a:bodyPr/>
                  <a:lstStyle/>
                  <a:p>
                    <a:fld id="{0E1693FE-79CE-49F7-8658-1B14F5727D51}" type="VALUE">
                      <a:rPr lang="en-US"/>
                      <a:pPr/>
                      <a:t>[VALUE]</a:t>
                    </a:fld>
                    <a:r>
                      <a:rPr lang="en-US"/>
                      <a:t> kg N ha-1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98-4B88-B0B6-5DA30944DFDE}"/>
                </c:ext>
              </c:extLst>
            </c:dLbl>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'N2O combo graph'!$A$2:$A$41</c:f>
              <c:numCache>
                <c:formatCode>mm/dd/yyyy</c:formatCode>
                <c:ptCount val="40"/>
                <c:pt idx="0">
                  <c:v>44350</c:v>
                </c:pt>
                <c:pt idx="1">
                  <c:v>44357</c:v>
                </c:pt>
                <c:pt idx="2">
                  <c:v>44370</c:v>
                </c:pt>
                <c:pt idx="3">
                  <c:v>44378</c:v>
                </c:pt>
                <c:pt idx="4">
                  <c:v>44384</c:v>
                </c:pt>
                <c:pt idx="5">
                  <c:v>44391</c:v>
                </c:pt>
                <c:pt idx="6">
                  <c:v>44399</c:v>
                </c:pt>
                <c:pt idx="7">
                  <c:v>44406</c:v>
                </c:pt>
                <c:pt idx="8">
                  <c:v>44413</c:v>
                </c:pt>
                <c:pt idx="9">
                  <c:v>44420</c:v>
                </c:pt>
                <c:pt idx="10">
                  <c:v>44428</c:v>
                </c:pt>
                <c:pt idx="11">
                  <c:v>44433</c:v>
                </c:pt>
                <c:pt idx="12">
                  <c:v>44440</c:v>
                </c:pt>
                <c:pt idx="13">
                  <c:v>44447</c:v>
                </c:pt>
                <c:pt idx="14">
                  <c:v>44455</c:v>
                </c:pt>
                <c:pt idx="15">
                  <c:v>44462</c:v>
                </c:pt>
                <c:pt idx="16">
                  <c:v>44469</c:v>
                </c:pt>
                <c:pt idx="17">
                  <c:v>44475</c:v>
                </c:pt>
                <c:pt idx="18">
                  <c:v>44482</c:v>
                </c:pt>
                <c:pt idx="19">
                  <c:v>44490</c:v>
                </c:pt>
                <c:pt idx="20">
                  <c:v>44497</c:v>
                </c:pt>
                <c:pt idx="21">
                  <c:v>44510</c:v>
                </c:pt>
                <c:pt idx="22">
                  <c:v>44531</c:v>
                </c:pt>
                <c:pt idx="23">
                  <c:v>44545</c:v>
                </c:pt>
                <c:pt idx="24">
                  <c:v>44559</c:v>
                </c:pt>
                <c:pt idx="25">
                  <c:v>44573</c:v>
                </c:pt>
                <c:pt idx="26">
                  <c:v>44589</c:v>
                </c:pt>
                <c:pt idx="27">
                  <c:v>44602</c:v>
                </c:pt>
                <c:pt idx="28">
                  <c:v>44615</c:v>
                </c:pt>
                <c:pt idx="29">
                  <c:v>44629</c:v>
                </c:pt>
                <c:pt idx="30">
                  <c:v>44643</c:v>
                </c:pt>
                <c:pt idx="31">
                  <c:v>44657</c:v>
                </c:pt>
                <c:pt idx="32">
                  <c:v>44671</c:v>
                </c:pt>
                <c:pt idx="33">
                  <c:v>44686</c:v>
                </c:pt>
                <c:pt idx="34">
                  <c:v>44694</c:v>
                </c:pt>
                <c:pt idx="35">
                  <c:v>44700</c:v>
                </c:pt>
                <c:pt idx="36">
                  <c:v>44707</c:v>
                </c:pt>
                <c:pt idx="37">
                  <c:v>44713</c:v>
                </c:pt>
                <c:pt idx="38">
                  <c:v>44720</c:v>
                </c:pt>
              </c:numCache>
            </c:numRef>
          </c:cat>
          <c:val>
            <c:numRef>
              <c:f>'N2O combo graph'!$D$2:$D$41</c:f>
              <c:numCache>
                <c:formatCode>General</c:formatCode>
                <c:ptCount val="40"/>
                <c:pt idx="0">
                  <c:v>1.4034345953778851E-3</c:v>
                </c:pt>
                <c:pt idx="1">
                  <c:v>6.4220000855179701E-3</c:v>
                </c:pt>
                <c:pt idx="2">
                  <c:v>9.5566270204183474E-3</c:v>
                </c:pt>
                <c:pt idx="3">
                  <c:v>1.0423740111022439E-2</c:v>
                </c:pt>
                <c:pt idx="4">
                  <c:v>1.592346517935473E-2</c:v>
                </c:pt>
                <c:pt idx="5">
                  <c:v>1.7946369110112291E-2</c:v>
                </c:pt>
                <c:pt idx="6">
                  <c:v>1.8864144785814982E-2</c:v>
                </c:pt>
                <c:pt idx="7">
                  <c:v>2.0848606342941788E-2</c:v>
                </c:pt>
                <c:pt idx="8">
                  <c:v>3.0193288668988006E-2</c:v>
                </c:pt>
                <c:pt idx="9">
                  <c:v>4.6715076278752314E-2</c:v>
                </c:pt>
                <c:pt idx="10">
                  <c:v>4.6715076278752314E-2</c:v>
                </c:pt>
                <c:pt idx="11">
                  <c:v>5.378594889624138E-2</c:v>
                </c:pt>
                <c:pt idx="12">
                  <c:v>6.4963977896366293E-2</c:v>
                </c:pt>
                <c:pt idx="13">
                  <c:v>6.3388128535359772E-2</c:v>
                </c:pt>
                <c:pt idx="14">
                  <c:v>5.532247401268648E-2</c:v>
                </c:pt>
                <c:pt idx="15">
                  <c:v>5.8042541907552189E-2</c:v>
                </c:pt>
                <c:pt idx="16">
                  <c:v>5.9132642362053844E-2</c:v>
                </c:pt>
                <c:pt idx="17">
                  <c:v>5.9132642362053844E-2</c:v>
                </c:pt>
                <c:pt idx="18">
                  <c:v>5.9693728242350086E-2</c:v>
                </c:pt>
                <c:pt idx="19">
                  <c:v>5.9693728242350086E-2</c:v>
                </c:pt>
                <c:pt idx="20">
                  <c:v>6.5139114120829109E-2</c:v>
                </c:pt>
                <c:pt idx="21">
                  <c:v>7.4436553361303809E-2</c:v>
                </c:pt>
                <c:pt idx="22">
                  <c:v>8.9544262219267576E-2</c:v>
                </c:pt>
                <c:pt idx="23">
                  <c:v>0.10679365762314015</c:v>
                </c:pt>
                <c:pt idx="24">
                  <c:v>0.40554255317442039</c:v>
                </c:pt>
                <c:pt idx="25">
                  <c:v>0.40408260685001601</c:v>
                </c:pt>
                <c:pt idx="26">
                  <c:v>0.40591104924187821</c:v>
                </c:pt>
                <c:pt idx="27">
                  <c:v>0.4122948049247907</c:v>
                </c:pt>
                <c:pt idx="28">
                  <c:v>0.414703698362692</c:v>
                </c:pt>
                <c:pt idx="29">
                  <c:v>0.41617372321201829</c:v>
                </c:pt>
                <c:pt idx="30">
                  <c:v>0.41890932283368332</c:v>
                </c:pt>
                <c:pt idx="31">
                  <c:v>0.42051684755873014</c:v>
                </c:pt>
                <c:pt idx="32">
                  <c:v>0.42113613692045049</c:v>
                </c:pt>
                <c:pt idx="33">
                  <c:v>0.4229348862295772</c:v>
                </c:pt>
                <c:pt idx="34">
                  <c:v>0.4243365210883619</c:v>
                </c:pt>
                <c:pt idx="35">
                  <c:v>0.42507918239354614</c:v>
                </c:pt>
                <c:pt idx="36">
                  <c:v>0.42689925601024997</c:v>
                </c:pt>
                <c:pt idx="37">
                  <c:v>0.4274901455285296</c:v>
                </c:pt>
                <c:pt idx="38">
                  <c:v>0.4317206063645071</c:v>
                </c:pt>
              </c:numCache>
            </c:numRef>
          </c:val>
          <c:extLst>
            <c:ext xmlns:c16="http://schemas.microsoft.com/office/drawing/2014/chart" uri="{C3380CC4-5D6E-409C-BE32-E72D297353CC}">
              <c16:uniqueId val="{00000001-D898-4B88-B0B6-5DA30944DFDE}"/>
            </c:ext>
          </c:extLst>
        </c:ser>
        <c:ser>
          <c:idx val="1"/>
          <c:order val="1"/>
          <c:tx>
            <c:strRef>
              <c:f>'N2O combo graph'!$C$1</c:f>
              <c:strCache>
                <c:ptCount val="1"/>
                <c:pt idx="0">
                  <c:v>WCWL cumulative </c:v>
                </c:pt>
              </c:strCache>
            </c:strRef>
          </c:tx>
          <c:spPr>
            <a:solidFill>
              <a:schemeClr val="accent6">
                <a:alpha val="38000"/>
              </a:schemeClr>
            </a:solidFill>
            <a:ln>
              <a:solidFill>
                <a:srgbClr val="00B050"/>
              </a:solidFill>
            </a:ln>
            <a:effectLst/>
          </c:spPr>
          <c:dLbls>
            <c:dLbl>
              <c:idx val="39"/>
              <c:layout>
                <c:manualLayout>
                  <c:x val="-7.0671364983099158E-2"/>
                  <c:y val="-0.10695177893231711"/>
                </c:manualLayout>
              </c:layout>
              <c:tx>
                <c:rich>
                  <a:bodyPr/>
                  <a:lstStyle/>
                  <a:p>
                    <a:fld id="{4853E339-1E59-48FF-8A9A-82D159423939}" type="VALUE">
                      <a:rPr lang="en-US"/>
                      <a:pPr/>
                      <a:t>[VALUE]</a:t>
                    </a:fld>
                    <a:r>
                      <a:rPr lang="en-US"/>
                      <a:t> kg N ha-1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98-4B88-B0B6-5DA30944DFDE}"/>
                </c:ext>
              </c:extLst>
            </c:dLbl>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'N2O combo graph'!$A$2:$A$41</c:f>
              <c:numCache>
                <c:formatCode>mm/dd/yyyy</c:formatCode>
                <c:ptCount val="40"/>
                <c:pt idx="0">
                  <c:v>44350</c:v>
                </c:pt>
                <c:pt idx="1">
                  <c:v>44357</c:v>
                </c:pt>
                <c:pt idx="2">
                  <c:v>44370</c:v>
                </c:pt>
                <c:pt idx="3">
                  <c:v>44378</c:v>
                </c:pt>
                <c:pt idx="4">
                  <c:v>44384</c:v>
                </c:pt>
                <c:pt idx="5">
                  <c:v>44391</c:v>
                </c:pt>
                <c:pt idx="6">
                  <c:v>44399</c:v>
                </c:pt>
                <c:pt idx="7">
                  <c:v>44406</c:v>
                </c:pt>
                <c:pt idx="8">
                  <c:v>44413</c:v>
                </c:pt>
                <c:pt idx="9">
                  <c:v>44420</c:v>
                </c:pt>
                <c:pt idx="10">
                  <c:v>44428</c:v>
                </c:pt>
                <c:pt idx="11">
                  <c:v>44433</c:v>
                </c:pt>
                <c:pt idx="12">
                  <c:v>44440</c:v>
                </c:pt>
                <c:pt idx="13">
                  <c:v>44447</c:v>
                </c:pt>
                <c:pt idx="14">
                  <c:v>44455</c:v>
                </c:pt>
                <c:pt idx="15">
                  <c:v>44462</c:v>
                </c:pt>
                <c:pt idx="16">
                  <c:v>44469</c:v>
                </c:pt>
                <c:pt idx="17">
                  <c:v>44475</c:v>
                </c:pt>
                <c:pt idx="18">
                  <c:v>44482</c:v>
                </c:pt>
                <c:pt idx="19">
                  <c:v>44490</c:v>
                </c:pt>
                <c:pt idx="20">
                  <c:v>44497</c:v>
                </c:pt>
                <c:pt idx="21">
                  <c:v>44510</c:v>
                </c:pt>
                <c:pt idx="22">
                  <c:v>44531</c:v>
                </c:pt>
                <c:pt idx="23">
                  <c:v>44545</c:v>
                </c:pt>
                <c:pt idx="24">
                  <c:v>44559</c:v>
                </c:pt>
                <c:pt idx="25">
                  <c:v>44573</c:v>
                </c:pt>
                <c:pt idx="26">
                  <c:v>44589</c:v>
                </c:pt>
                <c:pt idx="27">
                  <c:v>44602</c:v>
                </c:pt>
                <c:pt idx="28">
                  <c:v>44615</c:v>
                </c:pt>
                <c:pt idx="29">
                  <c:v>44629</c:v>
                </c:pt>
                <c:pt idx="30">
                  <c:v>44643</c:v>
                </c:pt>
                <c:pt idx="31">
                  <c:v>44657</c:v>
                </c:pt>
                <c:pt idx="32">
                  <c:v>44671</c:v>
                </c:pt>
                <c:pt idx="33">
                  <c:v>44686</c:v>
                </c:pt>
                <c:pt idx="34">
                  <c:v>44694</c:v>
                </c:pt>
                <c:pt idx="35">
                  <c:v>44700</c:v>
                </c:pt>
                <c:pt idx="36">
                  <c:v>44707</c:v>
                </c:pt>
                <c:pt idx="37">
                  <c:v>44713</c:v>
                </c:pt>
                <c:pt idx="38">
                  <c:v>44720</c:v>
                </c:pt>
              </c:numCache>
            </c:numRef>
          </c:cat>
          <c:val>
            <c:numRef>
              <c:f>'N2O combo graph'!$C$2:$C$41</c:f>
              <c:numCache>
                <c:formatCode>General</c:formatCode>
                <c:ptCount val="40"/>
                <c:pt idx="0">
                  <c:v>-4.3545526740786968E-4</c:v>
                </c:pt>
                <c:pt idx="1">
                  <c:v>-4.3545526740786968E-4</c:v>
                </c:pt>
                <c:pt idx="2">
                  <c:v>8.4674817118372513E-3</c:v>
                </c:pt>
                <c:pt idx="3">
                  <c:v>9.3497125898242203E-3</c:v>
                </c:pt>
                <c:pt idx="4">
                  <c:v>1.343340490662622E-2</c:v>
                </c:pt>
                <c:pt idx="5">
                  <c:v>1.5997669604618549E-2</c:v>
                </c:pt>
                <c:pt idx="6">
                  <c:v>2.0898352347903992E-2</c:v>
                </c:pt>
                <c:pt idx="7">
                  <c:v>2.0898352347903992E-2</c:v>
                </c:pt>
                <c:pt idx="8">
                  <c:v>2.0898352347903992E-2</c:v>
                </c:pt>
                <c:pt idx="9">
                  <c:v>4.1741281807420365E-2</c:v>
                </c:pt>
                <c:pt idx="10">
                  <c:v>5.937015167196931E-2</c:v>
                </c:pt>
                <c:pt idx="11">
                  <c:v>5.8221798243287236E-2</c:v>
                </c:pt>
                <c:pt idx="12">
                  <c:v>4.6020326532731359E-2</c:v>
                </c:pt>
                <c:pt idx="13">
                  <c:v>4.99030782589025E-2</c:v>
                </c:pt>
                <c:pt idx="14">
                  <c:v>6.4281826306497758E-2</c:v>
                </c:pt>
                <c:pt idx="15">
                  <c:v>6.8861822984923743E-2</c:v>
                </c:pt>
                <c:pt idx="16">
                  <c:v>6.8861822984923743E-2</c:v>
                </c:pt>
                <c:pt idx="17">
                  <c:v>7.7044845079851917E-2</c:v>
                </c:pt>
                <c:pt idx="18">
                  <c:v>8.2285678039252283E-2</c:v>
                </c:pt>
                <c:pt idx="19">
                  <c:v>8.2285678039252283E-2</c:v>
                </c:pt>
                <c:pt idx="20">
                  <c:v>8.9160176897715743E-2</c:v>
                </c:pt>
                <c:pt idx="21">
                  <c:v>9.1959487194780073E-2</c:v>
                </c:pt>
                <c:pt idx="22">
                  <c:v>0.12440099910283754</c:v>
                </c:pt>
                <c:pt idx="23">
                  <c:v>0.13280900851895247</c:v>
                </c:pt>
                <c:pt idx="24">
                  <c:v>0.27369040932444899</c:v>
                </c:pt>
                <c:pt idx="25">
                  <c:v>0.27215991332559114</c:v>
                </c:pt>
                <c:pt idx="26">
                  <c:v>0.27028350795352013</c:v>
                </c:pt>
                <c:pt idx="27">
                  <c:v>0.26815792905012048</c:v>
                </c:pt>
                <c:pt idx="28">
                  <c:v>0.27221831477804054</c:v>
                </c:pt>
                <c:pt idx="29">
                  <c:v>0.28043533614688498</c:v>
                </c:pt>
                <c:pt idx="30">
                  <c:v>0.28291780281671636</c:v>
                </c:pt>
                <c:pt idx="31">
                  <c:v>0.28450643030753459</c:v>
                </c:pt>
                <c:pt idx="32">
                  <c:v>0.28816304513077007</c:v>
                </c:pt>
                <c:pt idx="33">
                  <c:v>0.28816304513077007</c:v>
                </c:pt>
                <c:pt idx="34">
                  <c:v>0.28816304513077007</c:v>
                </c:pt>
                <c:pt idx="35">
                  <c:v>0.28988269344557333</c:v>
                </c:pt>
                <c:pt idx="36">
                  <c:v>0.29086902108811102</c:v>
                </c:pt>
                <c:pt idx="37">
                  <c:v>0.29312409103939147</c:v>
                </c:pt>
                <c:pt idx="38">
                  <c:v>0.29650449128898548</c:v>
                </c:pt>
              </c:numCache>
            </c:numRef>
          </c:val>
          <c:extLst>
            <c:ext xmlns:c16="http://schemas.microsoft.com/office/drawing/2014/chart" uri="{C3380CC4-5D6E-409C-BE32-E72D297353CC}">
              <c16:uniqueId val="{00000003-D898-4B88-B0B6-5DA30944DFDE}"/>
            </c:ext>
          </c:extLst>
        </c:ser>
        <c:ser>
          <c:idx val="0"/>
          <c:order val="2"/>
          <c:tx>
            <c:strRef>
              <c:f>'N2O combo graph'!$B$1</c:f>
              <c:strCache>
                <c:ptCount val="1"/>
                <c:pt idx="0">
                  <c:v>WWWC cumulative </c:v>
                </c:pt>
              </c:strCache>
            </c:strRef>
          </c:tx>
          <c:spPr>
            <a:solidFill>
              <a:srgbClr val="FF5757">
                <a:alpha val="41000"/>
              </a:srgbClr>
            </a:solidFill>
            <a:ln>
              <a:solidFill>
                <a:srgbClr val="FF0000">
                  <a:alpha val="53000"/>
                </a:srgbClr>
              </a:solidFill>
            </a:ln>
            <a:effectLst/>
          </c:spPr>
          <c:dLbls>
            <c:dLbl>
              <c:idx val="39"/>
              <c:layout>
                <c:manualLayout>
                  <c:x val="-7.3027077149202549E-2"/>
                  <c:y val="-3.5650592977439159E-2"/>
                </c:manualLayout>
              </c:layout>
              <c:tx>
                <c:rich>
                  <a:bodyPr/>
                  <a:lstStyle/>
                  <a:p>
                    <a:fld id="{CB6848FD-A67B-4E82-9C65-2B1058E27697}" type="VALUE">
                      <a:rPr lang="en-US"/>
                      <a:pPr/>
                      <a:t>[VALUE]</a:t>
                    </a:fld>
                    <a:r>
                      <a:rPr lang="en-US"/>
                      <a:t> kg N ha-1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898-4B88-B0B6-5DA30944DFDE}"/>
                </c:ext>
              </c:extLst>
            </c:dLbl>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'N2O combo graph'!$A$2:$A$41</c:f>
              <c:numCache>
                <c:formatCode>mm/dd/yyyy</c:formatCode>
                <c:ptCount val="40"/>
                <c:pt idx="0">
                  <c:v>44350</c:v>
                </c:pt>
                <c:pt idx="1">
                  <c:v>44357</c:v>
                </c:pt>
                <c:pt idx="2">
                  <c:v>44370</c:v>
                </c:pt>
                <c:pt idx="3">
                  <c:v>44378</c:v>
                </c:pt>
                <c:pt idx="4">
                  <c:v>44384</c:v>
                </c:pt>
                <c:pt idx="5">
                  <c:v>44391</c:v>
                </c:pt>
                <c:pt idx="6">
                  <c:v>44399</c:v>
                </c:pt>
                <c:pt idx="7">
                  <c:v>44406</c:v>
                </c:pt>
                <c:pt idx="8">
                  <c:v>44413</c:v>
                </c:pt>
                <c:pt idx="9">
                  <c:v>44420</c:v>
                </c:pt>
                <c:pt idx="10">
                  <c:v>44428</c:v>
                </c:pt>
                <c:pt idx="11">
                  <c:v>44433</c:v>
                </c:pt>
                <c:pt idx="12">
                  <c:v>44440</c:v>
                </c:pt>
                <c:pt idx="13">
                  <c:v>44447</c:v>
                </c:pt>
                <c:pt idx="14">
                  <c:v>44455</c:v>
                </c:pt>
                <c:pt idx="15">
                  <c:v>44462</c:v>
                </c:pt>
                <c:pt idx="16">
                  <c:v>44469</c:v>
                </c:pt>
                <c:pt idx="17">
                  <c:v>44475</c:v>
                </c:pt>
                <c:pt idx="18">
                  <c:v>44482</c:v>
                </c:pt>
                <c:pt idx="19">
                  <c:v>44490</c:v>
                </c:pt>
                <c:pt idx="20">
                  <c:v>44497</c:v>
                </c:pt>
                <c:pt idx="21">
                  <c:v>44510</c:v>
                </c:pt>
                <c:pt idx="22">
                  <c:v>44531</c:v>
                </c:pt>
                <c:pt idx="23">
                  <c:v>44545</c:v>
                </c:pt>
                <c:pt idx="24">
                  <c:v>44559</c:v>
                </c:pt>
                <c:pt idx="25">
                  <c:v>44573</c:v>
                </c:pt>
                <c:pt idx="26">
                  <c:v>44589</c:v>
                </c:pt>
                <c:pt idx="27">
                  <c:v>44602</c:v>
                </c:pt>
                <c:pt idx="28">
                  <c:v>44615</c:v>
                </c:pt>
                <c:pt idx="29">
                  <c:v>44629</c:v>
                </c:pt>
                <c:pt idx="30">
                  <c:v>44643</c:v>
                </c:pt>
                <c:pt idx="31">
                  <c:v>44657</c:v>
                </c:pt>
                <c:pt idx="32">
                  <c:v>44671</c:v>
                </c:pt>
                <c:pt idx="33">
                  <c:v>44686</c:v>
                </c:pt>
                <c:pt idx="34">
                  <c:v>44694</c:v>
                </c:pt>
                <c:pt idx="35">
                  <c:v>44700</c:v>
                </c:pt>
                <c:pt idx="36">
                  <c:v>44707</c:v>
                </c:pt>
                <c:pt idx="37">
                  <c:v>44713</c:v>
                </c:pt>
                <c:pt idx="38">
                  <c:v>44720</c:v>
                </c:pt>
              </c:numCache>
            </c:numRef>
          </c:cat>
          <c:val>
            <c:numRef>
              <c:f>'N2O combo graph'!$B$2:$B$41</c:f>
              <c:numCache>
                <c:formatCode>General</c:formatCode>
                <c:ptCount val="40"/>
                <c:pt idx="0">
                  <c:v>0</c:v>
                </c:pt>
                <c:pt idx="1">
                  <c:v>1.9571235582760711E-3</c:v>
                </c:pt>
                <c:pt idx="2">
                  <c:v>8.7932430338895223E-3</c:v>
                </c:pt>
                <c:pt idx="3">
                  <c:v>1.4378725550887823E-2</c:v>
                </c:pt>
                <c:pt idx="4">
                  <c:v>1.6446082975497441E-2</c:v>
                </c:pt>
                <c:pt idx="5">
                  <c:v>1.6446082975497441E-2</c:v>
                </c:pt>
                <c:pt idx="6">
                  <c:v>1.8447300080306935E-2</c:v>
                </c:pt>
                <c:pt idx="7">
                  <c:v>1.8447300080306935E-2</c:v>
                </c:pt>
                <c:pt idx="8">
                  <c:v>1.9574835055947162E-2</c:v>
                </c:pt>
                <c:pt idx="9">
                  <c:v>2.9158774364693482E-2</c:v>
                </c:pt>
                <c:pt idx="10">
                  <c:v>2.5801699986873525E-2</c:v>
                </c:pt>
                <c:pt idx="11">
                  <c:v>3.7289058713954826E-2</c:v>
                </c:pt>
                <c:pt idx="12">
                  <c:v>4.6262725341312726E-2</c:v>
                </c:pt>
                <c:pt idx="13">
                  <c:v>6.2206231873158893E-2</c:v>
                </c:pt>
                <c:pt idx="14">
                  <c:v>7.5017611818443089E-2</c:v>
                </c:pt>
                <c:pt idx="15">
                  <c:v>7.8806034850423104E-2</c:v>
                </c:pt>
                <c:pt idx="16">
                  <c:v>7.7187891679476373E-2</c:v>
                </c:pt>
                <c:pt idx="17">
                  <c:v>7.5368088023261504E-2</c:v>
                </c:pt>
                <c:pt idx="18">
                  <c:v>7.9725250315400342E-2</c:v>
                </c:pt>
                <c:pt idx="19">
                  <c:v>8.6715337256562122E-2</c:v>
                </c:pt>
                <c:pt idx="20">
                  <c:v>7.53524978050229E-2</c:v>
                </c:pt>
                <c:pt idx="21">
                  <c:v>0.10349555482861172</c:v>
                </c:pt>
                <c:pt idx="22">
                  <c:v>0.11185065198888654</c:v>
                </c:pt>
                <c:pt idx="23">
                  <c:v>0.12339056302448928</c:v>
                </c:pt>
                <c:pt idx="24">
                  <c:v>0.15010117369881784</c:v>
                </c:pt>
                <c:pt idx="25">
                  <c:v>0.14803075672199978</c:v>
                </c:pt>
                <c:pt idx="26">
                  <c:v>0.14716672118097007</c:v>
                </c:pt>
                <c:pt idx="27">
                  <c:v>0.14716672118097007</c:v>
                </c:pt>
                <c:pt idx="28">
                  <c:v>0.14806887514304379</c:v>
                </c:pt>
                <c:pt idx="29">
                  <c:v>0.14734007180962716</c:v>
                </c:pt>
                <c:pt idx="30">
                  <c:v>0.14454486491199531</c:v>
                </c:pt>
                <c:pt idx="31">
                  <c:v>0.14454486491199531</c:v>
                </c:pt>
                <c:pt idx="32">
                  <c:v>0.1445464846749292</c:v>
                </c:pt>
                <c:pt idx="33">
                  <c:v>0.14541539750212648</c:v>
                </c:pt>
                <c:pt idx="34">
                  <c:v>0.1461723667132267</c:v>
                </c:pt>
                <c:pt idx="35">
                  <c:v>0.1461723667132267</c:v>
                </c:pt>
                <c:pt idx="36">
                  <c:v>0.1461723667132267</c:v>
                </c:pt>
                <c:pt idx="37">
                  <c:v>0.14708006386400746</c:v>
                </c:pt>
                <c:pt idx="38">
                  <c:v>0.14770694811415111</c:v>
                </c:pt>
              </c:numCache>
            </c:numRef>
          </c:val>
          <c:extLst>
            <c:ext xmlns:c16="http://schemas.microsoft.com/office/drawing/2014/chart" uri="{C3380CC4-5D6E-409C-BE32-E72D297353CC}">
              <c16:uniqueId val="{00000005-D898-4B88-B0B6-5DA30944DFDE}"/>
            </c:ext>
          </c:extLst>
        </c:ser>
        <c:dLbls>
          <c:showLegendKey val="0"/>
          <c:showVal val="0"/>
          <c:showCatName val="0"/>
          <c:showSerName val="0"/>
          <c:showPercent val="0"/>
          <c:showBubbleSize val="0"/>
        </c:dLbls>
        <c:axId val="1820370143"/>
        <c:axId val="1820374303"/>
      </c:areaChart>
      <c:lineChart>
        <c:grouping val="standard"/>
        <c:varyColors val="0"/>
        <c:ser>
          <c:idx val="5"/>
          <c:order val="3"/>
          <c:tx>
            <c:strRef>
              <c:f>'N2O combo graph'!$G$1</c:f>
              <c:strCache>
                <c:ptCount val="1"/>
                <c:pt idx="0">
                  <c:v>WMCM daily</c:v>
                </c:pt>
              </c:strCache>
            </c:strRef>
          </c:tx>
          <c:spPr>
            <a:ln w="25400" cap="rnd">
              <a:solidFill>
                <a:srgbClr val="0070C0"/>
              </a:solidFill>
              <a:round/>
            </a:ln>
            <a:effectLst/>
          </c:spPr>
          <c:marker>
            <c:symbol val="none"/>
          </c:marker>
          <c:cat>
            <c:numRef>
              <c:f>'N2O combo graph'!$A$2:$A$41</c:f>
              <c:numCache>
                <c:formatCode>mm/dd/yyyy</c:formatCode>
                <c:ptCount val="40"/>
                <c:pt idx="0">
                  <c:v>44350</c:v>
                </c:pt>
                <c:pt idx="1">
                  <c:v>44357</c:v>
                </c:pt>
                <c:pt idx="2">
                  <c:v>44370</c:v>
                </c:pt>
                <c:pt idx="3">
                  <c:v>44378</c:v>
                </c:pt>
                <c:pt idx="4">
                  <c:v>44384</c:v>
                </c:pt>
                <c:pt idx="5">
                  <c:v>44391</c:v>
                </c:pt>
                <c:pt idx="6">
                  <c:v>44399</c:v>
                </c:pt>
                <c:pt idx="7">
                  <c:v>44406</c:v>
                </c:pt>
                <c:pt idx="8">
                  <c:v>44413</c:v>
                </c:pt>
                <c:pt idx="9">
                  <c:v>44420</c:v>
                </c:pt>
                <c:pt idx="10">
                  <c:v>44428</c:v>
                </c:pt>
                <c:pt idx="11">
                  <c:v>44433</c:v>
                </c:pt>
                <c:pt idx="12">
                  <c:v>44440</c:v>
                </c:pt>
                <c:pt idx="13">
                  <c:v>44447</c:v>
                </c:pt>
                <c:pt idx="14">
                  <c:v>44455</c:v>
                </c:pt>
                <c:pt idx="15">
                  <c:v>44462</c:v>
                </c:pt>
                <c:pt idx="16">
                  <c:v>44469</c:v>
                </c:pt>
                <c:pt idx="17">
                  <c:v>44475</c:v>
                </c:pt>
                <c:pt idx="18">
                  <c:v>44482</c:v>
                </c:pt>
                <c:pt idx="19">
                  <c:v>44490</c:v>
                </c:pt>
                <c:pt idx="20">
                  <c:v>44497</c:v>
                </c:pt>
                <c:pt idx="21">
                  <c:v>44510</c:v>
                </c:pt>
                <c:pt idx="22">
                  <c:v>44531</c:v>
                </c:pt>
                <c:pt idx="23">
                  <c:v>44545</c:v>
                </c:pt>
                <c:pt idx="24">
                  <c:v>44559</c:v>
                </c:pt>
                <c:pt idx="25">
                  <c:v>44573</c:v>
                </c:pt>
                <c:pt idx="26">
                  <c:v>44589</c:v>
                </c:pt>
                <c:pt idx="27">
                  <c:v>44602</c:v>
                </c:pt>
                <c:pt idx="28">
                  <c:v>44615</c:v>
                </c:pt>
                <c:pt idx="29">
                  <c:v>44629</c:v>
                </c:pt>
                <c:pt idx="30">
                  <c:v>44643</c:v>
                </c:pt>
                <c:pt idx="31">
                  <c:v>44657</c:v>
                </c:pt>
                <c:pt idx="32">
                  <c:v>44671</c:v>
                </c:pt>
                <c:pt idx="33">
                  <c:v>44686</c:v>
                </c:pt>
                <c:pt idx="34">
                  <c:v>44694</c:v>
                </c:pt>
                <c:pt idx="35">
                  <c:v>44700</c:v>
                </c:pt>
                <c:pt idx="36">
                  <c:v>44707</c:v>
                </c:pt>
                <c:pt idx="37">
                  <c:v>44713</c:v>
                </c:pt>
                <c:pt idx="38">
                  <c:v>44720</c:v>
                </c:pt>
              </c:numCache>
            </c:numRef>
          </c:cat>
          <c:val>
            <c:numRef>
              <c:f>'N2O combo graph'!$G$2:$G$41</c:f>
              <c:numCache>
                <c:formatCode>General</c:formatCode>
                <c:ptCount val="40"/>
                <c:pt idx="0">
                  <c:v>2.00490656482555E-4</c:v>
                </c:pt>
                <c:pt idx="1">
                  <c:v>3.86043499241545E-4</c:v>
                </c:pt>
                <c:pt idx="2">
                  <c:v>3.9182836686254717E-4</c:v>
                </c:pt>
                <c:pt idx="3">
                  <c:v>1.4451884843401505E-4</c:v>
                </c:pt>
                <c:pt idx="4">
                  <c:v>7.8567500976175618E-4</c:v>
                </c:pt>
                <c:pt idx="5">
                  <c:v>2.5286299134469499E-4</c:v>
                </c:pt>
                <c:pt idx="6">
                  <c:v>1.3111081081467E-4</c:v>
                </c:pt>
                <c:pt idx="7">
                  <c:v>2.8349450816097214E-4</c:v>
                </c:pt>
                <c:pt idx="8">
                  <c:v>1.3349546180066024E-3</c:v>
                </c:pt>
                <c:pt idx="9">
                  <c:v>2.0652234512205385E-3</c:v>
                </c:pt>
                <c:pt idx="10">
                  <c:v>0</c:v>
                </c:pt>
                <c:pt idx="11">
                  <c:v>1.010124659641295E-3</c:v>
                </c:pt>
                <c:pt idx="12">
                  <c:v>1.5968612857321313E-3</c:v>
                </c:pt>
                <c:pt idx="13">
                  <c:v>-1.9698117012581496E-4</c:v>
                </c:pt>
                <c:pt idx="14">
                  <c:v>-1.1522363603818986E-3</c:v>
                </c:pt>
                <c:pt idx="15">
                  <c:v>3.8858112783795885E-4</c:v>
                </c:pt>
                <c:pt idx="16">
                  <c:v>1.8168340908360876E-4</c:v>
                </c:pt>
                <c:pt idx="17">
                  <c:v>0</c:v>
                </c:pt>
                <c:pt idx="18">
                  <c:v>7.0135735037030379E-5</c:v>
                </c:pt>
                <c:pt idx="19">
                  <c:v>0</c:v>
                </c:pt>
                <c:pt idx="20">
                  <c:v>4.1887583680607851E-4</c:v>
                </c:pt>
                <c:pt idx="21">
                  <c:v>4.427352019273669E-4</c:v>
                </c:pt>
                <c:pt idx="22">
                  <c:v>1.0791220612831262E-3</c:v>
                </c:pt>
                <c:pt idx="23">
                  <c:v>1.2320996717051836E-3</c:v>
                </c:pt>
                <c:pt idx="24">
                  <c:v>2.1339206825091446E-2</c:v>
                </c:pt>
                <c:pt idx="25">
                  <c:v>-9.1246645275274376E-5</c:v>
                </c:pt>
                <c:pt idx="26">
                  <c:v>1.4064941475863251E-4</c:v>
                </c:pt>
                <c:pt idx="27">
                  <c:v>4.910581294548063E-4</c:v>
                </c:pt>
                <c:pt idx="28">
                  <c:v>1.7206381699295039E-4</c:v>
                </c:pt>
                <c:pt idx="29">
                  <c:v>1.0500177495187957E-4</c:v>
                </c:pt>
                <c:pt idx="30">
                  <c:v>1.9539997297607429E-4</c:v>
                </c:pt>
                <c:pt idx="31">
                  <c:v>1.1482319464620324E-4</c:v>
                </c:pt>
                <c:pt idx="32">
                  <c:v>4.1285957448023623E-5</c:v>
                </c:pt>
                <c:pt idx="33">
                  <c:v>2.2484366364083699E-4</c:v>
                </c:pt>
                <c:pt idx="34">
                  <c:v>2.3360580979744748E-4</c:v>
                </c:pt>
                <c:pt idx="35">
                  <c:v>1.0609447216917999E-4</c:v>
                </c:pt>
                <c:pt idx="36">
                  <c:v>3.0334560278397497E-4</c:v>
                </c:pt>
                <c:pt idx="37">
                  <c:v>8.4412788325663853E-5</c:v>
                </c:pt>
                <c:pt idx="38">
                  <c:v>6.0435154799678742E-4</c:v>
                </c:pt>
              </c:numCache>
            </c:numRef>
          </c:val>
          <c:smooth val="0"/>
          <c:extLst>
            <c:ext xmlns:c16="http://schemas.microsoft.com/office/drawing/2014/chart" uri="{C3380CC4-5D6E-409C-BE32-E72D297353CC}">
              <c16:uniqueId val="{00000006-D898-4B88-B0B6-5DA30944DFDE}"/>
            </c:ext>
          </c:extLst>
        </c:ser>
        <c:ser>
          <c:idx val="4"/>
          <c:order val="4"/>
          <c:tx>
            <c:strRef>
              <c:f>'N2O combo graph'!$F$1</c:f>
              <c:strCache>
                <c:ptCount val="1"/>
                <c:pt idx="0">
                  <c:v>WCWL daily</c:v>
                </c:pt>
              </c:strCache>
            </c:strRef>
          </c:tx>
          <c:spPr>
            <a:ln w="25400" cap="rnd">
              <a:solidFill>
                <a:srgbClr val="00B050"/>
              </a:solidFill>
              <a:round/>
            </a:ln>
            <a:effectLst/>
          </c:spPr>
          <c:marker>
            <c:symbol val="none"/>
          </c:marker>
          <c:cat>
            <c:numRef>
              <c:f>'N2O combo graph'!$A$2:$A$41</c:f>
              <c:numCache>
                <c:formatCode>mm/dd/yyyy</c:formatCode>
                <c:ptCount val="40"/>
                <c:pt idx="0">
                  <c:v>44350</c:v>
                </c:pt>
                <c:pt idx="1">
                  <c:v>44357</c:v>
                </c:pt>
                <c:pt idx="2">
                  <c:v>44370</c:v>
                </c:pt>
                <c:pt idx="3">
                  <c:v>44378</c:v>
                </c:pt>
                <c:pt idx="4">
                  <c:v>44384</c:v>
                </c:pt>
                <c:pt idx="5">
                  <c:v>44391</c:v>
                </c:pt>
                <c:pt idx="6">
                  <c:v>44399</c:v>
                </c:pt>
                <c:pt idx="7">
                  <c:v>44406</c:v>
                </c:pt>
                <c:pt idx="8">
                  <c:v>44413</c:v>
                </c:pt>
                <c:pt idx="9">
                  <c:v>44420</c:v>
                </c:pt>
                <c:pt idx="10">
                  <c:v>44428</c:v>
                </c:pt>
                <c:pt idx="11">
                  <c:v>44433</c:v>
                </c:pt>
                <c:pt idx="12">
                  <c:v>44440</c:v>
                </c:pt>
                <c:pt idx="13">
                  <c:v>44447</c:v>
                </c:pt>
                <c:pt idx="14">
                  <c:v>44455</c:v>
                </c:pt>
                <c:pt idx="15">
                  <c:v>44462</c:v>
                </c:pt>
                <c:pt idx="16">
                  <c:v>44469</c:v>
                </c:pt>
                <c:pt idx="17">
                  <c:v>44475</c:v>
                </c:pt>
                <c:pt idx="18">
                  <c:v>44482</c:v>
                </c:pt>
                <c:pt idx="19">
                  <c:v>44490</c:v>
                </c:pt>
                <c:pt idx="20">
                  <c:v>44497</c:v>
                </c:pt>
                <c:pt idx="21">
                  <c:v>44510</c:v>
                </c:pt>
                <c:pt idx="22">
                  <c:v>44531</c:v>
                </c:pt>
                <c:pt idx="23">
                  <c:v>44545</c:v>
                </c:pt>
                <c:pt idx="24">
                  <c:v>44559</c:v>
                </c:pt>
                <c:pt idx="25">
                  <c:v>44573</c:v>
                </c:pt>
                <c:pt idx="26">
                  <c:v>44589</c:v>
                </c:pt>
                <c:pt idx="27">
                  <c:v>44602</c:v>
                </c:pt>
                <c:pt idx="28">
                  <c:v>44615</c:v>
                </c:pt>
                <c:pt idx="29">
                  <c:v>44629</c:v>
                </c:pt>
                <c:pt idx="30">
                  <c:v>44643</c:v>
                </c:pt>
                <c:pt idx="31">
                  <c:v>44657</c:v>
                </c:pt>
                <c:pt idx="32">
                  <c:v>44671</c:v>
                </c:pt>
                <c:pt idx="33">
                  <c:v>44686</c:v>
                </c:pt>
                <c:pt idx="34">
                  <c:v>44694</c:v>
                </c:pt>
                <c:pt idx="35">
                  <c:v>44700</c:v>
                </c:pt>
                <c:pt idx="36">
                  <c:v>44707</c:v>
                </c:pt>
                <c:pt idx="37">
                  <c:v>44713</c:v>
                </c:pt>
                <c:pt idx="38">
                  <c:v>44720</c:v>
                </c:pt>
              </c:numCache>
            </c:numRef>
          </c:cat>
          <c:val>
            <c:numRef>
              <c:f>'N2O combo graph'!$F$2:$F$41</c:f>
              <c:numCache>
                <c:formatCode>General</c:formatCode>
                <c:ptCount val="40"/>
                <c:pt idx="0">
                  <c:v>-6.2207895343981378E-5</c:v>
                </c:pt>
                <c:pt idx="1">
                  <c:v>0</c:v>
                </c:pt>
                <c:pt idx="2">
                  <c:v>1.1128671224056401E-3</c:v>
                </c:pt>
                <c:pt idx="3">
                  <c:v>1.47038479664495E-4</c:v>
                </c:pt>
                <c:pt idx="4">
                  <c:v>5.8338461668599995E-4</c:v>
                </c:pt>
                <c:pt idx="5">
                  <c:v>3.2053308724904123E-4</c:v>
                </c:pt>
                <c:pt idx="6">
                  <c:v>7.0009753475506347E-4</c:v>
                </c:pt>
                <c:pt idx="7">
                  <c:v>0</c:v>
                </c:pt>
                <c:pt idx="8">
                  <c:v>0</c:v>
                </c:pt>
                <c:pt idx="9">
                  <c:v>2.6053661824395466E-3</c:v>
                </c:pt>
                <c:pt idx="10">
                  <c:v>3.5257739729097886E-3</c:v>
                </c:pt>
                <c:pt idx="11">
                  <c:v>-1.6405048981172482E-4</c:v>
                </c:pt>
                <c:pt idx="12">
                  <c:v>-1.7430673872222675E-3</c:v>
                </c:pt>
                <c:pt idx="13">
                  <c:v>4.853439657713925E-4</c:v>
                </c:pt>
                <c:pt idx="14">
                  <c:v>2.0541068639421786E-3</c:v>
                </c:pt>
                <c:pt idx="15">
                  <c:v>6.5428523977514028E-4</c:v>
                </c:pt>
                <c:pt idx="16">
                  <c:v>0</c:v>
                </c:pt>
                <c:pt idx="17">
                  <c:v>1.1690031564183102E-3</c:v>
                </c:pt>
                <c:pt idx="18">
                  <c:v>6.5510411992504623E-4</c:v>
                </c:pt>
                <c:pt idx="19">
                  <c:v>0</c:v>
                </c:pt>
                <c:pt idx="20">
                  <c:v>5.288076044971888E-4</c:v>
                </c:pt>
                <c:pt idx="21">
                  <c:v>1.3330049033639683E-4</c:v>
                </c:pt>
                <c:pt idx="22">
                  <c:v>2.3172508505755335E-3</c:v>
                </c:pt>
                <c:pt idx="23">
                  <c:v>6.0057210115106621E-4</c:v>
                </c:pt>
                <c:pt idx="24">
                  <c:v>1.0062957200392611E-2</c:v>
                </c:pt>
                <c:pt idx="25">
                  <c:v>-9.5655999928616122E-5</c:v>
                </c:pt>
                <c:pt idx="26">
                  <c:v>-1.44338874774695E-4</c:v>
                </c:pt>
                <c:pt idx="27">
                  <c:v>-1.6350606949228126E-4</c:v>
                </c:pt>
                <c:pt idx="28">
                  <c:v>2.9002755199428903E-4</c:v>
                </c:pt>
                <c:pt idx="29">
                  <c:v>5.8693009777460454E-4</c:v>
                </c:pt>
                <c:pt idx="30">
                  <c:v>1.7731904784509686E-4</c:v>
                </c:pt>
                <c:pt idx="31">
                  <c:v>1.1347339220130276E-4</c:v>
                </c:pt>
                <c:pt idx="32">
                  <c:v>2.4377432154903137E-4</c:v>
                </c:pt>
                <c:pt idx="33">
                  <c:v>0</c:v>
                </c:pt>
                <c:pt idx="34">
                  <c:v>0</c:v>
                </c:pt>
                <c:pt idx="35">
                  <c:v>2.4566404497189251E-4</c:v>
                </c:pt>
                <c:pt idx="36">
                  <c:v>1.6438794042295001E-4</c:v>
                </c:pt>
                <c:pt idx="37">
                  <c:v>3.2215285018292127E-4</c:v>
                </c:pt>
                <c:pt idx="38">
                  <c:v>4.8291432137057206E-4</c:v>
                </c:pt>
              </c:numCache>
            </c:numRef>
          </c:val>
          <c:smooth val="0"/>
          <c:extLst>
            <c:ext xmlns:c16="http://schemas.microsoft.com/office/drawing/2014/chart" uri="{C3380CC4-5D6E-409C-BE32-E72D297353CC}">
              <c16:uniqueId val="{00000007-D898-4B88-B0B6-5DA30944DFDE}"/>
            </c:ext>
          </c:extLst>
        </c:ser>
        <c:ser>
          <c:idx val="3"/>
          <c:order val="5"/>
          <c:tx>
            <c:strRef>
              <c:f>'N2O combo graph'!$E$1</c:f>
              <c:strCache>
                <c:ptCount val="1"/>
                <c:pt idx="0">
                  <c:v>WWWC daily</c:v>
                </c:pt>
              </c:strCache>
            </c:strRef>
          </c:tx>
          <c:spPr>
            <a:ln w="25400" cap="rnd">
              <a:solidFill>
                <a:srgbClr val="C00000"/>
              </a:solidFill>
              <a:round/>
            </a:ln>
            <a:effectLst/>
          </c:spPr>
          <c:marker>
            <c:symbol val="none"/>
          </c:marker>
          <c:cat>
            <c:numRef>
              <c:f>'N2O combo graph'!$A$2:$A$41</c:f>
              <c:numCache>
                <c:formatCode>mm/dd/yyyy</c:formatCode>
                <c:ptCount val="40"/>
                <c:pt idx="0">
                  <c:v>44350</c:v>
                </c:pt>
                <c:pt idx="1">
                  <c:v>44357</c:v>
                </c:pt>
                <c:pt idx="2">
                  <c:v>44370</c:v>
                </c:pt>
                <c:pt idx="3">
                  <c:v>44378</c:v>
                </c:pt>
                <c:pt idx="4">
                  <c:v>44384</c:v>
                </c:pt>
                <c:pt idx="5">
                  <c:v>44391</c:v>
                </c:pt>
                <c:pt idx="6">
                  <c:v>44399</c:v>
                </c:pt>
                <c:pt idx="7">
                  <c:v>44406</c:v>
                </c:pt>
                <c:pt idx="8">
                  <c:v>44413</c:v>
                </c:pt>
                <c:pt idx="9">
                  <c:v>44420</c:v>
                </c:pt>
                <c:pt idx="10">
                  <c:v>44428</c:v>
                </c:pt>
                <c:pt idx="11">
                  <c:v>44433</c:v>
                </c:pt>
                <c:pt idx="12">
                  <c:v>44440</c:v>
                </c:pt>
                <c:pt idx="13">
                  <c:v>44447</c:v>
                </c:pt>
                <c:pt idx="14">
                  <c:v>44455</c:v>
                </c:pt>
                <c:pt idx="15">
                  <c:v>44462</c:v>
                </c:pt>
                <c:pt idx="16">
                  <c:v>44469</c:v>
                </c:pt>
                <c:pt idx="17">
                  <c:v>44475</c:v>
                </c:pt>
                <c:pt idx="18">
                  <c:v>44482</c:v>
                </c:pt>
                <c:pt idx="19">
                  <c:v>44490</c:v>
                </c:pt>
                <c:pt idx="20">
                  <c:v>44497</c:v>
                </c:pt>
                <c:pt idx="21">
                  <c:v>44510</c:v>
                </c:pt>
                <c:pt idx="22">
                  <c:v>44531</c:v>
                </c:pt>
                <c:pt idx="23">
                  <c:v>44545</c:v>
                </c:pt>
                <c:pt idx="24">
                  <c:v>44559</c:v>
                </c:pt>
                <c:pt idx="25">
                  <c:v>44573</c:v>
                </c:pt>
                <c:pt idx="26">
                  <c:v>44589</c:v>
                </c:pt>
                <c:pt idx="27">
                  <c:v>44602</c:v>
                </c:pt>
                <c:pt idx="28">
                  <c:v>44615</c:v>
                </c:pt>
                <c:pt idx="29">
                  <c:v>44629</c:v>
                </c:pt>
                <c:pt idx="30">
                  <c:v>44643</c:v>
                </c:pt>
                <c:pt idx="31">
                  <c:v>44657</c:v>
                </c:pt>
                <c:pt idx="32">
                  <c:v>44671</c:v>
                </c:pt>
                <c:pt idx="33">
                  <c:v>44686</c:v>
                </c:pt>
                <c:pt idx="34">
                  <c:v>44694</c:v>
                </c:pt>
                <c:pt idx="35">
                  <c:v>44700</c:v>
                </c:pt>
                <c:pt idx="36">
                  <c:v>44707</c:v>
                </c:pt>
                <c:pt idx="37">
                  <c:v>44713</c:v>
                </c:pt>
                <c:pt idx="38">
                  <c:v>44720</c:v>
                </c:pt>
              </c:numCache>
            </c:numRef>
          </c:cat>
          <c:val>
            <c:numRef>
              <c:f>'N2O combo graph'!$E$2:$E$41</c:f>
              <c:numCache>
                <c:formatCode>General</c:formatCode>
                <c:ptCount val="40"/>
                <c:pt idx="0">
                  <c:v>0</c:v>
                </c:pt>
                <c:pt idx="1">
                  <c:v>1.5054796602123624E-4</c:v>
                </c:pt>
                <c:pt idx="2">
                  <c:v>8.5451493445168141E-4</c:v>
                </c:pt>
                <c:pt idx="3">
                  <c:v>9.3091375283305003E-4</c:v>
                </c:pt>
                <c:pt idx="4">
                  <c:v>2.9533677494423128E-4</c:v>
                </c:pt>
                <c:pt idx="5">
                  <c:v>0</c:v>
                </c:pt>
                <c:pt idx="6">
                  <c:v>2.8588815782992755E-4</c:v>
                </c:pt>
                <c:pt idx="7">
                  <c:v>0</c:v>
                </c:pt>
                <c:pt idx="8">
                  <c:v>1.6107642509146126E-4</c:v>
                </c:pt>
                <c:pt idx="9">
                  <c:v>1.19799241359329E-3</c:v>
                </c:pt>
                <c:pt idx="10">
                  <c:v>-6.7141487556399149E-4</c:v>
                </c:pt>
                <c:pt idx="11">
                  <c:v>1.6410512467258998E-3</c:v>
                </c:pt>
                <c:pt idx="12">
                  <c:v>1.2819523753368426E-3</c:v>
                </c:pt>
                <c:pt idx="13">
                  <c:v>1.9929383164807714E-3</c:v>
                </c:pt>
                <c:pt idx="14">
                  <c:v>1.8301971350406E-3</c:v>
                </c:pt>
                <c:pt idx="15">
                  <c:v>5.4120329028285871E-4</c:v>
                </c:pt>
                <c:pt idx="16">
                  <c:v>-2.6969052849112126E-4</c:v>
                </c:pt>
                <c:pt idx="17">
                  <c:v>-2.599719508878375E-4</c:v>
                </c:pt>
                <c:pt idx="18">
                  <c:v>5.4464528651735505E-4</c:v>
                </c:pt>
                <c:pt idx="19">
                  <c:v>9.9858384873739627E-4</c:v>
                </c:pt>
                <c:pt idx="20">
                  <c:v>-8.74064573195325E-4</c:v>
                </c:pt>
                <c:pt idx="21">
                  <c:v>1.3401455725518491E-3</c:v>
                </c:pt>
                <c:pt idx="22">
                  <c:v>5.9679265430534381E-4</c:v>
                </c:pt>
                <c:pt idx="23">
                  <c:v>8.2427935968590999E-4</c:v>
                </c:pt>
                <c:pt idx="24">
                  <c:v>1.90790076245204E-3</c:v>
                </c:pt>
                <c:pt idx="25">
                  <c:v>-1.2940106105112874E-4</c:v>
                </c:pt>
                <c:pt idx="26">
                  <c:v>-6.6464272386901005E-5</c:v>
                </c:pt>
                <c:pt idx="27">
                  <c:v>0</c:v>
                </c:pt>
                <c:pt idx="28">
                  <c:v>6.4439568719550251E-5</c:v>
                </c:pt>
                <c:pt idx="29">
                  <c:v>-5.205738095832962E-5</c:v>
                </c:pt>
                <c:pt idx="30">
                  <c:v>-1.9965763554513131E-4</c:v>
                </c:pt>
                <c:pt idx="31">
                  <c:v>0</c:v>
                </c:pt>
                <c:pt idx="32">
                  <c:v>1.0798419559199897E-7</c:v>
                </c:pt>
                <c:pt idx="33">
                  <c:v>1.08614103399661E-4</c:v>
                </c:pt>
                <c:pt idx="34">
                  <c:v>1.261615351833675E-4</c:v>
                </c:pt>
                <c:pt idx="35">
                  <c:v>0</c:v>
                </c:pt>
                <c:pt idx="36">
                  <c:v>0</c:v>
                </c:pt>
                <c:pt idx="37">
                  <c:v>1.2967102154010874E-4</c:v>
                </c:pt>
                <c:pt idx="38">
                  <c:v>8.9554892877665755E-5</c:v>
                </c:pt>
              </c:numCache>
            </c:numRef>
          </c:val>
          <c:smooth val="0"/>
          <c:extLst>
            <c:ext xmlns:c16="http://schemas.microsoft.com/office/drawing/2014/chart" uri="{C3380CC4-5D6E-409C-BE32-E72D297353CC}">
              <c16:uniqueId val="{00000008-D898-4B88-B0B6-5DA30944DFDE}"/>
            </c:ext>
          </c:extLst>
        </c:ser>
        <c:dLbls>
          <c:showLegendKey val="0"/>
          <c:showVal val="0"/>
          <c:showCatName val="0"/>
          <c:showSerName val="0"/>
          <c:showPercent val="0"/>
          <c:showBubbleSize val="0"/>
        </c:dLbls>
        <c:marker val="1"/>
        <c:smooth val="0"/>
        <c:axId val="1782864511"/>
        <c:axId val="1782874911"/>
      </c:lineChart>
      <c:dateAx>
        <c:axId val="1782864511"/>
        <c:scaling>
          <c:orientation val="minMax"/>
        </c:scaling>
        <c:delete val="0"/>
        <c:axPos val="b"/>
        <c:numFmt formatCode="[$-1C09]\ mmmm;@" sourceLinked="0"/>
        <c:majorTickMark val="cross"/>
        <c:minorTickMark val="none"/>
        <c:tickLblPos val="low"/>
        <c:spPr>
          <a:noFill/>
          <a:ln w="9525" cap="flat" cmpd="sng" algn="ctr">
            <a:solidFill>
              <a:schemeClr val="tx1">
                <a:lumMod val="85000"/>
                <a:lumOff val="1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2874911"/>
        <c:crosses val="autoZero"/>
        <c:auto val="0"/>
        <c:lblOffset val="100"/>
        <c:baseTimeUnit val="days"/>
        <c:majorUnit val="1"/>
        <c:majorTimeUnit val="months"/>
        <c:minorUnit val="1"/>
        <c:minorTimeUnit val="days"/>
      </c:dateAx>
      <c:valAx>
        <c:axId val="1782874911"/>
        <c:scaling>
          <c:orientation val="minMax"/>
          <c:max val="3.0000000000000006E-2"/>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ZA" sz="1600"/>
                  <a:t>Daily emissions (kg N</a:t>
                </a:r>
                <a:r>
                  <a:rPr lang="en-ZA" sz="1600" baseline="-25000"/>
                  <a:t>2</a:t>
                </a:r>
                <a:r>
                  <a:rPr lang="en-ZA" sz="1600"/>
                  <a:t>O-N ha</a:t>
                </a:r>
                <a:r>
                  <a:rPr lang="en-ZA" sz="1600" baseline="30000"/>
                  <a:t>-1</a:t>
                </a:r>
                <a:r>
                  <a:rPr lang="en-ZA" sz="1600"/>
                  <a:t> day</a:t>
                </a:r>
                <a:r>
                  <a:rPr lang="en-ZA" sz="1600" baseline="30000"/>
                  <a:t>-1</a:t>
                </a:r>
                <a:r>
                  <a:rPr lang="en-ZA" sz="1600" baseline="0"/>
                  <a:t>)</a:t>
                </a:r>
              </a:p>
            </c:rich>
          </c:tx>
          <c:layout>
            <c:manualLayout>
              <c:xMode val="edge"/>
              <c:yMode val="edge"/>
              <c:x val="1.6859019904576746E-2"/>
              <c:y val="0.1311721270220162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2864511"/>
        <c:crosses val="autoZero"/>
        <c:crossBetween val="between"/>
        <c:majorUnit val="6.0000000000000019E-3"/>
      </c:valAx>
      <c:valAx>
        <c:axId val="1820374303"/>
        <c:scaling>
          <c:orientation val="minMax"/>
          <c:min val="-0.1"/>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Cumulative </a:t>
                </a:r>
                <a:r>
                  <a:rPr lang="en-ZA" sz="1600"/>
                  <a:t>emissions (kg N</a:t>
                </a:r>
                <a:r>
                  <a:rPr lang="en-ZA" sz="1600" baseline="-25000"/>
                  <a:t>2</a:t>
                </a:r>
                <a:r>
                  <a:rPr lang="en-ZA" sz="1600"/>
                  <a:t>O-N ha</a:t>
                </a:r>
                <a:r>
                  <a:rPr lang="en-ZA" sz="1600" baseline="30000"/>
                  <a:t>-1</a:t>
                </a:r>
                <a:r>
                  <a:rPr lang="en-ZA" sz="1600"/>
                  <a:t> year</a:t>
                </a:r>
                <a:r>
                  <a:rPr lang="en-ZA" sz="1600" baseline="30000"/>
                  <a:t>-1</a:t>
                </a:r>
                <a:r>
                  <a:rPr lang="en-ZA" sz="1600"/>
                  <a:t>)</a:t>
                </a:r>
              </a:p>
            </c:rich>
          </c:tx>
          <c:layout>
            <c:manualLayout>
              <c:xMode val="edge"/>
              <c:yMode val="edge"/>
              <c:x val="0.96001715074672078"/>
              <c:y val="6.9777586173942779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20370143"/>
        <c:crosses val="max"/>
        <c:crossBetween val="between"/>
      </c:valAx>
      <c:dateAx>
        <c:axId val="1820370143"/>
        <c:scaling>
          <c:orientation val="minMax"/>
        </c:scaling>
        <c:delete val="1"/>
        <c:axPos val="b"/>
        <c:numFmt formatCode="mm/dd/yyyy" sourceLinked="1"/>
        <c:majorTickMark val="out"/>
        <c:minorTickMark val="none"/>
        <c:tickLblPos val="nextTo"/>
        <c:crossAx val="1820374303"/>
        <c:crosses val="autoZero"/>
        <c:auto val="1"/>
        <c:lblOffset val="100"/>
        <c:baseTimeUnit val="days"/>
      </c:dateAx>
      <c:spPr>
        <a:noFill/>
        <a:ln>
          <a:solidFill>
            <a:schemeClr val="tx1">
              <a:lumMod val="50000"/>
              <a:lumOff val="50000"/>
            </a:schemeClr>
          </a:solidFill>
        </a:ln>
        <a:effectLst/>
      </c:spPr>
    </c:plotArea>
    <c:legend>
      <c:legendPos val="b"/>
      <c:layout>
        <c:manualLayout>
          <c:xMode val="edge"/>
          <c:yMode val="edge"/>
          <c:x val="0.14322884006108072"/>
          <c:y val="0.67021825139791746"/>
          <c:w val="0.73772351594348584"/>
          <c:h val="8.58515743592105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08107828972071"/>
          <c:y val="9.1222006618131748E-2"/>
          <c:w val="0.78034360076126208"/>
          <c:h val="0.55081804140102908"/>
        </c:manualLayout>
      </c:layout>
      <c:barChart>
        <c:barDir val="col"/>
        <c:grouping val="clustered"/>
        <c:varyColors val="0"/>
        <c:ser>
          <c:idx val="0"/>
          <c:order val="0"/>
          <c:tx>
            <c:strRef>
              <c:f>'standardised graph'!$C$1</c:f>
              <c:strCache>
                <c:ptCount val="1"/>
                <c:pt idx="0">
                  <c:v>60 day biomass</c:v>
                </c:pt>
              </c:strCache>
            </c:strRef>
          </c:tx>
          <c:spPr>
            <a:solidFill>
              <a:schemeClr val="accent6">
                <a:lumMod val="40000"/>
                <a:lumOff val="60000"/>
              </a:schemeClr>
            </a:solidFill>
            <a:ln>
              <a:noFill/>
            </a:ln>
            <a:effectLst/>
          </c:spPr>
          <c:invertIfNegative val="0"/>
          <c:cat>
            <c:strRef>
              <c:f>'standardised graph'!$A$3:$A$5</c:f>
              <c:strCache>
                <c:ptCount val="3"/>
                <c:pt idx="0">
                  <c:v>WWWC (n = 32)</c:v>
                </c:pt>
                <c:pt idx="1">
                  <c:v>WCWL (n = 24)</c:v>
                </c:pt>
                <c:pt idx="2">
                  <c:v>WMCM (n = 16)</c:v>
                </c:pt>
              </c:strCache>
            </c:strRef>
          </c:cat>
          <c:val>
            <c:numRef>
              <c:f>'standardised graph'!$C$3:$C$5</c:f>
              <c:numCache>
                <c:formatCode>General</c:formatCode>
                <c:ptCount val="3"/>
                <c:pt idx="0">
                  <c:v>0.60589846686621773</c:v>
                </c:pt>
                <c:pt idx="1">
                  <c:v>0.78098640726254231</c:v>
                </c:pt>
                <c:pt idx="2">
                  <c:v>0.98464426782614989</c:v>
                </c:pt>
              </c:numCache>
            </c:numRef>
          </c:val>
          <c:extLst>
            <c:ext xmlns:c16="http://schemas.microsoft.com/office/drawing/2014/chart" uri="{C3380CC4-5D6E-409C-BE32-E72D297353CC}">
              <c16:uniqueId val="{00000000-BBE8-4FF8-8B5F-29A1DB305D20}"/>
            </c:ext>
          </c:extLst>
        </c:ser>
        <c:ser>
          <c:idx val="1"/>
          <c:order val="1"/>
          <c:tx>
            <c:strRef>
              <c:f>'standardised graph'!$D$1</c:f>
              <c:strCache>
                <c:ptCount val="1"/>
                <c:pt idx="0">
                  <c:v>90 day biomass</c:v>
                </c:pt>
              </c:strCache>
            </c:strRef>
          </c:tx>
          <c:spPr>
            <a:solidFill>
              <a:schemeClr val="accent6">
                <a:lumMod val="60000"/>
                <a:lumOff val="40000"/>
              </a:schemeClr>
            </a:solidFill>
            <a:ln>
              <a:noFill/>
            </a:ln>
            <a:effectLst/>
          </c:spPr>
          <c:invertIfNegative val="0"/>
          <c:cat>
            <c:strRef>
              <c:f>'standardised graph'!$A$3:$A$5</c:f>
              <c:strCache>
                <c:ptCount val="3"/>
                <c:pt idx="0">
                  <c:v>WWWC (n = 32)</c:v>
                </c:pt>
                <c:pt idx="1">
                  <c:v>WCWL (n = 24)</c:v>
                </c:pt>
                <c:pt idx="2">
                  <c:v>WMCM (n = 16)</c:v>
                </c:pt>
              </c:strCache>
            </c:strRef>
          </c:cat>
          <c:val>
            <c:numRef>
              <c:f>'standardised graph'!$C$3:$C$5</c:f>
              <c:numCache>
                <c:formatCode>General</c:formatCode>
                <c:ptCount val="3"/>
                <c:pt idx="0">
                  <c:v>0.60589846686621773</c:v>
                </c:pt>
                <c:pt idx="1">
                  <c:v>0.78098640726254231</c:v>
                </c:pt>
                <c:pt idx="2">
                  <c:v>0.98464426782614989</c:v>
                </c:pt>
              </c:numCache>
            </c:numRef>
          </c:val>
          <c:extLst>
            <c:ext xmlns:c16="http://schemas.microsoft.com/office/drawing/2014/chart" uri="{C3380CC4-5D6E-409C-BE32-E72D297353CC}">
              <c16:uniqueId val="{00000001-BBE8-4FF8-8B5F-29A1DB305D20}"/>
            </c:ext>
          </c:extLst>
        </c:ser>
        <c:ser>
          <c:idx val="2"/>
          <c:order val="2"/>
          <c:tx>
            <c:strRef>
              <c:f>'standardised graph'!$E$1</c:f>
              <c:strCache>
                <c:ptCount val="1"/>
                <c:pt idx="0">
                  <c:v>harvest biomass</c:v>
                </c:pt>
              </c:strCache>
            </c:strRef>
          </c:tx>
          <c:spPr>
            <a:solidFill>
              <a:schemeClr val="accent6">
                <a:lumMod val="75000"/>
                <a:alpha val="81000"/>
              </a:schemeClr>
            </a:solidFill>
            <a:ln>
              <a:noFill/>
            </a:ln>
            <a:effectLst/>
          </c:spPr>
          <c:invertIfNegative val="0"/>
          <c:cat>
            <c:strRef>
              <c:f>'standardised graph'!$A$3:$A$5</c:f>
              <c:strCache>
                <c:ptCount val="3"/>
                <c:pt idx="0">
                  <c:v>WWWC (n = 32)</c:v>
                </c:pt>
                <c:pt idx="1">
                  <c:v>WCWL (n = 24)</c:v>
                </c:pt>
                <c:pt idx="2">
                  <c:v>WMCM (n = 16)</c:v>
                </c:pt>
              </c:strCache>
            </c:strRef>
          </c:cat>
          <c:val>
            <c:numRef>
              <c:f>'standardised graph'!$D$3:$D$5</c:f>
              <c:numCache>
                <c:formatCode>General</c:formatCode>
                <c:ptCount val="3"/>
                <c:pt idx="0">
                  <c:v>0.53240089406322799</c:v>
                </c:pt>
                <c:pt idx="1">
                  <c:v>0.63446264835931809</c:v>
                </c:pt>
                <c:pt idx="2">
                  <c:v>0.92411384074735481</c:v>
                </c:pt>
              </c:numCache>
            </c:numRef>
          </c:val>
          <c:extLst>
            <c:ext xmlns:c16="http://schemas.microsoft.com/office/drawing/2014/chart" uri="{C3380CC4-5D6E-409C-BE32-E72D297353CC}">
              <c16:uniqueId val="{00000002-BBE8-4FF8-8B5F-29A1DB305D20}"/>
            </c:ext>
          </c:extLst>
        </c:ser>
        <c:ser>
          <c:idx val="3"/>
          <c:order val="3"/>
          <c:tx>
            <c:strRef>
              <c:f>'standardised graph'!$F$1</c:f>
              <c:strCache>
                <c:ptCount val="1"/>
                <c:pt idx="0">
                  <c:v>yield</c:v>
                </c:pt>
              </c:strCache>
            </c:strRef>
          </c:tx>
          <c:spPr>
            <a:solidFill>
              <a:schemeClr val="accent6">
                <a:lumMod val="50000"/>
                <a:alpha val="74000"/>
              </a:schemeClr>
            </a:solidFill>
            <a:ln>
              <a:noFill/>
            </a:ln>
            <a:effectLst/>
          </c:spPr>
          <c:invertIfNegative val="0"/>
          <c:cat>
            <c:strRef>
              <c:f>'standardised graph'!$A$3:$A$5</c:f>
              <c:strCache>
                <c:ptCount val="3"/>
                <c:pt idx="0">
                  <c:v>WWWC (n = 32)</c:v>
                </c:pt>
                <c:pt idx="1">
                  <c:v>WCWL (n = 24)</c:v>
                </c:pt>
                <c:pt idx="2">
                  <c:v>WMCM (n = 16)</c:v>
                </c:pt>
              </c:strCache>
            </c:strRef>
          </c:cat>
          <c:val>
            <c:numRef>
              <c:f>'standardised graph'!$F$3:$F$5</c:f>
              <c:numCache>
                <c:formatCode>General</c:formatCode>
                <c:ptCount val="3"/>
                <c:pt idx="0">
                  <c:v>0.47541622684745311</c:v>
                </c:pt>
                <c:pt idx="1">
                  <c:v>0.73030523056501484</c:v>
                </c:pt>
                <c:pt idx="2">
                  <c:v>0.90579169792901193</c:v>
                </c:pt>
              </c:numCache>
            </c:numRef>
          </c:val>
          <c:extLst>
            <c:ext xmlns:c16="http://schemas.microsoft.com/office/drawing/2014/chart" uri="{C3380CC4-5D6E-409C-BE32-E72D297353CC}">
              <c16:uniqueId val="{00000003-BBE8-4FF8-8B5F-29A1DB305D20}"/>
            </c:ext>
          </c:extLst>
        </c:ser>
        <c:dLbls>
          <c:showLegendKey val="0"/>
          <c:showVal val="0"/>
          <c:showCatName val="0"/>
          <c:showSerName val="0"/>
          <c:showPercent val="0"/>
          <c:showBubbleSize val="0"/>
        </c:dLbls>
        <c:gapWidth val="245"/>
        <c:axId val="981041024"/>
        <c:axId val="981038944"/>
      </c:barChart>
      <c:barChart>
        <c:barDir val="col"/>
        <c:grouping val="clustered"/>
        <c:varyColors val="0"/>
        <c:ser>
          <c:idx val="4"/>
          <c:order val="4"/>
          <c:tx>
            <c:strRef>
              <c:f>'standardised graph'!$H$1</c:f>
              <c:strCache>
                <c:ptCount val="1"/>
                <c:pt idx="0">
                  <c:v>overall</c:v>
                </c:pt>
              </c:strCache>
            </c:strRef>
          </c:tx>
          <c:spPr>
            <a:solidFill>
              <a:schemeClr val="accent5">
                <a:alpha val="40000"/>
              </a:schemeClr>
            </a:solidFill>
            <a:ln w="15875">
              <a:solidFill>
                <a:schemeClr val="tx1"/>
              </a:solidFill>
            </a:ln>
            <a:effectLst/>
          </c:spPr>
          <c:invertIfNegative val="0"/>
          <c:errBars>
            <c:errBarType val="both"/>
            <c:errValType val="cust"/>
            <c:noEndCap val="0"/>
            <c:plus>
              <c:numRef>
                <c:f>'standardised graph'!$I$3:$I$5</c:f>
                <c:numCache>
                  <c:formatCode>General</c:formatCode>
                  <c:ptCount val="3"/>
                  <c:pt idx="0">
                    <c:v>3.9140000000000001E-2</c:v>
                  </c:pt>
                  <c:pt idx="1">
                    <c:v>2.9590000000000002E-2</c:v>
                  </c:pt>
                  <c:pt idx="2">
                    <c:v>4.6780000000000002E-2</c:v>
                  </c:pt>
                </c:numCache>
              </c:numRef>
            </c:plus>
            <c:minus>
              <c:numRef>
                <c:f>'standardised graph'!$I$3:$I$5</c:f>
                <c:numCache>
                  <c:formatCode>General</c:formatCode>
                  <c:ptCount val="3"/>
                  <c:pt idx="0">
                    <c:v>3.9140000000000001E-2</c:v>
                  </c:pt>
                  <c:pt idx="1">
                    <c:v>2.9590000000000002E-2</c:v>
                  </c:pt>
                  <c:pt idx="2">
                    <c:v>4.6780000000000002E-2</c:v>
                  </c:pt>
                </c:numCache>
              </c:numRef>
            </c:minus>
            <c:spPr>
              <a:noFill/>
              <a:ln w="19050" cap="flat" cmpd="sng" algn="ctr">
                <a:solidFill>
                  <a:schemeClr val="tx1">
                    <a:lumMod val="95000"/>
                    <a:lumOff val="5000"/>
                  </a:schemeClr>
                </a:solidFill>
                <a:round/>
              </a:ln>
              <a:effectLst>
                <a:glow rad="76200">
                  <a:schemeClr val="bg1">
                    <a:alpha val="14000"/>
                  </a:schemeClr>
                </a:glow>
              </a:effectLst>
            </c:spPr>
          </c:errBars>
          <c:val>
            <c:numRef>
              <c:f>'standardised graph'!$H$3:$H$5</c:f>
              <c:numCache>
                <c:formatCode>General</c:formatCode>
                <c:ptCount val="3"/>
                <c:pt idx="0">
                  <c:v>0.56051000000000006</c:v>
                </c:pt>
                <c:pt idx="1">
                  <c:v>0.72150000000000003</c:v>
                </c:pt>
                <c:pt idx="2">
                  <c:v>0.90543000000000007</c:v>
                </c:pt>
              </c:numCache>
            </c:numRef>
          </c:val>
          <c:extLst>
            <c:ext xmlns:c16="http://schemas.microsoft.com/office/drawing/2014/chart" uri="{C3380CC4-5D6E-409C-BE32-E72D297353CC}">
              <c16:uniqueId val="{00000004-BBE8-4FF8-8B5F-29A1DB305D20}"/>
            </c:ext>
          </c:extLst>
        </c:ser>
        <c:dLbls>
          <c:showLegendKey val="0"/>
          <c:showVal val="0"/>
          <c:showCatName val="0"/>
          <c:showSerName val="0"/>
          <c:showPercent val="0"/>
          <c:showBubbleSize val="0"/>
        </c:dLbls>
        <c:gapWidth val="18"/>
        <c:axId val="979046623"/>
        <c:axId val="979042463"/>
      </c:barChart>
      <c:catAx>
        <c:axId val="9810410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81038944"/>
        <c:crosses val="autoZero"/>
        <c:auto val="1"/>
        <c:lblAlgn val="ctr"/>
        <c:lblOffset val="100"/>
        <c:noMultiLvlLbl val="0"/>
      </c:catAx>
      <c:valAx>
        <c:axId val="981038944"/>
        <c:scaling>
          <c:orientation val="minMax"/>
          <c:max val="1.1000000000000001"/>
          <c:min val="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ZA" sz="1600" baseline="0"/>
                  <a:t>Realtive biomass</a:t>
                </a:r>
                <a:endParaRPr lang="en-ZA" sz="1600"/>
              </a:p>
            </c:rich>
          </c:tx>
          <c:layout>
            <c:manualLayout>
              <c:xMode val="edge"/>
              <c:yMode val="edge"/>
              <c:x val="3.005888054876284E-2"/>
              <c:y val="0.1856133493373385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81041024"/>
        <c:crosses val="autoZero"/>
        <c:crossBetween val="between"/>
      </c:valAx>
      <c:valAx>
        <c:axId val="979042463"/>
        <c:scaling>
          <c:orientation val="minMax"/>
        </c:scaling>
        <c:delete val="1"/>
        <c:axPos val="r"/>
        <c:numFmt formatCode="General" sourceLinked="1"/>
        <c:majorTickMark val="out"/>
        <c:minorTickMark val="none"/>
        <c:tickLblPos val="nextTo"/>
        <c:crossAx val="979046623"/>
        <c:crosses val="max"/>
        <c:crossBetween val="between"/>
      </c:valAx>
      <c:catAx>
        <c:axId val="979046623"/>
        <c:scaling>
          <c:orientation val="minMax"/>
        </c:scaling>
        <c:delete val="1"/>
        <c:axPos val="b"/>
        <c:majorTickMark val="out"/>
        <c:minorTickMark val="none"/>
        <c:tickLblPos val="nextTo"/>
        <c:crossAx val="979042463"/>
        <c:crosses val="autoZero"/>
        <c:auto val="1"/>
        <c:lblAlgn val="ctr"/>
        <c:lblOffset val="100"/>
        <c:noMultiLvlLbl val="0"/>
      </c:catAx>
      <c:spPr>
        <a:noFill/>
        <a:ln w="12700">
          <a:solidFill>
            <a:schemeClr val="tx1"/>
          </a:solidFill>
        </a:ln>
        <a:effectLst/>
      </c:spPr>
    </c:plotArea>
    <c:legend>
      <c:legendPos val="b"/>
      <c:layout>
        <c:manualLayout>
          <c:xMode val="edge"/>
          <c:yMode val="edge"/>
          <c:x val="0.13490132962671691"/>
          <c:y val="0.81390923482410504"/>
          <c:w val="0.83777241532895319"/>
          <c:h val="0.108382536509176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522005992774218E-2"/>
          <c:y val="5.6137003244187078E-2"/>
          <c:w val="0.49365151195181051"/>
          <c:h val="0.92859869543849893"/>
        </c:manualLayout>
      </c:layout>
      <c:doughnutChart>
        <c:varyColors val="1"/>
        <c:ser>
          <c:idx val="2"/>
          <c:order val="0"/>
          <c:tx>
            <c:strRef>
              <c:f>Sheet2!$D$1</c:f>
              <c:strCache>
                <c:ptCount val="1"/>
                <c:pt idx="0">
                  <c:v>WMCM</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0F14-4C3E-9570-E01503726567}"/>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0F14-4C3E-9570-E01503726567}"/>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0F14-4C3E-9570-E01503726567}"/>
              </c:ext>
            </c:extLst>
          </c:dPt>
          <c:dPt>
            <c:idx val="3"/>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7-0F14-4C3E-9570-E01503726567}"/>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0F14-4C3E-9570-E01503726567}"/>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B-0F14-4C3E-9570-E01503726567}"/>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D-0F14-4C3E-9570-E01503726567}"/>
              </c:ext>
            </c:extLst>
          </c:dPt>
          <c:dPt>
            <c:idx val="7"/>
            <c:bubble3D val="0"/>
            <c:spPr>
              <a:solidFill>
                <a:srgbClr val="CD45DB"/>
              </a:solidFill>
              <a:ln w="31750">
                <a:solidFill>
                  <a:sysClr val="window" lastClr="FFFFFF"/>
                </a:solidFill>
              </a:ln>
              <a:effectLst/>
            </c:spPr>
            <c:extLst>
              <c:ext xmlns:c16="http://schemas.microsoft.com/office/drawing/2014/chart" uri="{C3380CC4-5D6E-409C-BE32-E72D297353CC}">
                <c16:uniqueId val="{0000000F-0F14-4C3E-9570-E01503726567}"/>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0F14-4C3E-9570-E01503726567}"/>
              </c:ext>
            </c:extLst>
          </c:dPt>
          <c:dPt>
            <c:idx val="9"/>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13-0F14-4C3E-9570-E01503726567}"/>
              </c:ext>
            </c:extLst>
          </c:dPt>
          <c:cat>
            <c:strRef>
              <c:f>Sheet2!$A$2:$A$11</c:f>
              <c:strCache>
                <c:ptCount val="10"/>
                <c:pt idx="0">
                  <c:v>Fertiliser</c:v>
                </c:pt>
                <c:pt idx="1">
                  <c:v>Enteric fermentation</c:v>
                </c:pt>
                <c:pt idx="2">
                  <c:v>Manure management</c:v>
                </c:pt>
                <c:pt idx="3">
                  <c:v>Seed</c:v>
                </c:pt>
                <c:pt idx="4">
                  <c:v>Pesticides</c:v>
                </c:pt>
                <c:pt idx="5">
                  <c:v>Fuel</c:v>
                </c:pt>
                <c:pt idx="6">
                  <c:v>Soil nitrous oxide emissions</c:v>
                </c:pt>
                <c:pt idx="7">
                  <c:v>Soil methane emissions </c:v>
                </c:pt>
                <c:pt idx="9">
                  <c:v>Annual carbon sequestration</c:v>
                </c:pt>
              </c:strCache>
            </c:strRef>
          </c:cat>
          <c:val>
            <c:numRef>
              <c:f>Sheet2!$D$2:$D$11</c:f>
              <c:numCache>
                <c:formatCode>0.00</c:formatCode>
                <c:ptCount val="10"/>
                <c:pt idx="0">
                  <c:v>177.50382999999999</c:v>
                </c:pt>
                <c:pt idx="1">
                  <c:v>288.18909000000002</c:v>
                </c:pt>
                <c:pt idx="2">
                  <c:v>112.72121024597999</c:v>
                </c:pt>
                <c:pt idx="3">
                  <c:v>4.5674999999999999</c:v>
                </c:pt>
                <c:pt idx="4">
                  <c:v>28.345085395000005</c:v>
                </c:pt>
                <c:pt idx="5">
                  <c:v>66.144239999999996</c:v>
                </c:pt>
                <c:pt idx="6">
                  <c:v>180.17999999999998</c:v>
                </c:pt>
                <c:pt idx="7">
                  <c:v>-8.91</c:v>
                </c:pt>
                <c:pt idx="8">
                  <c:v>0</c:v>
                </c:pt>
                <c:pt idx="9">
                  <c:v>-1125.9259259999999</c:v>
                </c:pt>
              </c:numCache>
            </c:numRef>
          </c:val>
          <c:extLst>
            <c:ext xmlns:c16="http://schemas.microsoft.com/office/drawing/2014/chart" uri="{C3380CC4-5D6E-409C-BE32-E72D297353CC}">
              <c16:uniqueId val="{00000014-0F14-4C3E-9570-E01503726567}"/>
            </c:ext>
          </c:extLst>
        </c:ser>
        <c:ser>
          <c:idx val="1"/>
          <c:order val="1"/>
          <c:tx>
            <c:strRef>
              <c:f>Sheet2!$C$1</c:f>
              <c:strCache>
                <c:ptCount val="1"/>
                <c:pt idx="0">
                  <c:v>WCWL</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16-0F14-4C3E-9570-E0150372656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18-0F14-4C3E-9570-E0150372656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1A-0F14-4C3E-9570-E01503726567}"/>
              </c:ext>
            </c:extLst>
          </c:dPt>
          <c:dPt>
            <c:idx val="3"/>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1C-0F14-4C3E-9570-E01503726567}"/>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1E-0F14-4C3E-9570-E01503726567}"/>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20-0F14-4C3E-9570-E01503726567}"/>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2-0F14-4C3E-9570-E01503726567}"/>
              </c:ext>
            </c:extLst>
          </c:dPt>
          <c:dPt>
            <c:idx val="7"/>
            <c:bubble3D val="0"/>
            <c:spPr>
              <a:solidFill>
                <a:srgbClr val="CD45DB"/>
              </a:solidFill>
              <a:ln w="19050">
                <a:solidFill>
                  <a:schemeClr val="lt1"/>
                </a:solidFill>
              </a:ln>
              <a:effectLst/>
            </c:spPr>
            <c:extLst>
              <c:ext xmlns:c16="http://schemas.microsoft.com/office/drawing/2014/chart" uri="{C3380CC4-5D6E-409C-BE32-E72D297353CC}">
                <c16:uniqueId val="{00000024-0F14-4C3E-9570-E01503726567}"/>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26-0F14-4C3E-9570-E01503726567}"/>
              </c:ext>
            </c:extLst>
          </c:dPt>
          <c:dPt>
            <c:idx val="9"/>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28-0F14-4C3E-9570-E01503726567}"/>
              </c:ext>
            </c:extLst>
          </c:dPt>
          <c:cat>
            <c:strRef>
              <c:f>Sheet2!$A$2:$A$11</c:f>
              <c:strCache>
                <c:ptCount val="10"/>
                <c:pt idx="0">
                  <c:v>Fertiliser</c:v>
                </c:pt>
                <c:pt idx="1">
                  <c:v>Enteric fermentation</c:v>
                </c:pt>
                <c:pt idx="2">
                  <c:v>Manure management</c:v>
                </c:pt>
                <c:pt idx="3">
                  <c:v>Seed</c:v>
                </c:pt>
                <c:pt idx="4">
                  <c:v>Pesticides</c:v>
                </c:pt>
                <c:pt idx="5">
                  <c:v>Fuel</c:v>
                </c:pt>
                <c:pt idx="6">
                  <c:v>Soil nitrous oxide emissions</c:v>
                </c:pt>
                <c:pt idx="7">
                  <c:v>Soil methane emissions </c:v>
                </c:pt>
                <c:pt idx="9">
                  <c:v>Annual carbon sequestration</c:v>
                </c:pt>
              </c:strCache>
            </c:strRef>
          </c:cat>
          <c:val>
            <c:numRef>
              <c:f>Sheet2!$C$2:$C$11</c:f>
              <c:numCache>
                <c:formatCode>0.00</c:formatCode>
                <c:ptCount val="10"/>
                <c:pt idx="0">
                  <c:v>421.65307249999995</c:v>
                </c:pt>
                <c:pt idx="1">
                  <c:v>0</c:v>
                </c:pt>
                <c:pt idx="2">
                  <c:v>0</c:v>
                </c:pt>
                <c:pt idx="3">
                  <c:v>13.00325</c:v>
                </c:pt>
                <c:pt idx="4">
                  <c:v>20.414490000000001</c:v>
                </c:pt>
                <c:pt idx="5">
                  <c:v>93.769599999999997</c:v>
                </c:pt>
                <c:pt idx="6">
                  <c:v>132.98999999999998</c:v>
                </c:pt>
                <c:pt idx="7">
                  <c:v>-4.32</c:v>
                </c:pt>
                <c:pt idx="8">
                  <c:v>493.07180970000013</c:v>
                </c:pt>
                <c:pt idx="9">
                  <c:v>-877.77777779999997</c:v>
                </c:pt>
              </c:numCache>
            </c:numRef>
          </c:val>
          <c:extLst>
            <c:ext xmlns:c16="http://schemas.microsoft.com/office/drawing/2014/chart" uri="{C3380CC4-5D6E-409C-BE32-E72D297353CC}">
              <c16:uniqueId val="{00000029-0F14-4C3E-9570-E01503726567}"/>
            </c:ext>
          </c:extLst>
        </c:ser>
        <c:ser>
          <c:idx val="0"/>
          <c:order val="2"/>
          <c:tx>
            <c:strRef>
              <c:f>Sheet2!$B$1</c:f>
              <c:strCache>
                <c:ptCount val="1"/>
                <c:pt idx="0">
                  <c:v>WWWC</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2B-0F14-4C3E-9570-E0150372656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2D-0F14-4C3E-9570-E0150372656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2F-0F14-4C3E-9570-E01503726567}"/>
              </c:ext>
            </c:extLst>
          </c:dPt>
          <c:dPt>
            <c:idx val="3"/>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31-0F14-4C3E-9570-E01503726567}"/>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33-0F14-4C3E-9570-E01503726567}"/>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35-0F14-4C3E-9570-E01503726567}"/>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37-0F14-4C3E-9570-E01503726567}"/>
              </c:ext>
            </c:extLst>
          </c:dPt>
          <c:dPt>
            <c:idx val="7"/>
            <c:bubble3D val="0"/>
            <c:spPr>
              <a:solidFill>
                <a:srgbClr val="CD45DB"/>
              </a:solidFill>
              <a:ln w="19050">
                <a:solidFill>
                  <a:schemeClr val="lt1"/>
                </a:solidFill>
              </a:ln>
              <a:effectLst/>
            </c:spPr>
            <c:extLst>
              <c:ext xmlns:c16="http://schemas.microsoft.com/office/drawing/2014/chart" uri="{C3380CC4-5D6E-409C-BE32-E72D297353CC}">
                <c16:uniqueId val="{00000039-0F14-4C3E-9570-E01503726567}"/>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3B-0F14-4C3E-9570-E01503726567}"/>
              </c:ext>
            </c:extLst>
          </c:dPt>
          <c:dPt>
            <c:idx val="9"/>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3D-0F14-4C3E-9570-E01503726567}"/>
              </c:ext>
            </c:extLst>
          </c:dPt>
          <c:cat>
            <c:strRef>
              <c:f>Sheet2!$A$2:$A$11</c:f>
              <c:strCache>
                <c:ptCount val="10"/>
                <c:pt idx="0">
                  <c:v>Fertiliser</c:v>
                </c:pt>
                <c:pt idx="1">
                  <c:v>Enteric fermentation</c:v>
                </c:pt>
                <c:pt idx="2">
                  <c:v>Manure management</c:v>
                </c:pt>
                <c:pt idx="3">
                  <c:v>Seed</c:v>
                </c:pt>
                <c:pt idx="4">
                  <c:v>Pesticides</c:v>
                </c:pt>
                <c:pt idx="5">
                  <c:v>Fuel</c:v>
                </c:pt>
                <c:pt idx="6">
                  <c:v>Soil nitrous oxide emissions</c:v>
                </c:pt>
                <c:pt idx="7">
                  <c:v>Soil methane emissions </c:v>
                </c:pt>
                <c:pt idx="9">
                  <c:v>Annual carbon sequestration</c:v>
                </c:pt>
              </c:strCache>
            </c:strRef>
          </c:cat>
          <c:val>
            <c:numRef>
              <c:f>Sheet2!$B$2:$B$11</c:f>
              <c:numCache>
                <c:formatCode>0.00</c:formatCode>
                <c:ptCount val="10"/>
                <c:pt idx="0">
                  <c:v>669.1659474999999</c:v>
                </c:pt>
                <c:pt idx="1">
                  <c:v>0</c:v>
                </c:pt>
                <c:pt idx="2">
                  <c:v>0</c:v>
                </c:pt>
                <c:pt idx="3">
                  <c:v>13.628</c:v>
                </c:pt>
                <c:pt idx="4">
                  <c:v>28.148051249999998</c:v>
                </c:pt>
                <c:pt idx="5">
                  <c:v>117.4381513</c:v>
                </c:pt>
                <c:pt idx="6">
                  <c:v>60.059999999999995</c:v>
                </c:pt>
                <c:pt idx="7">
                  <c:v>2.97</c:v>
                </c:pt>
                <c:pt idx="8">
                  <c:v>97.096516950000023</c:v>
                </c:pt>
                <c:pt idx="9">
                  <c:v>-1033.333333</c:v>
                </c:pt>
              </c:numCache>
            </c:numRef>
          </c:val>
          <c:extLst>
            <c:ext xmlns:c16="http://schemas.microsoft.com/office/drawing/2014/chart" uri="{C3380CC4-5D6E-409C-BE32-E72D297353CC}">
              <c16:uniqueId val="{0000003E-0F14-4C3E-9570-E01503726567}"/>
            </c:ext>
          </c:extLst>
        </c:ser>
        <c:dLbls>
          <c:showLegendKey val="0"/>
          <c:showVal val="0"/>
          <c:showCatName val="0"/>
          <c:showSerName val="0"/>
          <c:showPercent val="0"/>
          <c:showBubbleSize val="0"/>
          <c:showLeaderLines val="1"/>
        </c:dLbls>
        <c:firstSliceAng val="0"/>
        <c:holeSize val="34"/>
      </c:doughnutChart>
      <c:spPr>
        <a:noFill/>
        <a:ln>
          <a:noFill/>
        </a:ln>
        <a:effectLst/>
      </c:spPr>
    </c:plotArea>
    <c:legend>
      <c:legendPos val="r"/>
      <c:legendEntry>
        <c:idx val="8"/>
        <c:delete val="1"/>
      </c:legendEntry>
      <c:layout>
        <c:manualLayout>
          <c:xMode val="edge"/>
          <c:yMode val="edge"/>
          <c:x val="0.73921962785423434"/>
          <c:y val="2.0277155478063757E-2"/>
          <c:w val="0.26078037214576572"/>
          <c:h val="0.979722844521936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51195283528963"/>
          <c:y val="4.9772106457440929E-2"/>
          <c:w val="0.77995144403279526"/>
          <c:h val="0.77701561889316362"/>
        </c:manualLayout>
      </c:layout>
      <c:barChart>
        <c:barDir val="col"/>
        <c:grouping val="clustered"/>
        <c:varyColors val="0"/>
        <c:ser>
          <c:idx val="0"/>
          <c:order val="0"/>
          <c:tx>
            <c:strRef>
              <c:f>'crop subprocesses'!$C$20</c:f>
              <c:strCache>
                <c:ptCount val="1"/>
                <c:pt idx="0">
                  <c:v>WWWC</c:v>
                </c:pt>
              </c:strCache>
            </c:strRef>
          </c:tx>
          <c:spPr>
            <a:solidFill>
              <a:srgbClr val="C00000">
                <a:alpha val="40000"/>
              </a:srgbClr>
            </a:solidFill>
            <a:ln>
              <a:solidFill>
                <a:schemeClr val="tx1"/>
              </a:solidFill>
            </a:ln>
            <a:effectLst/>
          </c:spPr>
          <c:invertIfNegative val="0"/>
          <c:errBars>
            <c:errBarType val="both"/>
            <c:errValType val="cust"/>
            <c:noEndCap val="0"/>
            <c:plus>
              <c:numRef>
                <c:f>'crop subprocesses'!$C$25:$C$26</c:f>
                <c:numCache>
                  <c:formatCode>General</c:formatCode>
                  <c:ptCount val="2"/>
                  <c:pt idx="0">
                    <c:v>3.617</c:v>
                  </c:pt>
                  <c:pt idx="1">
                    <c:v>3.133</c:v>
                  </c:pt>
                </c:numCache>
              </c:numRef>
            </c:plus>
            <c:minus>
              <c:numRef>
                <c:f>'crop subprocesses'!$C$25:$C$26</c:f>
                <c:numCache>
                  <c:formatCode>General</c:formatCode>
                  <c:ptCount val="2"/>
                  <c:pt idx="0">
                    <c:v>3.617</c:v>
                  </c:pt>
                  <c:pt idx="1">
                    <c:v>3.133</c:v>
                  </c:pt>
                </c:numCache>
              </c:numRef>
            </c:minus>
            <c:spPr>
              <a:noFill/>
              <a:ln w="9525" cap="flat" cmpd="sng" algn="ctr">
                <a:solidFill>
                  <a:schemeClr val="tx1">
                    <a:lumMod val="65000"/>
                    <a:lumOff val="35000"/>
                  </a:schemeClr>
                </a:solidFill>
                <a:round/>
              </a:ln>
              <a:effectLst/>
            </c:spPr>
          </c:errBars>
          <c:cat>
            <c:strRef>
              <c:f>'crop subprocesses'!$B$21:$B$24</c:f>
              <c:strCache>
                <c:ptCount val="4"/>
                <c:pt idx="0">
                  <c:v>Wheat</c:v>
                </c:pt>
                <c:pt idx="1">
                  <c:v>Canola</c:v>
                </c:pt>
                <c:pt idx="2">
                  <c:v>        Fodder</c:v>
                </c:pt>
                <c:pt idx="3">
                  <c:v>   Lamb</c:v>
                </c:pt>
              </c:strCache>
            </c:strRef>
          </c:cat>
          <c:val>
            <c:numRef>
              <c:f>'crop subprocesses'!$C$21:$C$23</c:f>
              <c:numCache>
                <c:formatCode>General</c:formatCode>
                <c:ptCount val="3"/>
                <c:pt idx="0">
                  <c:v>39.097999999999999</c:v>
                </c:pt>
                <c:pt idx="1">
                  <c:v>72.7</c:v>
                </c:pt>
              </c:numCache>
            </c:numRef>
          </c:val>
          <c:extLst>
            <c:ext xmlns:c16="http://schemas.microsoft.com/office/drawing/2014/chart" uri="{C3380CC4-5D6E-409C-BE32-E72D297353CC}">
              <c16:uniqueId val="{00000000-0291-498C-984F-3BE733FAD0D7}"/>
            </c:ext>
          </c:extLst>
        </c:ser>
        <c:ser>
          <c:idx val="1"/>
          <c:order val="1"/>
          <c:tx>
            <c:strRef>
              <c:f>'crop subprocesses'!$D$20</c:f>
              <c:strCache>
                <c:ptCount val="1"/>
                <c:pt idx="0">
                  <c:v>WCWL</c:v>
                </c:pt>
              </c:strCache>
            </c:strRef>
          </c:tx>
          <c:spPr>
            <a:solidFill>
              <a:schemeClr val="accent6">
                <a:lumMod val="40000"/>
                <a:lumOff val="60000"/>
              </a:schemeClr>
            </a:solidFill>
            <a:ln>
              <a:solidFill>
                <a:schemeClr val="tx1">
                  <a:lumMod val="75000"/>
                  <a:lumOff val="25000"/>
                </a:schemeClr>
              </a:solidFill>
            </a:ln>
            <a:effectLst/>
          </c:spPr>
          <c:invertIfNegative val="0"/>
          <c:dPt>
            <c:idx val="3"/>
            <c:invertIfNegative val="0"/>
            <c:bubble3D val="0"/>
            <c:spPr>
              <a:solidFill>
                <a:schemeClr val="accent1">
                  <a:lumMod val="40000"/>
                  <a:lumOff val="60000"/>
                </a:schemeClr>
              </a:solidFill>
              <a:ln>
                <a:solidFill>
                  <a:schemeClr val="tx1">
                    <a:lumMod val="75000"/>
                    <a:lumOff val="25000"/>
                  </a:schemeClr>
                </a:solidFill>
              </a:ln>
              <a:effectLst/>
            </c:spPr>
            <c:extLst>
              <c:ext xmlns:c16="http://schemas.microsoft.com/office/drawing/2014/chart" uri="{C3380CC4-5D6E-409C-BE32-E72D297353CC}">
                <c16:uniqueId val="{00000002-0291-498C-984F-3BE733FAD0D7}"/>
              </c:ext>
            </c:extLst>
          </c:dPt>
          <c:errBars>
            <c:errBarType val="both"/>
            <c:errValType val="cust"/>
            <c:noEndCap val="0"/>
            <c:plus>
              <c:numRef>
                <c:f>'crop subprocesses'!$D$25:$D$28</c:f>
                <c:numCache>
                  <c:formatCode>General</c:formatCode>
                  <c:ptCount val="4"/>
                  <c:pt idx="0">
                    <c:v>3.8370000000000002</c:v>
                  </c:pt>
                  <c:pt idx="1">
                    <c:v>4.43</c:v>
                  </c:pt>
                  <c:pt idx="2">
                    <c:v>4.43</c:v>
                  </c:pt>
                  <c:pt idx="3">
                    <c:v>3.8370000000000002</c:v>
                  </c:pt>
                </c:numCache>
              </c:numRef>
            </c:plus>
            <c:minus>
              <c:numRef>
                <c:f>'crop subprocesses'!$D$25:$D$28</c:f>
                <c:numCache>
                  <c:formatCode>General</c:formatCode>
                  <c:ptCount val="4"/>
                  <c:pt idx="0">
                    <c:v>3.8370000000000002</c:v>
                  </c:pt>
                  <c:pt idx="1">
                    <c:v>4.43</c:v>
                  </c:pt>
                  <c:pt idx="2">
                    <c:v>4.43</c:v>
                  </c:pt>
                  <c:pt idx="3">
                    <c:v>3.8370000000000002</c:v>
                  </c:pt>
                </c:numCache>
              </c:numRef>
            </c:minus>
            <c:spPr>
              <a:noFill/>
              <a:ln w="9525" cap="flat" cmpd="sng" algn="ctr">
                <a:solidFill>
                  <a:schemeClr val="tx1">
                    <a:lumMod val="65000"/>
                    <a:lumOff val="35000"/>
                  </a:schemeClr>
                </a:solidFill>
                <a:round/>
              </a:ln>
              <a:effectLst/>
            </c:spPr>
          </c:errBars>
          <c:cat>
            <c:strRef>
              <c:f>'crop subprocesses'!$B$21:$B$24</c:f>
              <c:strCache>
                <c:ptCount val="4"/>
                <c:pt idx="0">
                  <c:v>Wheat</c:v>
                </c:pt>
                <c:pt idx="1">
                  <c:v>Canola</c:v>
                </c:pt>
                <c:pt idx="2">
                  <c:v>        Fodder</c:v>
                </c:pt>
                <c:pt idx="3">
                  <c:v>   Lamb</c:v>
                </c:pt>
              </c:strCache>
            </c:strRef>
          </c:cat>
          <c:val>
            <c:numRef>
              <c:f>'crop subprocesses'!$D$21:$D$24</c:f>
              <c:numCache>
                <c:formatCode>General</c:formatCode>
                <c:ptCount val="4"/>
                <c:pt idx="0">
                  <c:v>27.600999999999999</c:v>
                </c:pt>
                <c:pt idx="1">
                  <c:v>47.650999999999996</c:v>
                </c:pt>
                <c:pt idx="2">
                  <c:v>26.279000000000003</c:v>
                </c:pt>
                <c:pt idx="3">
                  <c:v>97.702949834621563</c:v>
                </c:pt>
              </c:numCache>
            </c:numRef>
          </c:val>
          <c:extLst>
            <c:ext xmlns:c16="http://schemas.microsoft.com/office/drawing/2014/chart" uri="{C3380CC4-5D6E-409C-BE32-E72D297353CC}">
              <c16:uniqueId val="{00000003-0291-498C-984F-3BE733FAD0D7}"/>
            </c:ext>
          </c:extLst>
        </c:ser>
        <c:ser>
          <c:idx val="2"/>
          <c:order val="2"/>
          <c:tx>
            <c:strRef>
              <c:f>'crop subprocesses'!$E$20</c:f>
              <c:strCache>
                <c:ptCount val="1"/>
                <c:pt idx="0">
                  <c:v>WMCM</c:v>
                </c:pt>
              </c:strCache>
            </c:strRef>
          </c:tx>
          <c:spPr>
            <a:solidFill>
              <a:schemeClr val="accent1">
                <a:lumMod val="40000"/>
                <a:lumOff val="60000"/>
              </a:schemeClr>
            </a:solidFill>
            <a:ln>
              <a:solidFill>
                <a:schemeClr val="tx1"/>
              </a:solidFill>
            </a:ln>
            <a:effectLst/>
          </c:spPr>
          <c:invertIfNegative val="0"/>
          <c:dPt>
            <c:idx val="3"/>
            <c:invertIfNegative val="0"/>
            <c:bubble3D val="0"/>
            <c:spPr>
              <a:pattFill prst="dashUpDiag">
                <a:fgClr>
                  <a:schemeClr val="bg1">
                    <a:lumMod val="75000"/>
                  </a:schemeClr>
                </a:fgClr>
                <a:bgClr>
                  <a:schemeClr val="bg1"/>
                </a:bgClr>
              </a:pattFill>
              <a:ln>
                <a:solidFill>
                  <a:schemeClr val="tx1"/>
                </a:solidFill>
                <a:prstDash val="dash"/>
              </a:ln>
              <a:effectLst/>
            </c:spPr>
            <c:extLst>
              <c:ext xmlns:c16="http://schemas.microsoft.com/office/drawing/2014/chart" uri="{C3380CC4-5D6E-409C-BE32-E72D297353CC}">
                <c16:uniqueId val="{00000005-0291-498C-984F-3BE733FAD0D7}"/>
              </c:ext>
            </c:extLst>
          </c:dPt>
          <c:errBars>
            <c:errBarType val="both"/>
            <c:errValType val="cust"/>
            <c:noEndCap val="0"/>
            <c:plus>
              <c:numRef>
                <c:f>'crop subprocesses'!$E$25:$E$27</c:f>
                <c:numCache>
                  <c:formatCode>General</c:formatCode>
                  <c:ptCount val="3"/>
                  <c:pt idx="0">
                    <c:v>4.43</c:v>
                  </c:pt>
                  <c:pt idx="1">
                    <c:v>4.43</c:v>
                  </c:pt>
                  <c:pt idx="2">
                    <c:v>3.8370000000000002</c:v>
                  </c:pt>
                </c:numCache>
              </c:numRef>
            </c:plus>
            <c:minus>
              <c:numRef>
                <c:f>'crop subprocesses'!$E$25:$E$27</c:f>
                <c:numCache>
                  <c:formatCode>General</c:formatCode>
                  <c:ptCount val="3"/>
                  <c:pt idx="0">
                    <c:v>4.43</c:v>
                  </c:pt>
                  <c:pt idx="1">
                    <c:v>4.43</c:v>
                  </c:pt>
                  <c:pt idx="2">
                    <c:v>3.8370000000000002</c:v>
                  </c:pt>
                </c:numCache>
              </c:numRef>
            </c:minus>
            <c:spPr>
              <a:noFill/>
              <a:ln w="9525" cap="flat" cmpd="sng" algn="ctr">
                <a:solidFill>
                  <a:schemeClr val="tx1">
                    <a:lumMod val="65000"/>
                    <a:lumOff val="35000"/>
                  </a:schemeClr>
                </a:solidFill>
                <a:round/>
              </a:ln>
              <a:effectLst/>
            </c:spPr>
          </c:errBars>
          <c:cat>
            <c:strRef>
              <c:f>'crop subprocesses'!$B$21:$B$24</c:f>
              <c:strCache>
                <c:ptCount val="4"/>
                <c:pt idx="0">
                  <c:v>Wheat</c:v>
                </c:pt>
                <c:pt idx="1">
                  <c:v>Canola</c:v>
                </c:pt>
                <c:pt idx="2">
                  <c:v>        Fodder</c:v>
                </c:pt>
                <c:pt idx="3">
                  <c:v>   Lamb</c:v>
                </c:pt>
              </c:strCache>
            </c:strRef>
          </c:cat>
          <c:val>
            <c:numRef>
              <c:f>'crop subprocesses'!$E$21:$E$24</c:f>
              <c:numCache>
                <c:formatCode>General</c:formatCode>
                <c:ptCount val="4"/>
                <c:pt idx="0">
                  <c:v>14.786000000000001</c:v>
                </c:pt>
                <c:pt idx="1">
                  <c:v>27.613999999999997</c:v>
                </c:pt>
                <c:pt idx="2">
                  <c:v>19.744</c:v>
                </c:pt>
              </c:numCache>
            </c:numRef>
          </c:val>
          <c:extLst>
            <c:ext xmlns:c16="http://schemas.microsoft.com/office/drawing/2014/chart" uri="{C3380CC4-5D6E-409C-BE32-E72D297353CC}">
              <c16:uniqueId val="{00000006-0291-498C-984F-3BE733FAD0D7}"/>
            </c:ext>
          </c:extLst>
        </c:ser>
        <c:dLbls>
          <c:showLegendKey val="0"/>
          <c:showVal val="0"/>
          <c:showCatName val="0"/>
          <c:showSerName val="0"/>
          <c:showPercent val="0"/>
          <c:showBubbleSize val="0"/>
        </c:dLbls>
        <c:gapWidth val="219"/>
        <c:overlap val="-27"/>
        <c:axId val="1209042800"/>
        <c:axId val="1209053200"/>
      </c:barChart>
      <c:catAx>
        <c:axId val="1209042800"/>
        <c:scaling>
          <c:orientation val="minMax"/>
        </c:scaling>
        <c:delete val="0"/>
        <c:axPos val="b"/>
        <c:numFmt formatCode="General" sourceLinked="1"/>
        <c:majorTickMark val="none"/>
        <c:minorTickMark val="none"/>
        <c:tickLblPos val="low"/>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09053200"/>
        <c:crosses val="autoZero"/>
        <c:auto val="1"/>
        <c:lblAlgn val="ctr"/>
        <c:lblOffset val="100"/>
        <c:noMultiLvlLbl val="0"/>
      </c:catAx>
      <c:valAx>
        <c:axId val="1209053200"/>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ZA" sz="1600"/>
                  <a:t>Global warming potential </a:t>
                </a:r>
              </a:p>
              <a:p>
                <a:pPr>
                  <a:defRPr sz="1600"/>
                </a:pPr>
                <a:r>
                  <a:rPr lang="en-ZA" sz="1600"/>
                  <a:t>(kg CO</a:t>
                </a:r>
                <a:r>
                  <a:rPr lang="en-ZA" sz="1600" baseline="-25000"/>
                  <a:t>2</a:t>
                </a:r>
                <a:r>
                  <a:rPr lang="en-ZA" sz="1600"/>
                  <a:t>-eq GE</a:t>
                </a:r>
                <a:r>
                  <a:rPr lang="en-ZA" sz="1600" baseline="30000"/>
                  <a:t>-1</a:t>
                </a:r>
                <a:r>
                  <a:rPr lang="en-ZA" sz="1600"/>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09042800"/>
        <c:crosses val="autoZero"/>
        <c:crossBetween val="between"/>
      </c:valAx>
      <c:spPr>
        <a:solidFill>
          <a:schemeClr val="bg1"/>
        </a:solidFill>
        <a:ln w="9525">
          <a:solidFill>
            <a:schemeClr val="tx1"/>
          </a:solidFill>
        </a:ln>
        <a:effectLst/>
      </c:spPr>
    </c:plotArea>
    <c:legend>
      <c:legendPos val="b"/>
      <c:layout>
        <c:manualLayout>
          <c:xMode val="edge"/>
          <c:yMode val="edge"/>
          <c:x val="0.19513222288127494"/>
          <c:y val="4.6027258325462311E-2"/>
          <c:w val="0.39832112825188104"/>
          <c:h val="8.182042637273215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0893745578174"/>
          <c:y val="0.1332623329544767"/>
          <c:w val="0.85624011969712999"/>
          <c:h val="0.61084062408865558"/>
        </c:manualLayout>
      </c:layout>
      <c:barChart>
        <c:barDir val="col"/>
        <c:grouping val="clustered"/>
        <c:varyColors val="0"/>
        <c:ser>
          <c:idx val="0"/>
          <c:order val="0"/>
          <c:tx>
            <c:strRef>
              <c:f>'emissions ha Models (2)'!$B$13</c:f>
              <c:strCache>
                <c:ptCount val="1"/>
                <c:pt idx="0">
                  <c:v>WWWC</c:v>
                </c:pt>
              </c:strCache>
            </c:strRef>
          </c:tx>
          <c:spPr>
            <a:solidFill>
              <a:srgbClr val="C00000">
                <a:alpha val="40000"/>
              </a:srgbClr>
            </a:solidFill>
            <a:ln>
              <a:noFill/>
            </a:ln>
            <a:effectLst/>
          </c:spPr>
          <c:invertIfNegative val="0"/>
          <c:errBars>
            <c:errBarType val="both"/>
            <c:errValType val="cust"/>
            <c:noEndCap val="0"/>
            <c:plus>
              <c:numRef>
                <c:f>'emissions ha Models (2)'!$I$14:$I$21</c:f>
                <c:numCache>
                  <c:formatCode>General</c:formatCode>
                  <c:ptCount val="8"/>
                  <c:pt idx="0">
                    <c:v>1.7518950686046268E-3</c:v>
                  </c:pt>
                  <c:pt idx="1">
                    <c:v>8.9619262647824599E-4</c:v>
                  </c:pt>
                  <c:pt idx="2">
                    <c:v>2.545997652691524E-3</c:v>
                  </c:pt>
                  <c:pt idx="3">
                    <c:v>1.75110876022554E-3</c:v>
                  </c:pt>
                  <c:pt idx="4">
                    <c:v>8.9619262647824599E-4</c:v>
                  </c:pt>
                  <c:pt idx="5">
                    <c:v>2.545997652691524E-3</c:v>
                  </c:pt>
                  <c:pt idx="6">
                    <c:v>0</c:v>
                  </c:pt>
                  <c:pt idx="7">
                    <c:v>0</c:v>
                  </c:pt>
                </c:numCache>
              </c:numRef>
            </c:plus>
            <c:minus>
              <c:numRef>
                <c:f>'emissions ha Models (2)'!$I$14:$I$21</c:f>
                <c:numCache>
                  <c:formatCode>General</c:formatCode>
                  <c:ptCount val="8"/>
                  <c:pt idx="0">
                    <c:v>1.7518950686046268E-3</c:v>
                  </c:pt>
                  <c:pt idx="1">
                    <c:v>8.9619262647824599E-4</c:v>
                  </c:pt>
                  <c:pt idx="2">
                    <c:v>2.545997652691524E-3</c:v>
                  </c:pt>
                  <c:pt idx="3">
                    <c:v>1.75110876022554E-3</c:v>
                  </c:pt>
                  <c:pt idx="4">
                    <c:v>8.9619262647824599E-4</c:v>
                  </c:pt>
                  <c:pt idx="5">
                    <c:v>2.545997652691524E-3</c:v>
                  </c:pt>
                  <c:pt idx="6">
                    <c:v>0</c:v>
                  </c:pt>
                  <c:pt idx="7">
                    <c:v>0</c:v>
                  </c:pt>
                </c:numCache>
              </c:numRef>
            </c:minus>
            <c:spPr>
              <a:noFill/>
              <a:ln w="9525" cap="flat" cmpd="sng" algn="ctr">
                <a:solidFill>
                  <a:schemeClr val="tx1">
                    <a:lumMod val="65000"/>
                    <a:lumOff val="35000"/>
                  </a:schemeClr>
                </a:solidFill>
                <a:round/>
              </a:ln>
              <a:effectLst/>
            </c:spPr>
          </c:errBars>
          <c:cat>
            <c:strRef>
              <c:f>'emissions ha Models (2)'!$A$14:$A$21</c:f>
              <c:strCache>
                <c:ptCount val="8"/>
                <c:pt idx="0">
                  <c:v>20-year LUC</c:v>
                </c:pt>
                <c:pt idx="1">
                  <c:v>100-year LUC</c:v>
                </c:pt>
                <c:pt idx="2">
                  <c:v>No land impacts</c:v>
                </c:pt>
                <c:pt idx="3">
                  <c:v>20-year LUC</c:v>
                </c:pt>
                <c:pt idx="4">
                  <c:v>100-year LUC</c:v>
                </c:pt>
                <c:pt idx="5">
                  <c:v>No land impacts</c:v>
                </c:pt>
                <c:pt idx="6">
                  <c:v>Wheat</c:v>
                </c:pt>
                <c:pt idx="7">
                  <c:v>Canola</c:v>
                </c:pt>
              </c:strCache>
            </c:strRef>
          </c:cat>
          <c:val>
            <c:numRef>
              <c:f>'emissions ha Models (2)'!$B$14:$B$21</c:f>
              <c:numCache>
                <c:formatCode>General</c:formatCode>
                <c:ptCount val="8"/>
                <c:pt idx="0">
                  <c:v>1</c:v>
                </c:pt>
                <c:pt idx="1">
                  <c:v>1</c:v>
                </c:pt>
                <c:pt idx="2">
                  <c:v>1</c:v>
                </c:pt>
                <c:pt idx="3">
                  <c:v>1</c:v>
                </c:pt>
                <c:pt idx="4">
                  <c:v>1</c:v>
                </c:pt>
                <c:pt idx="5">
                  <c:v>1</c:v>
                </c:pt>
                <c:pt idx="6">
                  <c:v>0.97581818181818181</c:v>
                </c:pt>
                <c:pt idx="7">
                  <c:v>0.91657453304180381</c:v>
                </c:pt>
              </c:numCache>
            </c:numRef>
          </c:val>
          <c:extLst>
            <c:ext xmlns:c16="http://schemas.microsoft.com/office/drawing/2014/chart" uri="{C3380CC4-5D6E-409C-BE32-E72D297353CC}">
              <c16:uniqueId val="{00000000-EC4D-42EC-98CF-6CAB9AB8D723}"/>
            </c:ext>
          </c:extLst>
        </c:ser>
        <c:ser>
          <c:idx val="1"/>
          <c:order val="1"/>
          <c:tx>
            <c:strRef>
              <c:f>'emissions ha Models (2)'!$C$13</c:f>
              <c:strCache>
                <c:ptCount val="1"/>
                <c:pt idx="0">
                  <c:v>WCWL</c:v>
                </c:pt>
              </c:strCache>
            </c:strRef>
          </c:tx>
          <c:spPr>
            <a:solidFill>
              <a:schemeClr val="accent6">
                <a:lumMod val="40000"/>
                <a:lumOff val="60000"/>
              </a:schemeClr>
            </a:solidFill>
            <a:ln>
              <a:noFill/>
            </a:ln>
            <a:effectLst/>
          </c:spPr>
          <c:invertIfNegative val="0"/>
          <c:errBars>
            <c:errBarType val="both"/>
            <c:errValType val="cust"/>
            <c:noEndCap val="0"/>
            <c:plus>
              <c:numRef>
                <c:f>'emissions ha Models (2)'!$J$14:$J$21</c:f>
                <c:numCache>
                  <c:formatCode>General</c:formatCode>
                  <c:ptCount val="8"/>
                  <c:pt idx="0">
                    <c:v>1.7518950686046268E-3</c:v>
                  </c:pt>
                  <c:pt idx="1">
                    <c:v>8.9619262647824599E-4</c:v>
                  </c:pt>
                  <c:pt idx="2">
                    <c:v>2.545997652691524E-3</c:v>
                  </c:pt>
                  <c:pt idx="3">
                    <c:v>1.75110876022554E-3</c:v>
                  </c:pt>
                  <c:pt idx="4">
                    <c:v>8.9619262647824599E-4</c:v>
                  </c:pt>
                  <c:pt idx="5">
                    <c:v>2.545997652691524E-3</c:v>
                  </c:pt>
                  <c:pt idx="6">
                    <c:v>1.3154462455748091E-2</c:v>
                  </c:pt>
                  <c:pt idx="7">
                    <c:v>0</c:v>
                  </c:pt>
                </c:numCache>
              </c:numRef>
            </c:plus>
            <c:minus>
              <c:numRef>
                <c:f>'emissions ha Models (2)'!$J$14:$J$21</c:f>
                <c:numCache>
                  <c:formatCode>General</c:formatCode>
                  <c:ptCount val="8"/>
                  <c:pt idx="0">
                    <c:v>1.7518950686046268E-3</c:v>
                  </c:pt>
                  <c:pt idx="1">
                    <c:v>8.9619262647824599E-4</c:v>
                  </c:pt>
                  <c:pt idx="2">
                    <c:v>2.545997652691524E-3</c:v>
                  </c:pt>
                  <c:pt idx="3">
                    <c:v>1.75110876022554E-3</c:v>
                  </c:pt>
                  <c:pt idx="4">
                    <c:v>8.9619262647824599E-4</c:v>
                  </c:pt>
                  <c:pt idx="5">
                    <c:v>2.545997652691524E-3</c:v>
                  </c:pt>
                  <c:pt idx="6">
                    <c:v>1.3154462455748091E-2</c:v>
                  </c:pt>
                  <c:pt idx="7">
                    <c:v>0</c:v>
                  </c:pt>
                </c:numCache>
              </c:numRef>
            </c:minus>
            <c:spPr>
              <a:noFill/>
              <a:ln w="9525" cap="flat" cmpd="sng" algn="ctr">
                <a:solidFill>
                  <a:schemeClr val="tx1">
                    <a:lumMod val="65000"/>
                    <a:lumOff val="35000"/>
                  </a:schemeClr>
                </a:solidFill>
                <a:round/>
              </a:ln>
              <a:effectLst/>
            </c:spPr>
          </c:errBars>
          <c:cat>
            <c:strRef>
              <c:f>'emissions ha Models (2)'!$A$14:$A$21</c:f>
              <c:strCache>
                <c:ptCount val="8"/>
                <c:pt idx="0">
                  <c:v>20-year LUC</c:v>
                </c:pt>
                <c:pt idx="1">
                  <c:v>100-year LUC</c:v>
                </c:pt>
                <c:pt idx="2">
                  <c:v>No land impacts</c:v>
                </c:pt>
                <c:pt idx="3">
                  <c:v>20-year LUC</c:v>
                </c:pt>
                <c:pt idx="4">
                  <c:v>100-year LUC</c:v>
                </c:pt>
                <c:pt idx="5">
                  <c:v>No land impacts</c:v>
                </c:pt>
                <c:pt idx="6">
                  <c:v>Wheat</c:v>
                </c:pt>
                <c:pt idx="7">
                  <c:v>Canola</c:v>
                </c:pt>
              </c:strCache>
            </c:strRef>
          </c:cat>
          <c:val>
            <c:numRef>
              <c:f>'emissions ha Models (2)'!$C$14:$C$21</c:f>
              <c:numCache>
                <c:formatCode>General</c:formatCode>
                <c:ptCount val="8"/>
                <c:pt idx="0">
                  <c:v>0.9310967914207533</c:v>
                </c:pt>
                <c:pt idx="1">
                  <c:v>0.89201346536380077</c:v>
                </c:pt>
                <c:pt idx="2">
                  <c:v>0.72210653781902934</c:v>
                </c:pt>
                <c:pt idx="3">
                  <c:v>0.9310967914207533</c:v>
                </c:pt>
                <c:pt idx="4">
                  <c:v>0.89201346536380077</c:v>
                </c:pt>
                <c:pt idx="5">
                  <c:v>0.72210653781902934</c:v>
                </c:pt>
                <c:pt idx="6">
                  <c:v>1</c:v>
                </c:pt>
                <c:pt idx="7">
                  <c:v>1</c:v>
                </c:pt>
              </c:numCache>
            </c:numRef>
          </c:val>
          <c:extLst>
            <c:ext xmlns:c16="http://schemas.microsoft.com/office/drawing/2014/chart" uri="{C3380CC4-5D6E-409C-BE32-E72D297353CC}">
              <c16:uniqueId val="{00000001-EC4D-42EC-98CF-6CAB9AB8D723}"/>
            </c:ext>
          </c:extLst>
        </c:ser>
        <c:ser>
          <c:idx val="2"/>
          <c:order val="2"/>
          <c:tx>
            <c:strRef>
              <c:f>'emissions ha Models (2)'!$D$13</c:f>
              <c:strCache>
                <c:ptCount val="1"/>
                <c:pt idx="0">
                  <c:v>WMCM</c:v>
                </c:pt>
              </c:strCache>
            </c:strRef>
          </c:tx>
          <c:spPr>
            <a:solidFill>
              <a:schemeClr val="accent1">
                <a:lumMod val="40000"/>
                <a:lumOff val="60000"/>
              </a:schemeClr>
            </a:solidFill>
            <a:ln>
              <a:noFill/>
            </a:ln>
            <a:effectLst/>
          </c:spPr>
          <c:invertIfNegative val="0"/>
          <c:errBars>
            <c:errBarType val="both"/>
            <c:errValType val="cust"/>
            <c:noEndCap val="0"/>
            <c:plus>
              <c:numRef>
                <c:f>'emissions ha Models (2)'!$K$14:$K$21</c:f>
                <c:numCache>
                  <c:formatCode>General</c:formatCode>
                  <c:ptCount val="8"/>
                  <c:pt idx="0">
                    <c:v>1.7518950686046268E-3</c:v>
                  </c:pt>
                  <c:pt idx="1">
                    <c:v>8.9619262647824599E-4</c:v>
                  </c:pt>
                  <c:pt idx="2">
                    <c:v>2.545997652691524E-3</c:v>
                  </c:pt>
                  <c:pt idx="3">
                    <c:v>1.75110876022554E-3</c:v>
                  </c:pt>
                  <c:pt idx="4">
                    <c:v>8.9619262647824599E-4</c:v>
                  </c:pt>
                  <c:pt idx="5">
                    <c:v>2.545997652691524E-3</c:v>
                  </c:pt>
                  <c:pt idx="6">
                    <c:v>1.8588907521271972E-2</c:v>
                  </c:pt>
                  <c:pt idx="7">
                    <c:v>0</c:v>
                  </c:pt>
                </c:numCache>
              </c:numRef>
            </c:plus>
            <c:minus>
              <c:numRef>
                <c:f>'emissions ha Models (2)'!$K$14:$K$21</c:f>
                <c:numCache>
                  <c:formatCode>General</c:formatCode>
                  <c:ptCount val="8"/>
                  <c:pt idx="0">
                    <c:v>1.7518950686046268E-3</c:v>
                  </c:pt>
                  <c:pt idx="1">
                    <c:v>8.9619262647824599E-4</c:v>
                  </c:pt>
                  <c:pt idx="2">
                    <c:v>2.545997652691524E-3</c:v>
                  </c:pt>
                  <c:pt idx="3">
                    <c:v>1.75110876022554E-3</c:v>
                  </c:pt>
                  <c:pt idx="4">
                    <c:v>8.9619262647824599E-4</c:v>
                  </c:pt>
                  <c:pt idx="5">
                    <c:v>2.545997652691524E-3</c:v>
                  </c:pt>
                  <c:pt idx="6">
                    <c:v>1.8588907521271972E-2</c:v>
                  </c:pt>
                  <c:pt idx="7">
                    <c:v>0</c:v>
                  </c:pt>
                </c:numCache>
              </c:numRef>
            </c:minus>
            <c:spPr>
              <a:noFill/>
              <a:ln w="9525" cap="flat" cmpd="sng" algn="ctr">
                <a:solidFill>
                  <a:schemeClr val="tx1">
                    <a:lumMod val="65000"/>
                    <a:lumOff val="35000"/>
                  </a:schemeClr>
                </a:solidFill>
                <a:round/>
              </a:ln>
              <a:effectLst/>
            </c:spPr>
          </c:errBars>
          <c:cat>
            <c:strRef>
              <c:f>'emissions ha Models (2)'!$A$14:$A$21</c:f>
              <c:strCache>
                <c:ptCount val="8"/>
                <c:pt idx="0">
                  <c:v>20-year LUC</c:v>
                </c:pt>
                <c:pt idx="1">
                  <c:v>100-year LUC</c:v>
                </c:pt>
                <c:pt idx="2">
                  <c:v>No land impacts</c:v>
                </c:pt>
                <c:pt idx="3">
                  <c:v>20-year LUC</c:v>
                </c:pt>
                <c:pt idx="4">
                  <c:v>100-year LUC</c:v>
                </c:pt>
                <c:pt idx="5">
                  <c:v>No land impacts</c:v>
                </c:pt>
                <c:pt idx="6">
                  <c:v>Wheat</c:v>
                </c:pt>
                <c:pt idx="7">
                  <c:v>Canola</c:v>
                </c:pt>
              </c:strCache>
            </c:strRef>
          </c:cat>
          <c:val>
            <c:numRef>
              <c:f>'emissions ha Models (2)'!$D$14:$D$21</c:f>
              <c:numCache>
                <c:formatCode>General</c:formatCode>
                <c:ptCount val="8"/>
                <c:pt idx="0">
                  <c:v>0.54133888219309412</c:v>
                </c:pt>
                <c:pt idx="1">
                  <c:v>0.81092330761317399</c:v>
                </c:pt>
                <c:pt idx="2">
                  <c:v>0.43924416586356263</c:v>
                </c:pt>
                <c:pt idx="3">
                  <c:v>0.85657801058105199</c:v>
                </c:pt>
                <c:pt idx="4">
                  <c:v>0.9721858099413957</c:v>
                </c:pt>
                <c:pt idx="5">
                  <c:v>0.89737553183140573</c:v>
                </c:pt>
                <c:pt idx="6">
                  <c:v>0.61969696969696975</c:v>
                </c:pt>
                <c:pt idx="7">
                  <c:v>0.76410543934434338</c:v>
                </c:pt>
              </c:numCache>
            </c:numRef>
          </c:val>
          <c:extLst>
            <c:ext xmlns:c16="http://schemas.microsoft.com/office/drawing/2014/chart" uri="{C3380CC4-5D6E-409C-BE32-E72D297353CC}">
              <c16:uniqueId val="{00000002-EC4D-42EC-98CF-6CAB9AB8D723}"/>
            </c:ext>
          </c:extLst>
        </c:ser>
        <c:dLbls>
          <c:showLegendKey val="0"/>
          <c:showVal val="0"/>
          <c:showCatName val="0"/>
          <c:showSerName val="0"/>
          <c:showPercent val="0"/>
          <c:showBubbleSize val="0"/>
        </c:dLbls>
        <c:gapWidth val="357"/>
        <c:overlap val="-25"/>
        <c:axId val="1240034048"/>
        <c:axId val="1240034880"/>
      </c:barChart>
      <c:catAx>
        <c:axId val="1240034048"/>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40034880"/>
        <c:crosses val="autoZero"/>
        <c:auto val="1"/>
        <c:lblAlgn val="ctr"/>
        <c:lblOffset val="100"/>
        <c:noMultiLvlLbl val="0"/>
      </c:catAx>
      <c:valAx>
        <c:axId val="124003488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ZA" sz="1100"/>
                  <a:t>Relative difference in GWP </a:t>
                </a:r>
              </a:p>
              <a:p>
                <a:pPr>
                  <a:defRPr sz="1100"/>
                </a:pPr>
                <a:r>
                  <a:rPr lang="en-ZA" sz="1100"/>
                  <a:t>(% difference in kg (CO</a:t>
                </a:r>
                <a:r>
                  <a:rPr lang="en-ZA" sz="1100" baseline="-25000"/>
                  <a:t>2-</a:t>
                </a:r>
                <a:r>
                  <a:rPr lang="en-ZA" sz="1100"/>
                  <a:t>eq ha</a:t>
                </a:r>
                <a:r>
                  <a:rPr lang="en-ZA" sz="1100" baseline="30000"/>
                  <a:t>-1 </a:t>
                </a:r>
                <a:r>
                  <a:rPr lang="en-ZA" sz="1100" baseline="0"/>
                  <a:t>year</a:t>
                </a:r>
                <a:r>
                  <a:rPr lang="en-ZA" sz="1100" baseline="30000"/>
                  <a:t>-1</a:t>
                </a:r>
                <a:r>
                  <a:rPr lang="en-ZA" sz="1100" baseline="0"/>
                  <a:t>)</a:t>
                </a:r>
                <a:endParaRPr lang="en-ZA" sz="1100" baseline="3000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0034048"/>
        <c:crosses val="autoZero"/>
        <c:crossBetween val="between"/>
        <c:majorUnit val="0.2"/>
        <c:minorUnit val="0.2"/>
      </c:valAx>
      <c:spPr>
        <a:noFill/>
        <a:ln>
          <a:solidFill>
            <a:schemeClr val="tx1">
              <a:lumMod val="65000"/>
              <a:lumOff val="35000"/>
            </a:schemeClr>
          </a:solidFill>
        </a:ln>
        <a:effectLst/>
      </c:spPr>
    </c:plotArea>
    <c:legend>
      <c:legendPos val="b"/>
      <c:layout>
        <c:manualLayout>
          <c:xMode val="edge"/>
          <c:yMode val="edge"/>
          <c:x val="0.31345204554472361"/>
          <c:y val="0.90183743148725426"/>
          <c:w val="0.42480427979290325"/>
          <c:h val="6.9714608403851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0888862020846"/>
          <c:y val="0.125"/>
          <c:w val="0.85624011969712999"/>
          <c:h val="0.61084062408865558"/>
        </c:manualLayout>
      </c:layout>
      <c:barChart>
        <c:barDir val="col"/>
        <c:grouping val="clustered"/>
        <c:varyColors val="0"/>
        <c:ser>
          <c:idx val="0"/>
          <c:order val="0"/>
          <c:tx>
            <c:strRef>
              <c:f>Models!$B$13</c:f>
              <c:strCache>
                <c:ptCount val="1"/>
                <c:pt idx="0">
                  <c:v>WWWC</c:v>
                </c:pt>
              </c:strCache>
            </c:strRef>
          </c:tx>
          <c:spPr>
            <a:solidFill>
              <a:srgbClr val="C00000">
                <a:alpha val="40000"/>
              </a:srgbClr>
            </a:solidFill>
            <a:ln>
              <a:noFill/>
            </a:ln>
            <a:effectLst/>
          </c:spPr>
          <c:invertIfNegative val="0"/>
          <c:errBars>
            <c:errBarType val="both"/>
            <c:errValType val="cust"/>
            <c:noEndCap val="0"/>
            <c:plus>
              <c:numRef>
                <c:f>Models!$I$14:$I$21</c:f>
                <c:numCache>
                  <c:formatCode>General</c:formatCode>
                  <c:ptCount val="8"/>
                  <c:pt idx="0">
                    <c:v>5.0562438679352915E-2</c:v>
                  </c:pt>
                  <c:pt idx="1">
                    <c:v>5.4346176741797293E-2</c:v>
                  </c:pt>
                  <c:pt idx="2">
                    <c:v>4.9043339854760094E-2</c:v>
                  </c:pt>
                  <c:pt idx="3">
                    <c:v>6.1742761311520296E-2</c:v>
                  </c:pt>
                  <c:pt idx="4">
                    <c:v>6.5049665588925332E-2</c:v>
                  </c:pt>
                  <c:pt idx="5">
                    <c:v>6.2572537056073213E-2</c:v>
                  </c:pt>
                  <c:pt idx="6">
                    <c:v>9.2511125888792262E-2</c:v>
                  </c:pt>
                  <c:pt idx="7">
                    <c:v>4.2907228354652278E-2</c:v>
                  </c:pt>
                </c:numCache>
              </c:numRef>
            </c:plus>
            <c:minus>
              <c:numRef>
                <c:f>Models!$I$14:$I$21</c:f>
                <c:numCache>
                  <c:formatCode>General</c:formatCode>
                  <c:ptCount val="8"/>
                  <c:pt idx="0">
                    <c:v>5.0562438679352915E-2</c:v>
                  </c:pt>
                  <c:pt idx="1">
                    <c:v>5.4346176741797293E-2</c:v>
                  </c:pt>
                  <c:pt idx="2">
                    <c:v>4.9043339854760094E-2</c:v>
                  </c:pt>
                  <c:pt idx="3">
                    <c:v>6.1742761311520296E-2</c:v>
                  </c:pt>
                  <c:pt idx="4">
                    <c:v>6.5049665588925332E-2</c:v>
                  </c:pt>
                  <c:pt idx="5">
                    <c:v>6.2572537056073213E-2</c:v>
                  </c:pt>
                  <c:pt idx="6">
                    <c:v>9.2511125888792262E-2</c:v>
                  </c:pt>
                  <c:pt idx="7">
                    <c:v>4.2907228354652278E-2</c:v>
                  </c:pt>
                </c:numCache>
              </c:numRef>
            </c:minus>
            <c:spPr>
              <a:noFill/>
              <a:ln w="9525" cap="flat" cmpd="sng" algn="ctr">
                <a:solidFill>
                  <a:schemeClr val="tx1">
                    <a:lumMod val="65000"/>
                    <a:lumOff val="35000"/>
                  </a:schemeClr>
                </a:solidFill>
                <a:round/>
              </a:ln>
              <a:effectLst/>
            </c:spPr>
          </c:errBars>
          <c:cat>
            <c:strRef>
              <c:f>Models!$A$14:$A$21</c:f>
              <c:strCache>
                <c:ptCount val="8"/>
                <c:pt idx="0">
                  <c:v>20-year LUC</c:v>
                </c:pt>
                <c:pt idx="1">
                  <c:v>100-year LUC</c:v>
                </c:pt>
                <c:pt idx="2">
                  <c:v>No land impacts</c:v>
                </c:pt>
                <c:pt idx="3">
                  <c:v>20-year LUC</c:v>
                </c:pt>
                <c:pt idx="4">
                  <c:v>100-year LUC</c:v>
                </c:pt>
                <c:pt idx="5">
                  <c:v>No land impacts</c:v>
                </c:pt>
                <c:pt idx="6">
                  <c:v>Wheat</c:v>
                </c:pt>
                <c:pt idx="7">
                  <c:v>Canola</c:v>
                </c:pt>
              </c:strCache>
            </c:strRef>
          </c:cat>
          <c:val>
            <c:numRef>
              <c:f>Models!$B$14:$B$21</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9342-41DC-9B95-EAAD93B3FDF4}"/>
            </c:ext>
          </c:extLst>
        </c:ser>
        <c:ser>
          <c:idx val="1"/>
          <c:order val="1"/>
          <c:tx>
            <c:strRef>
              <c:f>Models!$C$13</c:f>
              <c:strCache>
                <c:ptCount val="1"/>
                <c:pt idx="0">
                  <c:v>WCWL</c:v>
                </c:pt>
              </c:strCache>
            </c:strRef>
          </c:tx>
          <c:spPr>
            <a:solidFill>
              <a:schemeClr val="accent6">
                <a:lumMod val="40000"/>
                <a:lumOff val="60000"/>
              </a:schemeClr>
            </a:solidFill>
            <a:ln>
              <a:noFill/>
            </a:ln>
            <a:effectLst/>
          </c:spPr>
          <c:invertIfNegative val="0"/>
          <c:errBars>
            <c:errBarType val="both"/>
            <c:errValType val="cust"/>
            <c:noEndCap val="0"/>
            <c:plus>
              <c:numRef>
                <c:f>Models!$J$14:$J$21</c:f>
                <c:numCache>
                  <c:formatCode>General</c:formatCode>
                  <c:ptCount val="8"/>
                  <c:pt idx="0">
                    <c:v>7.1485613890980446E-2</c:v>
                  </c:pt>
                  <c:pt idx="1">
                    <c:v>7.6850349585050132E-2</c:v>
                  </c:pt>
                  <c:pt idx="2">
                    <c:v>6.933713565672979E-2</c:v>
                  </c:pt>
                  <c:pt idx="3">
                    <c:v>8.7320601455723637E-2</c:v>
                  </c:pt>
                  <c:pt idx="4">
                    <c:v>9.2094358782813718E-2</c:v>
                  </c:pt>
                  <c:pt idx="5">
                    <c:v>8.8801936532148421E-2</c:v>
                  </c:pt>
                  <c:pt idx="6">
                    <c:v>9.8138012174535785E-2</c:v>
                  </c:pt>
                  <c:pt idx="7">
                    <c:v>6.0669971787778353E-2</c:v>
                  </c:pt>
                </c:numCache>
              </c:numRef>
            </c:plus>
            <c:minus>
              <c:numRef>
                <c:f>Models!$J$14:$J$21</c:f>
                <c:numCache>
                  <c:formatCode>General</c:formatCode>
                  <c:ptCount val="8"/>
                  <c:pt idx="0">
                    <c:v>7.1485613890980446E-2</c:v>
                  </c:pt>
                  <c:pt idx="1">
                    <c:v>7.6850349585050132E-2</c:v>
                  </c:pt>
                  <c:pt idx="2">
                    <c:v>6.933713565672979E-2</c:v>
                  </c:pt>
                  <c:pt idx="3">
                    <c:v>8.7320601455723637E-2</c:v>
                  </c:pt>
                  <c:pt idx="4">
                    <c:v>9.2094358782813718E-2</c:v>
                  </c:pt>
                  <c:pt idx="5">
                    <c:v>8.8801936532148421E-2</c:v>
                  </c:pt>
                  <c:pt idx="6">
                    <c:v>9.8138012174535785E-2</c:v>
                  </c:pt>
                  <c:pt idx="7">
                    <c:v>6.0669971787778353E-2</c:v>
                  </c:pt>
                </c:numCache>
              </c:numRef>
            </c:minus>
            <c:spPr>
              <a:noFill/>
              <a:ln w="9525" cap="flat" cmpd="sng" algn="ctr">
                <a:solidFill>
                  <a:schemeClr val="tx1">
                    <a:lumMod val="65000"/>
                    <a:lumOff val="35000"/>
                  </a:schemeClr>
                </a:solidFill>
                <a:round/>
              </a:ln>
              <a:effectLst/>
            </c:spPr>
          </c:errBars>
          <c:cat>
            <c:strRef>
              <c:f>Models!$A$14:$A$21</c:f>
              <c:strCache>
                <c:ptCount val="8"/>
                <c:pt idx="0">
                  <c:v>20-year LUC</c:v>
                </c:pt>
                <c:pt idx="1">
                  <c:v>100-year LUC</c:v>
                </c:pt>
                <c:pt idx="2">
                  <c:v>No land impacts</c:v>
                </c:pt>
                <c:pt idx="3">
                  <c:v>20-year LUC</c:v>
                </c:pt>
                <c:pt idx="4">
                  <c:v>100-year LUC</c:v>
                </c:pt>
                <c:pt idx="5">
                  <c:v>No land impacts</c:v>
                </c:pt>
                <c:pt idx="6">
                  <c:v>Wheat</c:v>
                </c:pt>
                <c:pt idx="7">
                  <c:v>Canola</c:v>
                </c:pt>
              </c:strCache>
            </c:strRef>
          </c:cat>
          <c:val>
            <c:numRef>
              <c:f>Models!$C$14:$C$21</c:f>
              <c:numCache>
                <c:formatCode>General</c:formatCode>
                <c:ptCount val="8"/>
                <c:pt idx="0">
                  <c:v>0.7044744107513633</c:v>
                </c:pt>
                <c:pt idx="1">
                  <c:v>0.67489173952120274</c:v>
                </c:pt>
                <c:pt idx="2">
                  <c:v>0.54634081639420362</c:v>
                </c:pt>
                <c:pt idx="3">
                  <c:v>0.7044744107513633</c:v>
                </c:pt>
                <c:pt idx="4">
                  <c:v>0.67489173952120274</c:v>
                </c:pt>
                <c:pt idx="5">
                  <c:v>0.54634081639420362</c:v>
                </c:pt>
                <c:pt idx="6">
                  <c:v>0.70594403805821271</c:v>
                </c:pt>
                <c:pt idx="7">
                  <c:v>0.65259251143553643</c:v>
                </c:pt>
              </c:numCache>
            </c:numRef>
          </c:val>
          <c:extLst>
            <c:ext xmlns:c16="http://schemas.microsoft.com/office/drawing/2014/chart" uri="{C3380CC4-5D6E-409C-BE32-E72D297353CC}">
              <c16:uniqueId val="{00000001-9342-41DC-9B95-EAAD93B3FDF4}"/>
            </c:ext>
          </c:extLst>
        </c:ser>
        <c:ser>
          <c:idx val="2"/>
          <c:order val="2"/>
          <c:tx>
            <c:strRef>
              <c:f>Models!$D$13</c:f>
              <c:strCache>
                <c:ptCount val="1"/>
                <c:pt idx="0">
                  <c:v>WMCM</c:v>
                </c:pt>
              </c:strCache>
            </c:strRef>
          </c:tx>
          <c:spPr>
            <a:solidFill>
              <a:schemeClr val="accent1">
                <a:lumMod val="40000"/>
                <a:lumOff val="60000"/>
              </a:schemeClr>
            </a:solidFill>
            <a:ln>
              <a:noFill/>
            </a:ln>
            <a:effectLst/>
          </c:spPr>
          <c:invertIfNegative val="0"/>
          <c:errBars>
            <c:errBarType val="both"/>
            <c:errValType val="cust"/>
            <c:noEndCap val="0"/>
            <c:plus>
              <c:numRef>
                <c:f>Models!$K$14:$K$21</c:f>
                <c:numCache>
                  <c:formatCode>General</c:formatCode>
                  <c:ptCount val="8"/>
                  <c:pt idx="0">
                    <c:v>7.1485613890980446E-2</c:v>
                  </c:pt>
                  <c:pt idx="1">
                    <c:v>7.6850349585050132E-2</c:v>
                  </c:pt>
                  <c:pt idx="2">
                    <c:v>6.933713565672979E-2</c:v>
                  </c:pt>
                  <c:pt idx="3">
                    <c:v>8.7320601455723637E-2</c:v>
                  </c:pt>
                  <c:pt idx="4">
                    <c:v>9.2094358782813718E-2</c:v>
                  </c:pt>
                  <c:pt idx="5">
                    <c:v>8.8801936532148421E-2</c:v>
                  </c:pt>
                  <c:pt idx="6">
                    <c:v>0.11330502839019899</c:v>
                  </c:pt>
                  <c:pt idx="7">
                    <c:v>6.0669971787778353E-2</c:v>
                  </c:pt>
                </c:numCache>
              </c:numRef>
            </c:plus>
            <c:minus>
              <c:numRef>
                <c:f>Models!$K$14:$K$21</c:f>
                <c:numCache>
                  <c:formatCode>General</c:formatCode>
                  <c:ptCount val="8"/>
                  <c:pt idx="0">
                    <c:v>7.1485613890980446E-2</c:v>
                  </c:pt>
                  <c:pt idx="1">
                    <c:v>7.6850349585050132E-2</c:v>
                  </c:pt>
                  <c:pt idx="2">
                    <c:v>6.933713565672979E-2</c:v>
                  </c:pt>
                  <c:pt idx="3">
                    <c:v>8.7320601455723637E-2</c:v>
                  </c:pt>
                  <c:pt idx="4">
                    <c:v>9.2094358782813718E-2</c:v>
                  </c:pt>
                  <c:pt idx="5">
                    <c:v>8.8801936532148421E-2</c:v>
                  </c:pt>
                  <c:pt idx="6">
                    <c:v>0.11330502839019899</c:v>
                  </c:pt>
                  <c:pt idx="7">
                    <c:v>6.0669971787778353E-2</c:v>
                  </c:pt>
                </c:numCache>
              </c:numRef>
            </c:minus>
            <c:spPr>
              <a:noFill/>
              <a:ln w="9525" cap="flat" cmpd="sng" algn="ctr">
                <a:solidFill>
                  <a:schemeClr val="tx1">
                    <a:lumMod val="65000"/>
                    <a:lumOff val="35000"/>
                  </a:schemeClr>
                </a:solidFill>
                <a:round/>
              </a:ln>
              <a:effectLst/>
            </c:spPr>
          </c:errBars>
          <c:cat>
            <c:strRef>
              <c:f>Models!$A$14:$A$21</c:f>
              <c:strCache>
                <c:ptCount val="8"/>
                <c:pt idx="0">
                  <c:v>20-year LUC</c:v>
                </c:pt>
                <c:pt idx="1">
                  <c:v>100-year LUC</c:v>
                </c:pt>
                <c:pt idx="2">
                  <c:v>No land impacts</c:v>
                </c:pt>
                <c:pt idx="3">
                  <c:v>20-year LUC</c:v>
                </c:pt>
                <c:pt idx="4">
                  <c:v>100-year LUC</c:v>
                </c:pt>
                <c:pt idx="5">
                  <c:v>No land impacts</c:v>
                </c:pt>
                <c:pt idx="6">
                  <c:v>Wheat</c:v>
                </c:pt>
                <c:pt idx="7">
                  <c:v>Canola</c:v>
                </c:pt>
              </c:strCache>
            </c:strRef>
          </c:cat>
          <c:val>
            <c:numRef>
              <c:f>Models!$D$14:$D$21</c:f>
              <c:numCache>
                <c:formatCode>General</c:formatCode>
                <c:ptCount val="8"/>
                <c:pt idx="0">
                  <c:v>0.45202728911401652</c:v>
                </c:pt>
                <c:pt idx="1">
                  <c:v>0.67707445753037721</c:v>
                </c:pt>
                <c:pt idx="2">
                  <c:v>0.36678051530324635</c:v>
                </c:pt>
                <c:pt idx="3">
                  <c:v>0.84053209208935142</c:v>
                </c:pt>
                <c:pt idx="4">
                  <c:v>0.95394114831977406</c:v>
                </c:pt>
                <c:pt idx="5">
                  <c:v>0.88059157077958683</c:v>
                </c:pt>
                <c:pt idx="6">
                  <c:v>0.37817791191365291</c:v>
                </c:pt>
                <c:pt idx="7">
                  <c:v>0.3781807225615601</c:v>
                </c:pt>
              </c:numCache>
            </c:numRef>
          </c:val>
          <c:extLst>
            <c:ext xmlns:c16="http://schemas.microsoft.com/office/drawing/2014/chart" uri="{C3380CC4-5D6E-409C-BE32-E72D297353CC}">
              <c16:uniqueId val="{00000002-9342-41DC-9B95-EAAD93B3FDF4}"/>
            </c:ext>
          </c:extLst>
        </c:ser>
        <c:dLbls>
          <c:showLegendKey val="0"/>
          <c:showVal val="0"/>
          <c:showCatName val="0"/>
          <c:showSerName val="0"/>
          <c:showPercent val="0"/>
          <c:showBubbleSize val="0"/>
        </c:dLbls>
        <c:gapWidth val="357"/>
        <c:overlap val="-25"/>
        <c:axId val="1240034048"/>
        <c:axId val="1240034880"/>
      </c:barChart>
      <c:catAx>
        <c:axId val="1240034048"/>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40034880"/>
        <c:crosses val="autoZero"/>
        <c:auto val="1"/>
        <c:lblAlgn val="ctr"/>
        <c:lblOffset val="100"/>
        <c:noMultiLvlLbl val="0"/>
      </c:catAx>
      <c:valAx>
        <c:axId val="124003488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ZA" sz="1100"/>
                  <a:t>Relative difference in GWP </a:t>
                </a:r>
              </a:p>
              <a:p>
                <a:pPr>
                  <a:defRPr sz="1100"/>
                </a:pPr>
                <a:r>
                  <a:rPr lang="en-ZA" sz="1100"/>
                  <a:t>(% difference in kg CO</a:t>
                </a:r>
                <a:r>
                  <a:rPr lang="en-ZA" sz="1100" baseline="-25000"/>
                  <a:t>2 </a:t>
                </a:r>
                <a:r>
                  <a:rPr lang="en-ZA" sz="1100"/>
                  <a:t>eq GE</a:t>
                </a:r>
                <a:r>
                  <a:rPr lang="en-ZA" sz="1100" baseline="30000"/>
                  <a:t>-1</a:t>
                </a:r>
                <a:r>
                  <a:rPr lang="en-ZA" sz="1100" baseline="0"/>
                  <a:t>)</a:t>
                </a:r>
                <a:endParaRPr lang="en-ZA" sz="1100" baseline="3000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0034048"/>
        <c:crosses val="autoZero"/>
        <c:crossBetween val="between"/>
        <c:majorUnit val="0.2"/>
        <c:minorUnit val="0.2"/>
      </c:valAx>
      <c:spPr>
        <a:noFill/>
        <a:ln>
          <a:solidFill>
            <a:schemeClr val="tx1">
              <a:lumMod val="65000"/>
              <a:lumOff val="35000"/>
            </a:schemeClr>
          </a:solidFill>
        </a:ln>
        <a:effectLst/>
      </c:spPr>
    </c:plotArea>
    <c:legend>
      <c:legendPos val="b"/>
      <c:layout>
        <c:manualLayout>
          <c:xMode val="edge"/>
          <c:yMode val="edge"/>
          <c:x val="0.34397816133849241"/>
          <c:y val="0.9054981487637932"/>
          <c:w val="0.39384541861278943"/>
          <c:h val="6.9714608403851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ZA" sz="1800"/>
              <a:t>Global</a:t>
            </a:r>
            <a:r>
              <a:rPr lang="en-ZA" sz="1800" baseline="0"/>
              <a:t> warming potential of crop rotations</a:t>
            </a:r>
            <a:endParaRPr lang="en-ZA" sz="1800"/>
          </a:p>
        </c:rich>
      </c:tx>
      <c:layout>
        <c:manualLayout>
          <c:xMode val="edge"/>
          <c:yMode val="edge"/>
          <c:x val="0.17905888239667705"/>
          <c:y val="2.2346368715083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WWWC</c:v>
                </c:pt>
              </c:strCache>
            </c:strRef>
          </c:tx>
          <c:spPr>
            <a:solidFill>
              <a:srgbClr val="C00000">
                <a:alpha val="40000"/>
              </a:srgbClr>
            </a:solidFill>
            <a:ln>
              <a:solidFill>
                <a:schemeClr val="tx1"/>
              </a:solidFill>
            </a:ln>
            <a:effectLst/>
          </c:spPr>
          <c:invertIfNegative val="0"/>
          <c:cat>
            <c:strRef>
              <c:f>Sheet1!$B$1:$C$1</c:f>
              <c:strCache>
                <c:ptCount val="2"/>
                <c:pt idx="0">
                  <c:v>Emissions per product</c:v>
                </c:pt>
                <c:pt idx="1">
                  <c:v>Emissions per area</c:v>
                </c:pt>
              </c:strCache>
            </c:strRef>
          </c:cat>
          <c:val>
            <c:numRef>
              <c:f>Sheet1!$B$2:$C$2</c:f>
              <c:numCache>
                <c:formatCode>General</c:formatCode>
                <c:ptCount val="2"/>
                <c:pt idx="0">
                  <c:v>100</c:v>
                </c:pt>
                <c:pt idx="1">
                  <c:v>100</c:v>
                </c:pt>
              </c:numCache>
            </c:numRef>
          </c:val>
          <c:extLst>
            <c:ext xmlns:c16="http://schemas.microsoft.com/office/drawing/2014/chart" uri="{C3380CC4-5D6E-409C-BE32-E72D297353CC}">
              <c16:uniqueId val="{00000000-63B9-4E8B-9E3E-CF652FADB2A5}"/>
            </c:ext>
          </c:extLst>
        </c:ser>
        <c:ser>
          <c:idx val="1"/>
          <c:order val="1"/>
          <c:tx>
            <c:strRef>
              <c:f>Sheet1!$A$3</c:f>
              <c:strCache>
                <c:ptCount val="1"/>
                <c:pt idx="0">
                  <c:v>WCWL</c:v>
                </c:pt>
              </c:strCache>
            </c:strRef>
          </c:tx>
          <c:spPr>
            <a:solidFill>
              <a:schemeClr val="accent6">
                <a:lumMod val="40000"/>
                <a:lumOff val="60000"/>
              </a:schemeClr>
            </a:solidFill>
            <a:ln>
              <a:solidFill>
                <a:schemeClr val="tx1"/>
              </a:solidFill>
            </a:ln>
            <a:effectLst/>
          </c:spPr>
          <c:invertIfNegative val="0"/>
          <c:cat>
            <c:strRef>
              <c:f>Sheet1!$B$1:$C$1</c:f>
              <c:strCache>
                <c:ptCount val="2"/>
                <c:pt idx="0">
                  <c:v>Emissions per product</c:v>
                </c:pt>
                <c:pt idx="1">
                  <c:v>Emissions per area</c:v>
                </c:pt>
              </c:strCache>
            </c:strRef>
          </c:cat>
          <c:val>
            <c:numRef>
              <c:f>Sheet1!$B$3:$C$3</c:f>
              <c:numCache>
                <c:formatCode>General</c:formatCode>
                <c:ptCount val="2"/>
                <c:pt idx="0">
                  <c:v>65</c:v>
                </c:pt>
                <c:pt idx="1">
                  <c:v>88</c:v>
                </c:pt>
              </c:numCache>
            </c:numRef>
          </c:val>
          <c:extLst>
            <c:ext xmlns:c16="http://schemas.microsoft.com/office/drawing/2014/chart" uri="{C3380CC4-5D6E-409C-BE32-E72D297353CC}">
              <c16:uniqueId val="{00000001-63B9-4E8B-9E3E-CF652FADB2A5}"/>
            </c:ext>
          </c:extLst>
        </c:ser>
        <c:ser>
          <c:idx val="2"/>
          <c:order val="2"/>
          <c:tx>
            <c:strRef>
              <c:f>Sheet1!$A$4</c:f>
              <c:strCache>
                <c:ptCount val="1"/>
                <c:pt idx="0">
                  <c:v>WMCM (excluding livestock)</c:v>
                </c:pt>
              </c:strCache>
            </c:strRef>
          </c:tx>
          <c:spPr>
            <a:solidFill>
              <a:schemeClr val="accent1">
                <a:lumMod val="60000"/>
                <a:lumOff val="40000"/>
              </a:schemeClr>
            </a:solidFill>
            <a:ln>
              <a:solidFill>
                <a:schemeClr val="tx1"/>
              </a:solidFill>
            </a:ln>
            <a:effectLst/>
          </c:spPr>
          <c:invertIfNegative val="0"/>
          <c:cat>
            <c:strRef>
              <c:f>Sheet1!$B$1:$C$1</c:f>
              <c:strCache>
                <c:ptCount val="2"/>
                <c:pt idx="0">
                  <c:v>Emissions per product</c:v>
                </c:pt>
                <c:pt idx="1">
                  <c:v>Emissions per area</c:v>
                </c:pt>
              </c:strCache>
            </c:strRef>
          </c:cat>
          <c:val>
            <c:numRef>
              <c:f>Sheet1!$B$4:$C$4</c:f>
              <c:numCache>
                <c:formatCode>General</c:formatCode>
                <c:ptCount val="2"/>
                <c:pt idx="0">
                  <c:v>45</c:v>
                </c:pt>
                <c:pt idx="1">
                  <c:v>63</c:v>
                </c:pt>
              </c:numCache>
            </c:numRef>
          </c:val>
          <c:extLst>
            <c:ext xmlns:c16="http://schemas.microsoft.com/office/drawing/2014/chart" uri="{C3380CC4-5D6E-409C-BE32-E72D297353CC}">
              <c16:uniqueId val="{00000002-63B9-4E8B-9E3E-CF652FADB2A5}"/>
            </c:ext>
          </c:extLst>
        </c:ser>
        <c:ser>
          <c:idx val="3"/>
          <c:order val="3"/>
          <c:tx>
            <c:strRef>
              <c:f>Sheet1!$A$5</c:f>
              <c:strCache>
                <c:ptCount val="1"/>
                <c:pt idx="0">
                  <c:v>WMCM (including livestock)</c:v>
                </c:pt>
              </c:strCache>
            </c:strRef>
          </c:tx>
          <c:spPr>
            <a:solidFill>
              <a:schemeClr val="accent5">
                <a:lumMod val="20000"/>
                <a:lumOff val="80000"/>
              </a:schemeClr>
            </a:solidFill>
            <a:ln>
              <a:solidFill>
                <a:schemeClr val="tx1"/>
              </a:solidFill>
            </a:ln>
            <a:effectLst/>
          </c:spPr>
          <c:invertIfNegative val="0"/>
          <c:cat>
            <c:strRef>
              <c:f>Sheet1!$B$1:$C$1</c:f>
              <c:strCache>
                <c:ptCount val="2"/>
                <c:pt idx="0">
                  <c:v>Emissions per product</c:v>
                </c:pt>
                <c:pt idx="1">
                  <c:v>Emissions per area</c:v>
                </c:pt>
              </c:strCache>
            </c:strRef>
          </c:cat>
          <c:val>
            <c:numRef>
              <c:f>Sheet1!$B$5:$C$5</c:f>
              <c:numCache>
                <c:formatCode>General</c:formatCode>
                <c:ptCount val="2"/>
                <c:pt idx="0">
                  <c:v>90</c:v>
                </c:pt>
                <c:pt idx="1">
                  <c:v>91</c:v>
                </c:pt>
              </c:numCache>
            </c:numRef>
          </c:val>
          <c:extLst>
            <c:ext xmlns:c16="http://schemas.microsoft.com/office/drawing/2014/chart" uri="{C3380CC4-5D6E-409C-BE32-E72D297353CC}">
              <c16:uniqueId val="{00000003-63B9-4E8B-9E3E-CF652FADB2A5}"/>
            </c:ext>
          </c:extLst>
        </c:ser>
        <c:dLbls>
          <c:showLegendKey val="0"/>
          <c:showVal val="0"/>
          <c:showCatName val="0"/>
          <c:showSerName val="0"/>
          <c:showPercent val="0"/>
          <c:showBubbleSize val="0"/>
        </c:dLbls>
        <c:gapWidth val="219"/>
        <c:overlap val="-27"/>
        <c:axId val="106540623"/>
        <c:axId val="106536047"/>
      </c:barChart>
      <c:catAx>
        <c:axId val="106540623"/>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6536047"/>
        <c:crosses val="autoZero"/>
        <c:auto val="1"/>
        <c:lblAlgn val="ctr"/>
        <c:lblOffset val="100"/>
        <c:noMultiLvlLbl val="0"/>
      </c:catAx>
      <c:valAx>
        <c:axId val="106536047"/>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ZA" sz="1600" baseline="0"/>
                  <a:t>Relative global warming potential %</a:t>
                </a:r>
                <a:endParaRPr lang="en-ZA"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6540623"/>
        <c:crosses val="autoZero"/>
        <c:crossBetween val="between"/>
      </c:valAx>
      <c:spPr>
        <a:solidFill>
          <a:schemeClr val="bg1"/>
        </a:solid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0835248273905"/>
          <c:y val="7.5201833507706706E-2"/>
          <c:w val="0.84433620325840253"/>
          <c:h val="0.81912631994759955"/>
        </c:manualLayout>
      </c:layout>
      <c:barChart>
        <c:barDir val="col"/>
        <c:grouping val="clustered"/>
        <c:varyColors val="0"/>
        <c:ser>
          <c:idx val="0"/>
          <c:order val="0"/>
          <c:tx>
            <c:strRef>
              <c:f>'Effect of reductions on models'!$G$3</c:f>
              <c:strCache>
                <c:ptCount val="1"/>
                <c:pt idx="0">
                  <c:v>Current system</c:v>
                </c:pt>
              </c:strCache>
            </c:strRef>
          </c:tx>
          <c:spPr>
            <a:solidFill>
              <a:schemeClr val="tx1">
                <a:lumMod val="65000"/>
                <a:lumOff val="35000"/>
              </a:schemeClr>
            </a:solidFill>
            <a:ln>
              <a:solidFill>
                <a:schemeClr val="tx1"/>
              </a:solidFill>
            </a:ln>
            <a:effectLst/>
          </c:spPr>
          <c:invertIfNegative val="0"/>
          <c:cat>
            <c:strRef>
              <c:f>'Effect of reductions on models'!$H$2:$K$2</c:f>
              <c:strCache>
                <c:ptCount val="4"/>
                <c:pt idx="0">
                  <c:v>WWWC</c:v>
                </c:pt>
                <c:pt idx="1">
                  <c:v>WCWL</c:v>
                </c:pt>
                <c:pt idx="2">
                  <c:v>WMCM (fodder)</c:v>
                </c:pt>
                <c:pt idx="3">
                  <c:v>WMCM (livestock)</c:v>
                </c:pt>
              </c:strCache>
            </c:strRef>
          </c:cat>
          <c:val>
            <c:numRef>
              <c:f>'Effect of reductions on models'!$H$3:$K$3</c:f>
              <c:numCache>
                <c:formatCode>General</c:formatCode>
                <c:ptCount val="4"/>
                <c:pt idx="0">
                  <c:v>45.538545738021753</c:v>
                </c:pt>
                <c:pt idx="1">
                  <c:v>30.749048799332211</c:v>
                </c:pt>
                <c:pt idx="2">
                  <c:v>19.712609843862815</c:v>
                </c:pt>
                <c:pt idx="3">
                  <c:v>36.588306737235754</c:v>
                </c:pt>
              </c:numCache>
            </c:numRef>
          </c:val>
          <c:extLst>
            <c:ext xmlns:c16="http://schemas.microsoft.com/office/drawing/2014/chart" uri="{C3380CC4-5D6E-409C-BE32-E72D297353CC}">
              <c16:uniqueId val="{00000000-13A3-4783-8CD7-4EF992B228E9}"/>
            </c:ext>
          </c:extLst>
        </c:ser>
        <c:ser>
          <c:idx val="1"/>
          <c:order val="1"/>
          <c:tx>
            <c:strRef>
              <c:f>'Effect of reductions on models'!$G$4</c:f>
              <c:strCache>
                <c:ptCount val="1"/>
                <c:pt idx="0">
                  <c:v>10% reductions in emissions (exclduing iLUC)</c:v>
                </c:pt>
              </c:strCache>
            </c:strRef>
          </c:tx>
          <c:spPr>
            <a:solidFill>
              <a:schemeClr val="accent6">
                <a:lumMod val="40000"/>
                <a:lumOff val="60000"/>
                <a:alpha val="41000"/>
              </a:schemeClr>
            </a:solidFill>
            <a:ln>
              <a:solidFill>
                <a:schemeClr val="accent6">
                  <a:lumMod val="75000"/>
                </a:schemeClr>
              </a:solidFill>
            </a:ln>
            <a:effectLst/>
          </c:spPr>
          <c:invertIfNegative val="0"/>
          <c:dLbls>
            <c:dLbl>
              <c:idx val="0"/>
              <c:layout>
                <c:manualLayout>
                  <c:x val="-2.7777504438926456E-3"/>
                  <c:y val="0.14424777721322601"/>
                </c:manualLayout>
              </c:layout>
              <c:tx>
                <c:rich>
                  <a:bodyPr/>
                  <a:lstStyle/>
                  <a:p>
                    <a:r>
                      <a:rPr lang="en-US"/>
                      <a:t>↓</a:t>
                    </a:r>
                  </a:p>
                  <a:p>
                    <a:r>
                      <a:rPr lang="en-US"/>
                      <a:t>7% </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10519439998418238"/>
                      <c:h val="0.1785101920809305"/>
                    </c:manualLayout>
                  </c15:layout>
                  <c15:showDataLabelsRange val="0"/>
                </c:ext>
                <c:ext xmlns:c16="http://schemas.microsoft.com/office/drawing/2014/chart" uri="{C3380CC4-5D6E-409C-BE32-E72D297353CC}">
                  <c16:uniqueId val="{00000001-13A3-4783-8CD7-4EF992B228E9}"/>
                </c:ext>
              </c:extLst>
            </c:dLbl>
            <c:dLbl>
              <c:idx val="1"/>
              <c:layout>
                <c:manualLayout>
                  <c:x val="1.0205900711326686E-3"/>
                  <c:y val="0.18114044214355551"/>
                </c:manualLayout>
              </c:layout>
              <c:tx>
                <c:rich>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r>
                      <a:rPr lang="en-US" sz="1400"/>
                      <a:t>↓</a:t>
                    </a:r>
                  </a:p>
                  <a:p>
                    <a:pPr algn="ctr" rtl="0">
                      <a:defRPr sz="1400"/>
                    </a:pPr>
                    <a:r>
                      <a:rPr lang="en-US" sz="1400"/>
                      <a:t>5% </a:t>
                    </a:r>
                  </a:p>
                  <a:p>
                    <a:pPr algn="ctr" rtl="0">
                      <a:defRPr sz="1400"/>
                    </a:pPr>
                    <a:endParaRPr lang="en-US" sz="1400"/>
                  </a:p>
                </c:rich>
              </c:tx>
              <c:spPr>
                <a:noFill/>
                <a:ln>
                  <a:noFill/>
                </a:ln>
                <a:effectLst/>
              </c:spPr>
              <c:txPr>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3708497035241308E-2"/>
                      <c:h val="0.1803045585257699"/>
                    </c:manualLayout>
                  </c15:layout>
                  <c15:showDataLabelsRange val="0"/>
                </c:ext>
                <c:ext xmlns:c16="http://schemas.microsoft.com/office/drawing/2014/chart" uri="{C3380CC4-5D6E-409C-BE32-E72D297353CC}">
                  <c16:uniqueId val="{00000002-13A3-4783-8CD7-4EF992B228E9}"/>
                </c:ext>
              </c:extLst>
            </c:dLbl>
            <c:dLbl>
              <c:idx val="2"/>
              <c:layout>
                <c:manualLayout>
                  <c:x val="1.0209115674537058E-3"/>
                  <c:y val="0.1430717309196973"/>
                </c:manualLayout>
              </c:layout>
              <c:tx>
                <c:rich>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r>
                      <a:rPr lang="en-US" sz="1400"/>
                      <a:t>↓</a:t>
                    </a:r>
                  </a:p>
                  <a:p>
                    <a:pPr algn="ctr" rtl="0">
                      <a:defRPr sz="1400"/>
                    </a:pPr>
                    <a:r>
                      <a:rPr lang="en-US" sz="1400"/>
                      <a:t>6% </a:t>
                    </a:r>
                  </a:p>
                </c:rich>
              </c:tx>
              <c:spPr>
                <a:noFill/>
                <a:ln>
                  <a:noFill/>
                </a:ln>
                <a:effectLst/>
              </c:spPr>
              <c:txPr>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8206855876896487E-2"/>
                      <c:h val="0.15141753402845984"/>
                    </c:manualLayout>
                  </c15:layout>
                  <c15:showDataLabelsRange val="0"/>
                </c:ext>
                <c:ext xmlns:c16="http://schemas.microsoft.com/office/drawing/2014/chart" uri="{C3380CC4-5D6E-409C-BE32-E72D297353CC}">
                  <c16:uniqueId val="{00000003-13A3-4783-8CD7-4EF992B228E9}"/>
                </c:ext>
              </c:extLst>
            </c:dLbl>
            <c:dLbl>
              <c:idx val="3"/>
              <c:layout>
                <c:manualLayout>
                  <c:x val="-2.0415016385863741E-3"/>
                  <c:y val="0.15109060280374451"/>
                </c:manualLayout>
              </c:layout>
              <c:tx>
                <c:rich>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r>
                      <a:rPr lang="en-US" sz="1400"/>
                      <a:t>↓</a:t>
                    </a:r>
                  </a:p>
                  <a:p>
                    <a:pPr algn="ctr" rtl="0">
                      <a:defRPr sz="1400"/>
                    </a:pPr>
                    <a:r>
                      <a:rPr lang="en-US" sz="1400"/>
                      <a:t>7% </a:t>
                    </a:r>
                  </a:p>
                </c:rich>
              </c:tx>
              <c:spPr>
                <a:noFill/>
                <a:ln>
                  <a:noFill/>
                </a:ln>
                <a:effectLst/>
              </c:spPr>
              <c:txPr>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2609497226370865E-2"/>
                      <c:h val="0.18846834046617744"/>
                    </c:manualLayout>
                  </c15:layout>
                  <c15:showDataLabelsRange val="0"/>
                </c:ext>
                <c:ext xmlns:c16="http://schemas.microsoft.com/office/drawing/2014/chart" uri="{C3380CC4-5D6E-409C-BE32-E72D297353CC}">
                  <c16:uniqueId val="{00000004-13A3-4783-8CD7-4EF992B228E9}"/>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'Effect of reductions on models'!$H$2:$K$2</c:f>
              <c:strCache>
                <c:ptCount val="4"/>
                <c:pt idx="0">
                  <c:v>WWWC</c:v>
                </c:pt>
                <c:pt idx="1">
                  <c:v>WCWL</c:v>
                </c:pt>
                <c:pt idx="2">
                  <c:v>WMCM (fodder)</c:v>
                </c:pt>
                <c:pt idx="3">
                  <c:v>WMCM (livestock)</c:v>
                </c:pt>
              </c:strCache>
            </c:strRef>
          </c:cat>
          <c:val>
            <c:numRef>
              <c:f>'Effect of reductions on models'!$H$4:$K$4</c:f>
              <c:numCache>
                <c:formatCode>General</c:formatCode>
                <c:ptCount val="4"/>
                <c:pt idx="0">
                  <c:v>42.343004702476726</c:v>
                </c:pt>
                <c:pt idx="1">
                  <c:v>29.113062313681738</c:v>
                </c:pt>
                <c:pt idx="2">
                  <c:v>18.612006070189572</c:v>
                </c:pt>
                <c:pt idx="3">
                  <c:v>33.950814554267652</c:v>
                </c:pt>
              </c:numCache>
            </c:numRef>
          </c:val>
          <c:extLst>
            <c:ext xmlns:c16="http://schemas.microsoft.com/office/drawing/2014/chart" uri="{C3380CC4-5D6E-409C-BE32-E72D297353CC}">
              <c16:uniqueId val="{00000005-13A3-4783-8CD7-4EF992B228E9}"/>
            </c:ext>
          </c:extLst>
        </c:ser>
        <c:ser>
          <c:idx val="2"/>
          <c:order val="2"/>
          <c:tx>
            <c:strRef>
              <c:f>'Effect of reductions on models'!$G$5</c:f>
              <c:strCache>
                <c:ptCount val="1"/>
                <c:pt idx="0">
                  <c:v>10% increase in outputs</c:v>
                </c:pt>
              </c:strCache>
            </c:strRef>
          </c:tx>
          <c:spPr>
            <a:solidFill>
              <a:srgbClr val="E7E1BF"/>
            </a:solidFill>
            <a:ln>
              <a:solidFill>
                <a:srgbClr val="CEC27C">
                  <a:alpha val="92941"/>
                </a:srgbClr>
              </a:solidFill>
            </a:ln>
            <a:effectLst/>
          </c:spPr>
          <c:invertIfNegative val="0"/>
          <c:dLbls>
            <c:dLbl>
              <c:idx val="0"/>
              <c:layout>
                <c:manualLayout>
                  <c:x val="0"/>
                  <c:y val="0.1410710443641254"/>
                </c:manualLayout>
              </c:layout>
              <c:tx>
                <c:rich>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r>
                      <a:rPr lang="en-US" sz="1400"/>
                      <a:t>↓</a:t>
                    </a:r>
                  </a:p>
                  <a:p>
                    <a:pPr algn="ctr" rtl="0">
                      <a:defRPr sz="1400"/>
                    </a:pPr>
                    <a:r>
                      <a:rPr lang="en-US" sz="1400"/>
                      <a:t>9% </a:t>
                    </a:r>
                  </a:p>
                </c:rich>
              </c:tx>
              <c:spPr>
                <a:noFill/>
                <a:ln>
                  <a:noFill/>
                </a:ln>
                <a:effectLst/>
              </c:spPr>
              <c:txPr>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304492862862047E-2"/>
                      <c:h val="0.13491280876776529"/>
                    </c:manualLayout>
                  </c15:layout>
                  <c15:showDataLabelsRange val="0"/>
                </c:ext>
                <c:ext xmlns:c16="http://schemas.microsoft.com/office/drawing/2014/chart" uri="{C3380CC4-5D6E-409C-BE32-E72D297353CC}">
                  <c16:uniqueId val="{00000006-13A3-4783-8CD7-4EF992B228E9}"/>
                </c:ext>
              </c:extLst>
            </c:dLbl>
            <c:dLbl>
              <c:idx val="1"/>
              <c:layout>
                <c:manualLayout>
                  <c:x val="0"/>
                  <c:y val="0.1430765907081728"/>
                </c:manualLayout>
              </c:layout>
              <c:tx>
                <c:rich>
                  <a:bodyPr/>
                  <a:lstStyle/>
                  <a:p>
                    <a:r>
                      <a:rPr lang="en-US" sz="1400" b="0" i="0" u="none" strike="noStrike" kern="1200" baseline="0">
                        <a:solidFill>
                          <a:sysClr val="windowText" lastClr="000000">
                            <a:lumMod val="75000"/>
                            <a:lumOff val="25000"/>
                          </a:sysClr>
                        </a:solidFill>
                      </a:rPr>
                      <a:t>↓</a:t>
                    </a:r>
                  </a:p>
                  <a:p>
                    <a:r>
                      <a:rPr lang="en-US" sz="1400" b="0" i="0" u="none" strike="noStrike" kern="1200" baseline="0">
                        <a:solidFill>
                          <a:sysClr val="windowText" lastClr="000000">
                            <a:lumMod val="75000"/>
                            <a:lumOff val="25000"/>
                          </a:sysClr>
                        </a:solidFill>
                      </a:rPr>
                      <a:t>9% </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8.7518270554053409E-2"/>
                      <c:h val="0.16883037703564391"/>
                    </c:manualLayout>
                  </c15:layout>
                  <c15:showDataLabelsRange val="0"/>
                </c:ext>
                <c:ext xmlns:c16="http://schemas.microsoft.com/office/drawing/2014/chart" uri="{C3380CC4-5D6E-409C-BE32-E72D297353CC}">
                  <c16:uniqueId val="{00000007-13A3-4783-8CD7-4EF992B228E9}"/>
                </c:ext>
              </c:extLst>
            </c:dLbl>
            <c:dLbl>
              <c:idx val="2"/>
              <c:layout>
                <c:manualLayout>
                  <c:x val="1.1208116723974329E-3"/>
                  <c:y val="0.15529873782457312"/>
                </c:manualLayout>
              </c:layout>
              <c:tx>
                <c:rich>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r>
                      <a:rPr lang="en-US" sz="1400"/>
                      <a:t>↓</a:t>
                    </a:r>
                  </a:p>
                  <a:p>
                    <a:pPr algn="ctr" rtl="0">
                      <a:defRPr sz="1400"/>
                    </a:pPr>
                    <a:r>
                      <a:rPr lang="en-US" sz="1400"/>
                      <a:t>9% </a:t>
                    </a:r>
                  </a:p>
                </c:rich>
              </c:tx>
              <c:spPr>
                <a:noFill/>
                <a:ln>
                  <a:noFill/>
                </a:ln>
                <a:effectLst/>
              </c:spPr>
              <c:txPr>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1826907140488186E-2"/>
                      <c:h val="0.17444122373008206"/>
                    </c:manualLayout>
                  </c15:layout>
                  <c15:showDataLabelsRange val="0"/>
                </c:ext>
                <c:ext xmlns:c16="http://schemas.microsoft.com/office/drawing/2014/chart" uri="{C3380CC4-5D6E-409C-BE32-E72D297353CC}">
                  <c16:uniqueId val="{00000008-13A3-4783-8CD7-4EF992B228E9}"/>
                </c:ext>
              </c:extLst>
            </c:dLbl>
            <c:dLbl>
              <c:idx val="3"/>
              <c:layout>
                <c:manualLayout>
                  <c:x val="3.7627157366720634E-3"/>
                  <c:y val="0.15149286074982996"/>
                </c:manualLayout>
              </c:layout>
              <c:tx>
                <c:rich>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r>
                      <a:rPr lang="en-US" sz="1400"/>
                      <a:t>↓</a:t>
                    </a:r>
                  </a:p>
                  <a:p>
                    <a:pPr algn="ctr" rtl="0">
                      <a:defRPr sz="1400"/>
                    </a:pPr>
                    <a:r>
                      <a:rPr lang="en-US" sz="1400"/>
                      <a:t>9% </a:t>
                    </a:r>
                  </a:p>
                </c:rich>
              </c:tx>
              <c:spPr>
                <a:noFill/>
                <a:ln>
                  <a:noFill/>
                </a:ln>
                <a:effectLst/>
              </c:spPr>
              <c:txPr>
                <a:bodyPr rot="0" spcFirstLastPara="1" vertOverflow="ellipsis" vert="horz" wrap="square" anchor="ctr" anchorCtr="1"/>
                <a:lstStyle/>
                <a:p>
                  <a:pPr algn="ctr" rtl="0">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2860413761308062E-2"/>
                      <c:h val="0.16041410699398667"/>
                    </c:manualLayout>
                  </c15:layout>
                  <c15:showDataLabelsRange val="0"/>
                </c:ext>
                <c:ext xmlns:c16="http://schemas.microsoft.com/office/drawing/2014/chart" uri="{C3380CC4-5D6E-409C-BE32-E72D297353CC}">
                  <c16:uniqueId val="{00000009-13A3-4783-8CD7-4EF992B228E9}"/>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'Effect of reductions on models'!$H$2:$K$2</c:f>
              <c:strCache>
                <c:ptCount val="4"/>
                <c:pt idx="0">
                  <c:v>WWWC</c:v>
                </c:pt>
                <c:pt idx="1">
                  <c:v>WCWL</c:v>
                </c:pt>
                <c:pt idx="2">
                  <c:v>WMCM (fodder)</c:v>
                </c:pt>
                <c:pt idx="3">
                  <c:v>WMCM (livestock)</c:v>
                </c:pt>
              </c:strCache>
            </c:strRef>
          </c:cat>
          <c:val>
            <c:numRef>
              <c:f>'Effect of reductions on models'!$H$5:$K$5</c:f>
              <c:numCache>
                <c:formatCode>General</c:formatCode>
                <c:ptCount val="4"/>
                <c:pt idx="0">
                  <c:v>41.398677943656132</c:v>
                </c:pt>
                <c:pt idx="1">
                  <c:v>27.953680726665645</c:v>
                </c:pt>
                <c:pt idx="2">
                  <c:v>17.920554403511648</c:v>
                </c:pt>
                <c:pt idx="3">
                  <c:v>33.262097033850687</c:v>
                </c:pt>
              </c:numCache>
            </c:numRef>
          </c:val>
          <c:extLst>
            <c:ext xmlns:c16="http://schemas.microsoft.com/office/drawing/2014/chart" uri="{C3380CC4-5D6E-409C-BE32-E72D297353CC}">
              <c16:uniqueId val="{0000000A-13A3-4783-8CD7-4EF992B228E9}"/>
            </c:ext>
          </c:extLst>
        </c:ser>
        <c:dLbls>
          <c:showLegendKey val="0"/>
          <c:showVal val="0"/>
          <c:showCatName val="0"/>
          <c:showSerName val="0"/>
          <c:showPercent val="0"/>
          <c:showBubbleSize val="0"/>
        </c:dLbls>
        <c:gapWidth val="162"/>
        <c:overlap val="-29"/>
        <c:axId val="1314736591"/>
        <c:axId val="1314731183"/>
      </c:barChart>
      <c:catAx>
        <c:axId val="1314736591"/>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314731183"/>
        <c:crosses val="autoZero"/>
        <c:auto val="1"/>
        <c:lblAlgn val="ctr"/>
        <c:lblOffset val="100"/>
        <c:noMultiLvlLbl val="0"/>
      </c:catAx>
      <c:valAx>
        <c:axId val="1314731183"/>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ZA" sz="1600"/>
                  <a:t>Global warming</a:t>
                </a:r>
                <a:r>
                  <a:rPr lang="en-ZA" sz="1600" baseline="0"/>
                  <a:t> potential</a:t>
                </a:r>
                <a:r>
                  <a:rPr lang="en-ZA" sz="1600"/>
                  <a:t> (CO</a:t>
                </a:r>
                <a:r>
                  <a:rPr lang="en-ZA" sz="1600" baseline="-25000"/>
                  <a:t>2</a:t>
                </a:r>
                <a:r>
                  <a:rPr lang="en-ZA" sz="1600"/>
                  <a:t>-eq GE</a:t>
                </a:r>
                <a:r>
                  <a:rPr lang="en-ZA" sz="1600" baseline="30000"/>
                  <a:t>-1</a:t>
                </a:r>
                <a:r>
                  <a:rPr lang="en-ZA" sz="1600"/>
                  <a:t>)</a:t>
                </a:r>
              </a:p>
            </c:rich>
          </c:tx>
          <c:layout>
            <c:manualLayout>
              <c:xMode val="edge"/>
              <c:yMode val="edge"/>
              <c:x val="0"/>
              <c:y val="0.1223374433889867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4736591"/>
        <c:crosses val="autoZero"/>
        <c:crossBetween val="between"/>
      </c:valAx>
      <c:spPr>
        <a:solidFill>
          <a:schemeClr val="bg1"/>
        </a:solidFill>
        <a:ln>
          <a:solidFill>
            <a:schemeClr val="tx1">
              <a:lumMod val="50000"/>
              <a:lumOff val="50000"/>
            </a:schemeClr>
          </a:solidFill>
        </a:ln>
        <a:effectLst/>
      </c:spPr>
    </c:plotArea>
    <c:legend>
      <c:legendPos val="b"/>
      <c:layout>
        <c:manualLayout>
          <c:xMode val="edge"/>
          <c:yMode val="edge"/>
          <c:x val="0.31932524666240819"/>
          <c:y val="8.4544635610851113E-2"/>
          <c:w val="0.6528740347119788"/>
          <c:h val="0.171831738218216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round/>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50000"/>
            <a:lumOff val="50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0.19823</cdr:x>
      <cdr:y>0.15465</cdr:y>
    </cdr:from>
    <cdr:to>
      <cdr:x>0.3454</cdr:x>
      <cdr:y>0.24835</cdr:y>
    </cdr:to>
    <cdr:sp macro="" textlink="">
      <cdr:nvSpPr>
        <cdr:cNvPr id="2" name="TextBox 1">
          <a:extLst xmlns:a="http://schemas.openxmlformats.org/drawingml/2006/main">
            <a:ext uri="{FF2B5EF4-FFF2-40B4-BE49-F238E27FC236}">
              <a16:creationId xmlns:a16="http://schemas.microsoft.com/office/drawing/2014/main" id="{5761AD14-F67E-AF6F-3A53-02C1756F0A2F}"/>
            </a:ext>
          </a:extLst>
        </cdr:cNvPr>
        <cdr:cNvSpPr txBox="1"/>
      </cdr:nvSpPr>
      <cdr:spPr>
        <a:xfrm xmlns:a="http://schemas.openxmlformats.org/drawingml/2006/main">
          <a:off x="1403746" y="640762"/>
          <a:ext cx="1042165" cy="388192"/>
        </a:xfrm>
        <a:prstGeom xmlns:a="http://schemas.openxmlformats.org/drawingml/2006/main" prst="rect">
          <a:avLst/>
        </a:prstGeom>
      </cdr:spPr>
      <cdr:txBody>
        <a:bodyPr xmlns:a="http://schemas.openxmlformats.org/drawingml/2006/main" vertOverflow="clip" wrap="square" rtlCol="0">
          <a:prstTxWarp prst="textArchUp">
            <a:avLst>
              <a:gd name="adj" fmla="val 11416553"/>
            </a:avLst>
          </a:prstTxWarp>
        </a:bodyPr>
        <a:lstStyle xmlns:a="http://schemas.openxmlformats.org/drawingml/2006/main"/>
        <a:p xmlns:a="http://schemas.openxmlformats.org/drawingml/2006/main">
          <a:r>
            <a:rPr lang="en-ZA" sz="1400" dirty="0">
              <a:solidFill>
                <a:schemeClr val="tx1">
                  <a:lumMod val="75000"/>
                  <a:lumOff val="25000"/>
                </a:schemeClr>
              </a:solidFill>
            </a:rPr>
            <a:t>WWWC</a:t>
          </a:r>
        </a:p>
      </cdr:txBody>
    </cdr:sp>
  </cdr:relSizeAnchor>
  <cdr:relSizeAnchor xmlns:cdr="http://schemas.openxmlformats.org/drawingml/2006/chartDrawing">
    <cdr:from>
      <cdr:x>0.1952</cdr:x>
      <cdr:y>0.34052</cdr:y>
    </cdr:from>
    <cdr:to>
      <cdr:x>0.34237</cdr:x>
      <cdr:y>0.5279</cdr:y>
    </cdr:to>
    <cdr:sp macro="" textlink="">
      <cdr:nvSpPr>
        <cdr:cNvPr id="3" name="TextBox 1">
          <a:extLst xmlns:a="http://schemas.openxmlformats.org/drawingml/2006/main">
            <a:ext uri="{FF2B5EF4-FFF2-40B4-BE49-F238E27FC236}">
              <a16:creationId xmlns:a16="http://schemas.microsoft.com/office/drawing/2014/main" id="{BF1BD20A-B906-BF2F-C39F-3796C8F234AC}"/>
            </a:ext>
          </a:extLst>
        </cdr:cNvPr>
        <cdr:cNvSpPr txBox="1"/>
      </cdr:nvSpPr>
      <cdr:spPr>
        <a:xfrm xmlns:a="http://schemas.openxmlformats.org/drawingml/2006/main" rot="20611010">
          <a:off x="1382286" y="1410846"/>
          <a:ext cx="1042165" cy="776383"/>
        </a:xfrm>
        <a:prstGeom xmlns:a="http://schemas.openxmlformats.org/drawingml/2006/main" prst="rect">
          <a:avLst/>
        </a:prstGeom>
      </cdr:spPr>
      <cdr:txBody>
        <a:bodyPr xmlns:a="http://schemas.openxmlformats.org/drawingml/2006/main" wrap="square" rtlCol="0">
          <a:prstTxWarp prst="textArchUp">
            <a:avLst>
              <a:gd name="adj" fmla="val 13292010"/>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400" dirty="0">
              <a:solidFill>
                <a:schemeClr val="tx1">
                  <a:lumMod val="75000"/>
                  <a:lumOff val="25000"/>
                </a:schemeClr>
              </a:solidFill>
            </a:rPr>
            <a:t>WMCM</a:t>
          </a:r>
        </a:p>
      </cdr:txBody>
    </cdr:sp>
  </cdr:relSizeAnchor>
  <cdr:relSizeAnchor xmlns:cdr="http://schemas.openxmlformats.org/drawingml/2006/chartDrawing">
    <cdr:from>
      <cdr:x>0.20542</cdr:x>
      <cdr:y>0.25207</cdr:y>
    </cdr:from>
    <cdr:to>
      <cdr:x>0.32245</cdr:x>
      <cdr:y>0.34937</cdr:y>
    </cdr:to>
    <cdr:sp macro="" textlink="">
      <cdr:nvSpPr>
        <cdr:cNvPr id="4" name="TextBox 3">
          <a:extLst xmlns:a="http://schemas.openxmlformats.org/drawingml/2006/main">
            <a:ext uri="{FF2B5EF4-FFF2-40B4-BE49-F238E27FC236}">
              <a16:creationId xmlns:a16="http://schemas.microsoft.com/office/drawing/2014/main" id="{3B4DB1F8-769A-F62D-3E79-94F448C85532}"/>
            </a:ext>
          </a:extLst>
        </cdr:cNvPr>
        <cdr:cNvSpPr txBox="1"/>
      </cdr:nvSpPr>
      <cdr:spPr>
        <a:xfrm xmlns:a="http://schemas.openxmlformats.org/drawingml/2006/main">
          <a:off x="1454672" y="1044392"/>
          <a:ext cx="828710" cy="403122"/>
        </a:xfrm>
        <a:prstGeom xmlns:a="http://schemas.openxmlformats.org/drawingml/2006/main" prst="rect">
          <a:avLst/>
        </a:prstGeom>
      </cdr:spPr>
      <cdr:txBody>
        <a:bodyPr xmlns:a="http://schemas.openxmlformats.org/drawingml/2006/main" vertOverflow="clip" wrap="square" rtlCol="0">
          <a:prstTxWarp prst="textArchUp">
            <a:avLst>
              <a:gd name="adj" fmla="val 11708726"/>
            </a:avLst>
          </a:prstTxWarp>
        </a:bodyPr>
        <a:lstStyle xmlns:a="http://schemas.openxmlformats.org/drawingml/2006/main"/>
        <a:p xmlns:a="http://schemas.openxmlformats.org/drawingml/2006/main">
          <a:r>
            <a:rPr lang="en-ZA" sz="1400" dirty="0">
              <a:solidFill>
                <a:schemeClr val="tx1">
                  <a:lumMod val="75000"/>
                  <a:lumOff val="25000"/>
                </a:schemeClr>
              </a:solidFill>
            </a:rPr>
            <a:t>WCWL</a:t>
          </a:r>
        </a:p>
      </cdr:txBody>
    </cdr:sp>
  </cdr:relSizeAnchor>
</c:userShapes>
</file>

<file path=ppt/drawings/drawing2.xml><?xml version="1.0" encoding="utf-8"?>
<c:userShapes xmlns:c="http://schemas.openxmlformats.org/drawingml/2006/chart">
  <cdr:relSizeAnchor xmlns:cdr="http://schemas.openxmlformats.org/drawingml/2006/chartDrawing">
    <cdr:from>
      <cdr:x>0.08333</cdr:x>
      <cdr:y>0.36979</cdr:y>
    </cdr:from>
    <cdr:to>
      <cdr:x>0.12708</cdr:x>
      <cdr:y>0.44965</cdr:y>
    </cdr:to>
    <cdr:sp macro="" textlink="">
      <cdr:nvSpPr>
        <cdr:cNvPr id="2" name="TextBox 1">
          <a:extLst xmlns:a="http://schemas.openxmlformats.org/drawingml/2006/main">
            <a:ext uri="{FF2B5EF4-FFF2-40B4-BE49-F238E27FC236}">
              <a16:creationId xmlns:a16="http://schemas.microsoft.com/office/drawing/2014/main" id="{2DDDB31A-520C-B7BF-F7B1-035DCE1192C1}"/>
            </a:ext>
          </a:extLst>
        </cdr:cNvPr>
        <cdr:cNvSpPr txBox="1"/>
      </cdr:nvSpPr>
      <cdr:spPr>
        <a:xfrm xmlns:a="http://schemas.openxmlformats.org/drawingml/2006/main">
          <a:off x="381000" y="1014413"/>
          <a:ext cx="20002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0.12759</cdr:x>
      <cdr:y>0.15703</cdr:y>
    </cdr:from>
    <cdr:to>
      <cdr:x>0.99906</cdr:x>
      <cdr:y>0.5214</cdr:y>
    </cdr:to>
    <cdr:grpSp>
      <cdr:nvGrpSpPr>
        <cdr:cNvPr id="38" name="Group 37">
          <a:extLst xmlns:a="http://schemas.openxmlformats.org/drawingml/2006/main">
            <a:ext uri="{FF2B5EF4-FFF2-40B4-BE49-F238E27FC236}">
              <a16:creationId xmlns:a16="http://schemas.microsoft.com/office/drawing/2014/main" id="{5A2DE67A-F698-5999-4C68-90B819FFB818}"/>
            </a:ext>
          </a:extLst>
        </cdr:cNvPr>
        <cdr:cNvGrpSpPr/>
      </cdr:nvGrpSpPr>
      <cdr:grpSpPr>
        <a:xfrm xmlns:a="http://schemas.openxmlformats.org/drawingml/2006/main">
          <a:off x="690069" y="544776"/>
          <a:ext cx="4713333" cy="1264088"/>
          <a:chOff x="682906" y="482611"/>
          <a:chExt cx="4664453" cy="1119847"/>
        </a:xfrm>
      </cdr:grpSpPr>
      <cdr:grpSp>
        <cdr:nvGrpSpPr>
          <cdr:cNvPr id="35" name="Group 34">
            <a:extLst xmlns:a="http://schemas.openxmlformats.org/drawingml/2006/main">
              <a:ext uri="{FF2B5EF4-FFF2-40B4-BE49-F238E27FC236}">
                <a16:creationId xmlns:a16="http://schemas.microsoft.com/office/drawing/2014/main" id="{A10365E8-1E73-61FB-1909-5FE2E8FB4DA9}"/>
              </a:ext>
            </a:extLst>
          </cdr:cNvPr>
          <cdr:cNvGrpSpPr/>
        </cdr:nvGrpSpPr>
        <cdr:grpSpPr>
          <a:xfrm xmlns:a="http://schemas.openxmlformats.org/drawingml/2006/main">
            <a:off x="682906" y="520860"/>
            <a:ext cx="1807579" cy="1081598"/>
            <a:chOff x="682906" y="520860"/>
            <a:chExt cx="1807579" cy="1081598"/>
          </a:xfrm>
        </cdr:grpSpPr>
        <cdr:grpSp>
          <cdr:nvGrpSpPr>
            <cdr:cNvPr id="6" name="Group 5">
              <a:extLst xmlns:a="http://schemas.openxmlformats.org/drawingml/2006/main">
                <a:ext uri="{FF2B5EF4-FFF2-40B4-BE49-F238E27FC236}">
                  <a16:creationId xmlns:a16="http://schemas.microsoft.com/office/drawing/2014/main" id="{2F5A8A8D-D776-8F7D-E03B-025DBB46CBAD}"/>
                </a:ext>
              </a:extLst>
            </cdr:cNvPr>
            <cdr:cNvGrpSpPr/>
          </cdr:nvGrpSpPr>
          <cdr:grpSpPr>
            <a:xfrm xmlns:a="http://schemas.openxmlformats.org/drawingml/2006/main">
              <a:off x="682906" y="520860"/>
              <a:ext cx="645609" cy="888678"/>
              <a:chOff x="682906" y="520860"/>
              <a:chExt cx="645609" cy="888678"/>
            </a:xfrm>
          </cdr:grpSpPr>
          <cdr:sp macro="" textlink="">
            <cdr:nvSpPr>
              <cdr:cNvPr id="3" name="Text Box 2"/>
              <cdr:cNvSpPr txBox="1"/>
            </cdr:nvSpPr>
            <cdr:spPr>
              <a:xfrm xmlns:a="http://schemas.openxmlformats.org/drawingml/2006/main">
                <a:off x="682906" y="520860"/>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ZA" sz="1000">
                    <a:solidFill>
                      <a:schemeClr val="tx1">
                        <a:lumMod val="65000"/>
                        <a:lumOff val="35000"/>
                      </a:schemeClr>
                    </a:solidFill>
                  </a:rPr>
                  <a:t>a</a:t>
                </a:r>
              </a:p>
            </cdr:txBody>
          </cdr:sp>
          <cdr:sp macro="" textlink="">
            <cdr:nvSpPr>
              <cdr:cNvPr id="4" name="Text Box 1"/>
              <cdr:cNvSpPr txBox="1"/>
            </cdr:nvSpPr>
            <cdr:spPr>
              <a:xfrm xmlns:a="http://schemas.openxmlformats.org/drawingml/2006/main">
                <a:off x="791579" y="629533"/>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sp macro="" textlink="">
            <cdr:nvSpPr>
              <cdr:cNvPr id="5" name="Text Box 1"/>
              <cdr:cNvSpPr txBox="1"/>
            </cdr:nvSpPr>
            <cdr:spPr>
              <a:xfrm xmlns:a="http://schemas.openxmlformats.org/drawingml/2006/main">
                <a:off x="877103" y="1224343"/>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c</a:t>
                </a:r>
              </a:p>
            </cdr:txBody>
          </cdr:sp>
        </cdr:grpSp>
        <cdr:grpSp>
          <cdr:nvGrpSpPr>
            <cdr:cNvPr id="7" name="Group 6">
              <a:extLst xmlns:a="http://schemas.openxmlformats.org/drawingml/2006/main">
                <a:ext uri="{FF2B5EF4-FFF2-40B4-BE49-F238E27FC236}">
                  <a16:creationId xmlns:a16="http://schemas.microsoft.com/office/drawing/2014/main" id="{495BA254-3DBA-46BE-FDEE-31D3313C80A7}"/>
                </a:ext>
              </a:extLst>
            </cdr:cNvPr>
            <cdr:cNvGrpSpPr/>
          </cdr:nvGrpSpPr>
          <cdr:grpSpPr>
            <a:xfrm xmlns:a="http://schemas.openxmlformats.org/drawingml/2006/main">
              <a:off x="1254567" y="525362"/>
              <a:ext cx="668758" cy="509937"/>
              <a:chOff x="682906" y="520860"/>
              <a:chExt cx="668758" cy="509937"/>
            </a:xfrm>
          </cdr:grpSpPr>
          <cdr:sp macro="" textlink="">
            <cdr:nvSpPr>
              <cdr:cNvPr id="8" name="Text Box 2"/>
              <cdr:cNvSpPr txBox="1"/>
            </cdr:nvSpPr>
            <cdr:spPr>
              <a:xfrm xmlns:a="http://schemas.openxmlformats.org/drawingml/2006/main">
                <a:off x="682906" y="520860"/>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9" name="Text Box 1"/>
              <cdr:cNvSpPr txBox="1"/>
            </cdr:nvSpPr>
            <cdr:spPr>
              <a:xfrm xmlns:a="http://schemas.openxmlformats.org/drawingml/2006/main">
                <a:off x="791579" y="629533"/>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sp macro="" textlink="">
            <cdr:nvSpPr>
              <cdr:cNvPr id="10" name="Text Box 1"/>
              <cdr:cNvSpPr txBox="1"/>
            </cdr:nvSpPr>
            <cdr:spPr>
              <a:xfrm xmlns:a="http://schemas.openxmlformats.org/drawingml/2006/main">
                <a:off x="900252" y="797375"/>
                <a:ext cx="451412" cy="23342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c</a:t>
                </a:r>
              </a:p>
            </cdr:txBody>
          </cdr:sp>
        </cdr:grpSp>
        <cdr:grpSp>
          <cdr:nvGrpSpPr>
            <cdr:cNvPr id="11" name="Group 10">
              <a:extLst xmlns:a="http://schemas.openxmlformats.org/drawingml/2006/main">
                <a:ext uri="{FF2B5EF4-FFF2-40B4-BE49-F238E27FC236}">
                  <a16:creationId xmlns:a16="http://schemas.microsoft.com/office/drawing/2014/main" id="{C87101ED-7FE4-273A-0D9C-51E646124485}"/>
                </a:ext>
              </a:extLst>
            </cdr:cNvPr>
            <cdr:cNvGrpSpPr/>
          </cdr:nvGrpSpPr>
          <cdr:grpSpPr>
            <a:xfrm xmlns:a="http://schemas.openxmlformats.org/drawingml/2006/main">
              <a:off x="1833301" y="525362"/>
              <a:ext cx="657184" cy="1077096"/>
              <a:chOff x="111245" y="516358"/>
              <a:chExt cx="657184" cy="1077096"/>
            </a:xfrm>
          </cdr:grpSpPr>
          <cdr:sp macro="" textlink="">
            <cdr:nvSpPr>
              <cdr:cNvPr id="12" name="Text Box 2"/>
              <cdr:cNvSpPr txBox="1"/>
            </cdr:nvSpPr>
            <cdr:spPr>
              <a:xfrm xmlns:a="http://schemas.openxmlformats.org/drawingml/2006/main">
                <a:off x="111245" y="516358"/>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13" name="Text Box 1"/>
              <cdr:cNvSpPr txBox="1"/>
            </cdr:nvSpPr>
            <cdr:spPr>
              <a:xfrm xmlns:a="http://schemas.openxmlformats.org/drawingml/2006/main">
                <a:off x="196768" y="937547"/>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sp macro="" textlink="">
            <cdr:nvSpPr>
              <cdr:cNvPr id="14" name="Text Box 1"/>
              <cdr:cNvSpPr txBox="1"/>
            </cdr:nvSpPr>
            <cdr:spPr>
              <a:xfrm xmlns:a="http://schemas.openxmlformats.org/drawingml/2006/main">
                <a:off x="317017" y="1360032"/>
                <a:ext cx="451412" cy="23342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c</a:t>
                </a:r>
              </a:p>
            </cdr:txBody>
          </cdr:sp>
        </cdr:grpSp>
      </cdr:grpSp>
      <cdr:grpSp>
        <cdr:nvGrpSpPr>
          <cdr:cNvPr id="37" name="Group 36">
            <a:extLst xmlns:a="http://schemas.openxmlformats.org/drawingml/2006/main">
              <a:ext uri="{FF2B5EF4-FFF2-40B4-BE49-F238E27FC236}">
                <a16:creationId xmlns:a16="http://schemas.microsoft.com/office/drawing/2014/main" id="{E6C1A982-68F0-8DA3-C91E-23DE1604AD8A}"/>
              </a:ext>
            </a:extLst>
          </cdr:cNvPr>
          <cdr:cNvGrpSpPr/>
        </cdr:nvGrpSpPr>
        <cdr:grpSpPr>
          <a:xfrm xmlns:a="http://schemas.openxmlformats.org/drawingml/2006/main">
            <a:off x="2391962" y="482611"/>
            <a:ext cx="2955397" cy="788357"/>
            <a:chOff x="2391962" y="482611"/>
            <a:chExt cx="2955397" cy="788357"/>
          </a:xfrm>
        </cdr:grpSpPr>
        <cdr:grpSp>
          <cdr:nvGrpSpPr>
            <cdr:cNvPr id="36" name="Group 35">
              <a:extLst xmlns:a="http://schemas.openxmlformats.org/drawingml/2006/main">
                <a:ext uri="{FF2B5EF4-FFF2-40B4-BE49-F238E27FC236}">
                  <a16:creationId xmlns:a16="http://schemas.microsoft.com/office/drawing/2014/main" id="{AB868186-A83C-D912-79A8-8D7CDA7A19E1}"/>
                </a:ext>
              </a:extLst>
            </cdr:cNvPr>
            <cdr:cNvGrpSpPr/>
          </cdr:nvGrpSpPr>
          <cdr:grpSpPr>
            <a:xfrm xmlns:a="http://schemas.openxmlformats.org/drawingml/2006/main">
              <a:off x="2391962" y="497712"/>
              <a:ext cx="1722976" cy="651405"/>
              <a:chOff x="2391962" y="497712"/>
              <a:chExt cx="1722976" cy="651405"/>
            </a:xfrm>
          </cdr:grpSpPr>
          <cdr:grpSp>
            <cdr:nvGrpSpPr>
              <cdr:cNvPr id="15" name="Group 14">
                <a:extLst xmlns:a="http://schemas.openxmlformats.org/drawingml/2006/main">
                  <a:ext uri="{FF2B5EF4-FFF2-40B4-BE49-F238E27FC236}">
                    <a16:creationId xmlns:a16="http://schemas.microsoft.com/office/drawing/2014/main" id="{52EAD8A8-7AE0-6C59-0DB9-070B09272C15}"/>
                  </a:ext>
                </a:extLst>
              </cdr:cNvPr>
              <cdr:cNvGrpSpPr/>
            </cdr:nvGrpSpPr>
            <cdr:grpSpPr>
              <a:xfrm xmlns:a="http://schemas.openxmlformats.org/drawingml/2006/main">
                <a:off x="2391962" y="513787"/>
                <a:ext cx="688831" cy="463638"/>
                <a:chOff x="91172" y="562657"/>
                <a:chExt cx="688831" cy="463638"/>
              </a:xfrm>
            </cdr:grpSpPr>
            <cdr:sp macro="" textlink="">
              <cdr:nvSpPr>
                <cdr:cNvPr id="16" name="Text Box 2"/>
                <cdr:cNvSpPr txBox="1"/>
              </cdr:nvSpPr>
              <cdr:spPr>
                <a:xfrm xmlns:a="http://schemas.openxmlformats.org/drawingml/2006/main">
                  <a:off x="91172" y="562657"/>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17" name="Text Box 1"/>
                <cdr:cNvSpPr txBox="1"/>
              </cdr:nvSpPr>
              <cdr:spPr>
                <a:xfrm xmlns:a="http://schemas.openxmlformats.org/drawingml/2006/main">
                  <a:off x="208344" y="648180"/>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sp macro="" textlink="">
              <cdr:nvSpPr>
                <cdr:cNvPr id="18" name="Text Box 1"/>
                <cdr:cNvSpPr txBox="1"/>
              </cdr:nvSpPr>
              <cdr:spPr>
                <a:xfrm xmlns:a="http://schemas.openxmlformats.org/drawingml/2006/main">
                  <a:off x="328591" y="792873"/>
                  <a:ext cx="451412" cy="23342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c</a:t>
                  </a:r>
                </a:p>
              </cdr:txBody>
            </cdr:sp>
          </cdr:grpSp>
          <cdr:grpSp>
            <cdr:nvGrpSpPr>
              <cdr:cNvPr id="19" name="Group 18">
                <a:extLst xmlns:a="http://schemas.openxmlformats.org/drawingml/2006/main">
                  <a:ext uri="{FF2B5EF4-FFF2-40B4-BE49-F238E27FC236}">
                    <a16:creationId xmlns:a16="http://schemas.microsoft.com/office/drawing/2014/main" id="{ADACB85A-5D95-B38E-83A0-B8AD00DE9313}"/>
                  </a:ext>
                </a:extLst>
              </cdr:cNvPr>
              <cdr:cNvGrpSpPr/>
            </cdr:nvGrpSpPr>
            <cdr:grpSpPr>
              <a:xfrm xmlns:a="http://schemas.openxmlformats.org/drawingml/2006/main">
                <a:off x="2966195" y="497712"/>
                <a:ext cx="573084" cy="396762"/>
                <a:chOff x="-2209618" y="611527"/>
                <a:chExt cx="573084" cy="396762"/>
              </a:xfrm>
            </cdr:grpSpPr>
            <cdr:sp macro="" textlink="">
              <cdr:nvSpPr>
                <cdr:cNvPr id="20" name="Text Box 2"/>
                <cdr:cNvSpPr txBox="1"/>
              </cdr:nvSpPr>
              <cdr:spPr>
                <a:xfrm xmlns:a="http://schemas.openxmlformats.org/drawingml/2006/main">
                  <a:off x="-2209618" y="611527"/>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21" name="Text Box 1"/>
                <cdr:cNvSpPr txBox="1"/>
              </cdr:nvSpPr>
              <cdr:spPr>
                <a:xfrm xmlns:a="http://schemas.openxmlformats.org/drawingml/2006/main">
                  <a:off x="-2115596" y="789647"/>
                  <a:ext cx="423762" cy="21864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c</a:t>
                  </a:r>
                </a:p>
              </cdr:txBody>
            </cdr:sp>
            <cdr:sp macro="" textlink="">
              <cdr:nvSpPr>
                <cdr:cNvPr id="22" name="Text Box 1"/>
                <cdr:cNvSpPr txBox="1"/>
              </cdr:nvSpPr>
              <cdr:spPr>
                <a:xfrm xmlns:a="http://schemas.openxmlformats.org/drawingml/2006/main">
                  <a:off x="-2004350" y="662344"/>
                  <a:ext cx="367816" cy="25334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grpSp>
          <cdr:grpSp>
            <cdr:nvGrpSpPr>
              <cdr:cNvPr id="23" name="Group 22">
                <a:extLst xmlns:a="http://schemas.openxmlformats.org/drawingml/2006/main">
                  <a:ext uri="{FF2B5EF4-FFF2-40B4-BE49-F238E27FC236}">
                    <a16:creationId xmlns:a16="http://schemas.microsoft.com/office/drawing/2014/main" id="{298E50C8-6F7A-8296-980B-40AA7BA47BE3}"/>
                  </a:ext>
                </a:extLst>
              </cdr:cNvPr>
              <cdr:cNvGrpSpPr/>
            </cdr:nvGrpSpPr>
            <cdr:grpSpPr>
              <a:xfrm xmlns:a="http://schemas.openxmlformats.org/drawingml/2006/main">
                <a:off x="3541854" y="497712"/>
                <a:ext cx="573084" cy="651405"/>
                <a:chOff x="-7385431" y="725342"/>
                <a:chExt cx="573084" cy="651405"/>
              </a:xfrm>
            </cdr:grpSpPr>
            <cdr:sp macro="" textlink="">
              <cdr:nvSpPr>
                <cdr:cNvPr id="24" name="Text Box 2"/>
                <cdr:cNvSpPr txBox="1"/>
              </cdr:nvSpPr>
              <cdr:spPr>
                <a:xfrm xmlns:a="http://schemas.openxmlformats.org/drawingml/2006/main">
                  <a:off x="-7385431" y="725342"/>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25" name="Text Box 1"/>
                <cdr:cNvSpPr txBox="1"/>
              </cdr:nvSpPr>
              <cdr:spPr>
                <a:xfrm xmlns:a="http://schemas.openxmlformats.org/drawingml/2006/main">
                  <a:off x="-7279835" y="1158105"/>
                  <a:ext cx="423762" cy="21864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c</a:t>
                  </a:r>
                </a:p>
              </cdr:txBody>
            </cdr:sp>
            <cdr:sp macro="" textlink="">
              <cdr:nvSpPr>
                <cdr:cNvPr id="26" name="Text Box 1"/>
                <cdr:cNvSpPr txBox="1"/>
              </cdr:nvSpPr>
              <cdr:spPr>
                <a:xfrm xmlns:a="http://schemas.openxmlformats.org/drawingml/2006/main">
                  <a:off x="-7180163" y="880331"/>
                  <a:ext cx="367816" cy="25334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grpSp>
        </cdr:grpSp>
        <cdr:grpSp>
          <cdr:nvGrpSpPr>
            <cdr:cNvPr id="27" name="Group 26">
              <a:extLst xmlns:a="http://schemas.openxmlformats.org/drawingml/2006/main">
                <a:ext uri="{FF2B5EF4-FFF2-40B4-BE49-F238E27FC236}">
                  <a16:creationId xmlns:a16="http://schemas.microsoft.com/office/drawing/2014/main" id="{F32A3822-2C91-4425-A7EC-F4A187CAC29E}"/>
                </a:ext>
              </a:extLst>
            </cdr:cNvPr>
            <cdr:cNvGrpSpPr/>
          </cdr:nvGrpSpPr>
          <cdr:grpSpPr>
            <a:xfrm xmlns:a="http://schemas.openxmlformats.org/drawingml/2006/main">
              <a:off x="4101940" y="482611"/>
              <a:ext cx="668758" cy="788357"/>
              <a:chOff x="659757" y="621181"/>
              <a:chExt cx="668758" cy="788357"/>
            </a:xfrm>
          </cdr:grpSpPr>
          <cdr:sp macro="" textlink="">
            <cdr:nvSpPr>
              <cdr:cNvPr id="28" name="Text Box 2"/>
              <cdr:cNvSpPr txBox="1"/>
            </cdr:nvSpPr>
            <cdr:spPr>
              <a:xfrm xmlns:a="http://schemas.openxmlformats.org/drawingml/2006/main">
                <a:off x="659757" y="659756"/>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29" name="Text Box 1"/>
              <cdr:cNvSpPr txBox="1"/>
            </cdr:nvSpPr>
            <cdr:spPr>
              <a:xfrm xmlns:a="http://schemas.openxmlformats.org/drawingml/2006/main">
                <a:off x="780004" y="621181"/>
                <a:ext cx="442410" cy="26139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30" name="Text Box 1"/>
              <cdr:cNvSpPr txBox="1"/>
            </cdr:nvSpPr>
            <cdr:spPr>
              <a:xfrm xmlns:a="http://schemas.openxmlformats.org/drawingml/2006/main">
                <a:off x="877103" y="1224343"/>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grpSp>
        <cdr:grpSp>
          <cdr:nvGrpSpPr>
            <cdr:cNvPr id="31" name="Group 30">
              <a:extLst xmlns:a="http://schemas.openxmlformats.org/drawingml/2006/main">
                <a:ext uri="{FF2B5EF4-FFF2-40B4-BE49-F238E27FC236}">
                  <a16:creationId xmlns:a16="http://schemas.microsoft.com/office/drawing/2014/main" id="{B454D380-8FE3-11C1-CCBD-65B07D20E756}"/>
                </a:ext>
              </a:extLst>
            </cdr:cNvPr>
            <cdr:cNvGrpSpPr/>
          </cdr:nvGrpSpPr>
          <cdr:grpSpPr>
            <a:xfrm xmlns:a="http://schemas.openxmlformats.org/drawingml/2006/main">
              <a:off x="4678601" y="517011"/>
              <a:ext cx="668758" cy="556863"/>
              <a:chOff x="-2782426" y="817625"/>
              <a:chExt cx="668758" cy="556863"/>
            </a:xfrm>
          </cdr:grpSpPr>
          <cdr:sp macro="" textlink="">
            <cdr:nvSpPr>
              <cdr:cNvPr id="32" name="Text Box 2"/>
              <cdr:cNvSpPr txBox="1"/>
            </cdr:nvSpPr>
            <cdr:spPr>
              <a:xfrm xmlns:a="http://schemas.openxmlformats.org/drawingml/2006/main">
                <a:off x="-2782426" y="960372"/>
                <a:ext cx="451412" cy="19677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sp macro="" textlink="">
            <cdr:nvSpPr>
              <cdr:cNvPr id="33" name="Text Box 1"/>
              <cdr:cNvSpPr txBox="1"/>
            </cdr:nvSpPr>
            <cdr:spPr>
              <a:xfrm xmlns:a="http://schemas.openxmlformats.org/drawingml/2006/main">
                <a:off x="-2662179" y="817625"/>
                <a:ext cx="442410" cy="26139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34" name="Text Box 1"/>
              <cdr:cNvSpPr txBox="1"/>
            </cdr:nvSpPr>
            <cdr:spPr>
              <a:xfrm xmlns:a="http://schemas.openxmlformats.org/drawingml/2006/main">
                <a:off x="-2565080" y="1189293"/>
                <a:ext cx="451412" cy="1851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c</a:t>
                </a:r>
              </a:p>
            </cdr:txBody>
          </cdr:sp>
        </cdr:grpSp>
      </cdr:grpSp>
    </cdr:grpSp>
  </cdr:relSizeAnchor>
</c:userShapes>
</file>

<file path=ppt/drawings/drawing3.xml><?xml version="1.0" encoding="utf-8"?>
<c:userShapes xmlns:c="http://schemas.openxmlformats.org/drawingml/2006/chart">
  <cdr:relSizeAnchor xmlns:cdr="http://schemas.openxmlformats.org/drawingml/2006/chartDrawing">
    <cdr:from>
      <cdr:x>0.08333</cdr:x>
      <cdr:y>0.36979</cdr:y>
    </cdr:from>
    <cdr:to>
      <cdr:x>0.12708</cdr:x>
      <cdr:y>0.44965</cdr:y>
    </cdr:to>
    <cdr:sp macro="" textlink="">
      <cdr:nvSpPr>
        <cdr:cNvPr id="2" name="TextBox 1">
          <a:extLst xmlns:a="http://schemas.openxmlformats.org/drawingml/2006/main">
            <a:ext uri="{FF2B5EF4-FFF2-40B4-BE49-F238E27FC236}">
              <a16:creationId xmlns:a16="http://schemas.microsoft.com/office/drawing/2014/main" id="{2DDDB31A-520C-B7BF-F7B1-035DCE1192C1}"/>
            </a:ext>
          </a:extLst>
        </cdr:cNvPr>
        <cdr:cNvSpPr txBox="1"/>
      </cdr:nvSpPr>
      <cdr:spPr>
        <a:xfrm xmlns:a="http://schemas.openxmlformats.org/drawingml/2006/main">
          <a:off x="381000" y="1014413"/>
          <a:ext cx="20002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0.12784</cdr:x>
      <cdr:y>0.1353</cdr:y>
    </cdr:from>
    <cdr:to>
      <cdr:x>0.25514</cdr:x>
      <cdr:y>0.49868</cdr:y>
    </cdr:to>
    <cdr:grpSp>
      <cdr:nvGrpSpPr>
        <cdr:cNvPr id="27" name="Group 26">
          <a:extLst xmlns:a="http://schemas.openxmlformats.org/drawingml/2006/main">
            <a:ext uri="{FF2B5EF4-FFF2-40B4-BE49-F238E27FC236}">
              <a16:creationId xmlns:a16="http://schemas.microsoft.com/office/drawing/2014/main" id="{CB1B1048-8A20-A87B-A244-35B55742A98C}"/>
            </a:ext>
          </a:extLst>
        </cdr:cNvPr>
        <cdr:cNvGrpSpPr/>
      </cdr:nvGrpSpPr>
      <cdr:grpSpPr>
        <a:xfrm xmlns:a="http://schemas.openxmlformats.org/drawingml/2006/main">
          <a:off x="716372" y="468968"/>
          <a:ext cx="713347" cy="1259525"/>
          <a:chOff x="358340" y="1065411"/>
          <a:chExt cx="616864" cy="996847"/>
        </a:xfrm>
      </cdr:grpSpPr>
      <cdr:sp macro="" textlink="">
        <cdr:nvSpPr>
          <cdr:cNvPr id="3" name="TextBox 2">
            <a:extLst xmlns:a="http://schemas.openxmlformats.org/drawingml/2006/main">
              <a:ext uri="{FF2B5EF4-FFF2-40B4-BE49-F238E27FC236}">
                <a16:creationId xmlns:a16="http://schemas.microsoft.com/office/drawing/2014/main" id="{E0105C65-2341-8FBA-CADE-1354F011F379}"/>
              </a:ext>
            </a:extLst>
          </cdr:cNvPr>
          <cdr:cNvSpPr txBox="1"/>
        </cdr:nvSpPr>
        <cdr:spPr>
          <a:xfrm xmlns:a="http://schemas.openxmlformats.org/drawingml/2006/main">
            <a:off x="358340" y="1065411"/>
            <a:ext cx="304801" cy="2571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000">
                <a:solidFill>
                  <a:schemeClr val="tx1">
                    <a:lumMod val="65000"/>
                    <a:lumOff val="35000"/>
                  </a:schemeClr>
                </a:solidFill>
              </a:rPr>
              <a:t>a</a:t>
            </a:r>
          </a:p>
        </cdr:txBody>
      </cdr:sp>
      <cdr:sp macro="" textlink="">
        <cdr:nvSpPr>
          <cdr:cNvPr id="4" name="TextBox 1">
            <a:extLst xmlns:a="http://schemas.openxmlformats.org/drawingml/2006/main">
              <a:ext uri="{FF2B5EF4-FFF2-40B4-BE49-F238E27FC236}">
                <a16:creationId xmlns:a16="http://schemas.microsoft.com/office/drawing/2014/main" id="{106E1693-437D-2CE5-BDA8-B046B176F4DB}"/>
              </a:ext>
            </a:extLst>
          </cdr:cNvPr>
          <cdr:cNvSpPr txBox="1"/>
        </cdr:nvSpPr>
        <cdr:spPr>
          <a:xfrm xmlns:a="http://schemas.openxmlformats.org/drawingml/2006/main">
            <a:off x="434081" y="1451137"/>
            <a:ext cx="336466" cy="2529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ab</a:t>
            </a:r>
            <a:endParaRPr lang="en-ZA" sz="1100">
              <a:solidFill>
                <a:schemeClr val="tx1">
                  <a:lumMod val="65000"/>
                  <a:lumOff val="35000"/>
                </a:schemeClr>
              </a:solidFill>
            </a:endParaRPr>
          </a:p>
        </cdr:txBody>
      </cdr:sp>
      <cdr:sp macro="" textlink="">
        <cdr:nvSpPr>
          <cdr:cNvPr id="5" name="TextBox 1">
            <a:extLst xmlns:a="http://schemas.openxmlformats.org/drawingml/2006/main">
              <a:ext uri="{FF2B5EF4-FFF2-40B4-BE49-F238E27FC236}">
                <a16:creationId xmlns:a16="http://schemas.microsoft.com/office/drawing/2014/main" id="{D8CEBF7D-773F-00DD-FA3F-5E51EF08F575}"/>
              </a:ext>
            </a:extLst>
          </cdr:cNvPr>
          <cdr:cNvSpPr txBox="1"/>
        </cdr:nvSpPr>
        <cdr:spPr>
          <a:xfrm xmlns:a="http://schemas.openxmlformats.org/drawingml/2006/main">
            <a:off x="540229" y="1805084"/>
            <a:ext cx="434975" cy="2571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grpSp>
  </cdr:relSizeAnchor>
  <cdr:relSizeAnchor xmlns:cdr="http://schemas.openxmlformats.org/drawingml/2006/chartDrawing">
    <cdr:from>
      <cdr:x>0.23535</cdr:x>
      <cdr:y>0.13382</cdr:y>
    </cdr:from>
    <cdr:to>
      <cdr:x>0.32255</cdr:x>
      <cdr:y>0.38035</cdr:y>
    </cdr:to>
    <cdr:grpSp>
      <cdr:nvGrpSpPr>
        <cdr:cNvPr id="28" name="Group 27">
          <a:extLst xmlns:a="http://schemas.openxmlformats.org/drawingml/2006/main">
            <a:ext uri="{FF2B5EF4-FFF2-40B4-BE49-F238E27FC236}">
              <a16:creationId xmlns:a16="http://schemas.microsoft.com/office/drawing/2014/main" id="{F0E19330-BEE7-BB56-3AB8-38E29FB1DB11}"/>
            </a:ext>
          </a:extLst>
        </cdr:cNvPr>
        <cdr:cNvGrpSpPr/>
      </cdr:nvGrpSpPr>
      <cdr:grpSpPr>
        <a:xfrm xmlns:a="http://schemas.openxmlformats.org/drawingml/2006/main">
          <a:off x="1318822" y="463838"/>
          <a:ext cx="488640" cy="854507"/>
          <a:chOff x="859732" y="473966"/>
          <a:chExt cx="422526" cy="676275"/>
        </a:xfrm>
      </cdr:grpSpPr>
      <cdr:sp macro="" textlink="">
        <cdr:nvSpPr>
          <cdr:cNvPr id="6" name="TextBox 1">
            <a:extLst xmlns:a="http://schemas.openxmlformats.org/drawingml/2006/main">
              <a:ext uri="{FF2B5EF4-FFF2-40B4-BE49-F238E27FC236}">
                <a16:creationId xmlns:a16="http://schemas.microsoft.com/office/drawing/2014/main" id="{8DCB8A44-BE67-F8CF-E881-5862CD4A4409}"/>
              </a:ext>
            </a:extLst>
          </cdr:cNvPr>
          <cdr:cNvSpPr txBox="1"/>
        </cdr:nvSpPr>
        <cdr:spPr>
          <a:xfrm xmlns:a="http://schemas.openxmlformats.org/drawingml/2006/main">
            <a:off x="943777" y="893067"/>
            <a:ext cx="196850" cy="2571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sp macro="" textlink="">
        <cdr:nvSpPr>
          <cdr:cNvPr id="7" name="TextBox 1">
            <a:extLst xmlns:a="http://schemas.openxmlformats.org/drawingml/2006/main">
              <a:ext uri="{FF2B5EF4-FFF2-40B4-BE49-F238E27FC236}">
                <a16:creationId xmlns:a16="http://schemas.microsoft.com/office/drawing/2014/main" id="{5B68A336-C307-8C9B-D629-1F7AE80E7D1B}"/>
              </a:ext>
            </a:extLst>
          </cdr:cNvPr>
          <cdr:cNvSpPr txBox="1"/>
        </cdr:nvSpPr>
        <cdr:spPr>
          <a:xfrm xmlns:a="http://schemas.openxmlformats.org/drawingml/2006/main">
            <a:off x="1037783" y="887508"/>
            <a:ext cx="244475" cy="2413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dirty="0">
                <a:solidFill>
                  <a:schemeClr val="tx1">
                    <a:lumMod val="65000"/>
                    <a:lumOff val="35000"/>
                  </a:schemeClr>
                </a:solidFill>
              </a:rPr>
              <a:t>b</a:t>
            </a:r>
          </a:p>
        </cdr:txBody>
      </cdr:sp>
      <cdr:sp macro="" textlink="">
        <cdr:nvSpPr>
          <cdr:cNvPr id="8" name="TextBox 1">
            <a:extLst xmlns:a="http://schemas.openxmlformats.org/drawingml/2006/main">
              <a:ext uri="{FF2B5EF4-FFF2-40B4-BE49-F238E27FC236}">
                <a16:creationId xmlns:a16="http://schemas.microsoft.com/office/drawing/2014/main" id="{B68A8D9B-D99E-537A-C6A9-98E307DE8677}"/>
              </a:ext>
            </a:extLst>
          </cdr:cNvPr>
          <cdr:cNvSpPr txBox="1"/>
        </cdr:nvSpPr>
        <cdr:spPr>
          <a:xfrm xmlns:a="http://schemas.openxmlformats.org/drawingml/2006/main">
            <a:off x="859732" y="473966"/>
            <a:ext cx="196850" cy="2571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grpSp>
  </cdr:relSizeAnchor>
  <cdr:relSizeAnchor xmlns:cdr="http://schemas.openxmlformats.org/drawingml/2006/chartDrawing">
    <cdr:from>
      <cdr:x>0.34194</cdr:x>
      <cdr:y>0.13692</cdr:y>
    </cdr:from>
    <cdr:to>
      <cdr:x>0.41342</cdr:x>
      <cdr:y>0.54422</cdr:y>
    </cdr:to>
    <cdr:grpSp>
      <cdr:nvGrpSpPr>
        <cdr:cNvPr id="29" name="Group 28">
          <a:extLst xmlns:a="http://schemas.openxmlformats.org/drawingml/2006/main">
            <a:ext uri="{FF2B5EF4-FFF2-40B4-BE49-F238E27FC236}">
              <a16:creationId xmlns:a16="http://schemas.microsoft.com/office/drawing/2014/main" id="{FFDBFDBC-F070-6A0B-CC72-BD59EC596F37}"/>
            </a:ext>
          </a:extLst>
        </cdr:cNvPr>
        <cdr:cNvGrpSpPr/>
      </cdr:nvGrpSpPr>
      <cdr:grpSpPr>
        <a:xfrm xmlns:a="http://schemas.openxmlformats.org/drawingml/2006/main">
          <a:off x="1916117" y="474583"/>
          <a:ext cx="400549" cy="1411758"/>
          <a:chOff x="1385543" y="481448"/>
          <a:chExt cx="346363" cy="1117264"/>
        </a:xfrm>
      </cdr:grpSpPr>
      <cdr:sp macro="" textlink="">
        <cdr:nvSpPr>
          <cdr:cNvPr id="9" name="TextBox 1">
            <a:extLst xmlns:a="http://schemas.openxmlformats.org/drawingml/2006/main">
              <a:ext uri="{FF2B5EF4-FFF2-40B4-BE49-F238E27FC236}">
                <a16:creationId xmlns:a16="http://schemas.microsoft.com/office/drawing/2014/main" id="{B2484BF9-801B-4466-0A80-89E7494682DC}"/>
              </a:ext>
            </a:extLst>
          </cdr:cNvPr>
          <cdr:cNvSpPr txBox="1"/>
        </cdr:nvSpPr>
        <cdr:spPr>
          <a:xfrm xmlns:a="http://schemas.openxmlformats.org/drawingml/2006/main">
            <a:off x="1385543" y="481448"/>
            <a:ext cx="196850" cy="2571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10" name="TextBox 1">
            <a:extLst xmlns:a="http://schemas.openxmlformats.org/drawingml/2006/main">
              <a:ext uri="{FF2B5EF4-FFF2-40B4-BE49-F238E27FC236}">
                <a16:creationId xmlns:a16="http://schemas.microsoft.com/office/drawing/2014/main" id="{77CEF513-1408-D834-0811-1F12B4BDD868}"/>
              </a:ext>
            </a:extLst>
          </cdr:cNvPr>
          <cdr:cNvSpPr txBox="1"/>
        </cdr:nvSpPr>
        <cdr:spPr>
          <a:xfrm xmlns:a="http://schemas.openxmlformats.org/drawingml/2006/main">
            <a:off x="1473521" y="1088895"/>
            <a:ext cx="168275"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sp macro="" textlink="">
        <cdr:nvSpPr>
          <cdr:cNvPr id="11" name="TextBox 1">
            <a:extLst xmlns:a="http://schemas.openxmlformats.org/drawingml/2006/main">
              <a:ext uri="{FF2B5EF4-FFF2-40B4-BE49-F238E27FC236}">
                <a16:creationId xmlns:a16="http://schemas.microsoft.com/office/drawing/2014/main" id="{BCC5D3D8-9627-075B-4EA8-D208FFCB2C8C}"/>
              </a:ext>
            </a:extLst>
          </cdr:cNvPr>
          <cdr:cNvSpPr txBox="1"/>
        </cdr:nvSpPr>
        <cdr:spPr>
          <a:xfrm xmlns:a="http://schemas.openxmlformats.org/drawingml/2006/main">
            <a:off x="1563631" y="1324076"/>
            <a:ext cx="168275"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grpSp>
  </cdr:relSizeAnchor>
  <cdr:relSizeAnchor xmlns:cdr="http://schemas.openxmlformats.org/drawingml/2006/chartDrawing">
    <cdr:from>
      <cdr:x>0.44968</cdr:x>
      <cdr:y>0.12897</cdr:y>
    </cdr:from>
    <cdr:to>
      <cdr:x>0.52238</cdr:x>
      <cdr:y>0.36484</cdr:y>
    </cdr:to>
    <cdr:grpSp>
      <cdr:nvGrpSpPr>
        <cdr:cNvPr id="30" name="Group 29">
          <a:extLst xmlns:a="http://schemas.openxmlformats.org/drawingml/2006/main">
            <a:ext uri="{FF2B5EF4-FFF2-40B4-BE49-F238E27FC236}">
              <a16:creationId xmlns:a16="http://schemas.microsoft.com/office/drawing/2014/main" id="{4E17B0AC-BCF0-111C-9373-2082FA4DF11C}"/>
            </a:ext>
          </a:extLst>
        </cdr:cNvPr>
        <cdr:cNvGrpSpPr/>
      </cdr:nvGrpSpPr>
      <cdr:grpSpPr>
        <a:xfrm xmlns:a="http://schemas.openxmlformats.org/drawingml/2006/main">
          <a:off x="2519855" y="447028"/>
          <a:ext cx="407386" cy="817557"/>
          <a:chOff x="1917877" y="501941"/>
          <a:chExt cx="352284" cy="647047"/>
        </a:xfrm>
      </cdr:grpSpPr>
      <cdr:sp macro="" textlink="">
        <cdr:nvSpPr>
          <cdr:cNvPr id="12" name="TextBox 1">
            <a:extLst xmlns:a="http://schemas.openxmlformats.org/drawingml/2006/main">
              <a:ext uri="{FF2B5EF4-FFF2-40B4-BE49-F238E27FC236}">
                <a16:creationId xmlns:a16="http://schemas.microsoft.com/office/drawing/2014/main" id="{DC81EEDE-3931-C81B-0248-C9D930F9D7EB}"/>
              </a:ext>
            </a:extLst>
          </cdr:cNvPr>
          <cdr:cNvSpPr txBox="1"/>
        </cdr:nvSpPr>
        <cdr:spPr>
          <a:xfrm xmlns:a="http://schemas.openxmlformats.org/drawingml/2006/main">
            <a:off x="1917877" y="501941"/>
            <a:ext cx="168275"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13" name="TextBox 1">
            <a:extLst xmlns:a="http://schemas.openxmlformats.org/drawingml/2006/main">
              <a:ext uri="{FF2B5EF4-FFF2-40B4-BE49-F238E27FC236}">
                <a16:creationId xmlns:a16="http://schemas.microsoft.com/office/drawing/2014/main" id="{0D2C10B8-DAD3-C9E4-F94F-06C9A9D2373B}"/>
              </a:ext>
            </a:extLst>
          </cdr:cNvPr>
          <cdr:cNvSpPr txBox="1"/>
        </cdr:nvSpPr>
        <cdr:spPr>
          <a:xfrm xmlns:a="http://schemas.openxmlformats.org/drawingml/2006/main">
            <a:off x="2003201" y="874352"/>
            <a:ext cx="168275"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14" name="TextBox 1">
            <a:extLst xmlns:a="http://schemas.openxmlformats.org/drawingml/2006/main">
              <a:ext uri="{FF2B5EF4-FFF2-40B4-BE49-F238E27FC236}">
                <a16:creationId xmlns:a16="http://schemas.microsoft.com/office/drawing/2014/main" id="{0D2C10B8-DAD3-C9E4-F94F-06C9A9D2373B}"/>
              </a:ext>
            </a:extLst>
          </cdr:cNvPr>
          <cdr:cNvSpPr txBox="1"/>
        </cdr:nvSpPr>
        <cdr:spPr>
          <a:xfrm xmlns:a="http://schemas.openxmlformats.org/drawingml/2006/main">
            <a:off x="2101886" y="682629"/>
            <a:ext cx="168275"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grpSp>
  </cdr:relSizeAnchor>
  <cdr:relSizeAnchor xmlns:cdr="http://schemas.openxmlformats.org/drawingml/2006/chartDrawing">
    <cdr:from>
      <cdr:x>0.55543</cdr:x>
      <cdr:y>0.12897</cdr:y>
    </cdr:from>
    <cdr:to>
      <cdr:x>0.66541</cdr:x>
      <cdr:y>0.38063</cdr:y>
    </cdr:to>
    <cdr:grpSp>
      <cdr:nvGrpSpPr>
        <cdr:cNvPr id="31" name="Group 30">
          <a:extLst xmlns:a="http://schemas.openxmlformats.org/drawingml/2006/main">
            <a:ext uri="{FF2B5EF4-FFF2-40B4-BE49-F238E27FC236}">
              <a16:creationId xmlns:a16="http://schemas.microsoft.com/office/drawing/2014/main" id="{7524DC56-5AD3-68C5-52BF-CD13ED396FC3}"/>
            </a:ext>
          </a:extLst>
        </cdr:cNvPr>
        <cdr:cNvGrpSpPr/>
      </cdr:nvGrpSpPr>
      <cdr:grpSpPr>
        <a:xfrm xmlns:a="http://schemas.openxmlformats.org/drawingml/2006/main">
          <a:off x="3112443" y="447028"/>
          <a:ext cx="616290" cy="872287"/>
          <a:chOff x="2420035" y="470215"/>
          <a:chExt cx="532914" cy="690343"/>
        </a:xfrm>
      </cdr:grpSpPr>
      <cdr:sp macro="" textlink="">
        <cdr:nvSpPr>
          <cdr:cNvPr id="15" name="TextBox 1">
            <a:extLst xmlns:a="http://schemas.openxmlformats.org/drawingml/2006/main">
              <a:ext uri="{FF2B5EF4-FFF2-40B4-BE49-F238E27FC236}">
                <a16:creationId xmlns:a16="http://schemas.microsoft.com/office/drawing/2014/main" id="{6B9D5C88-C915-C6B4-8ED0-8B7FFA0F9D32}"/>
              </a:ext>
            </a:extLst>
          </cdr:cNvPr>
          <cdr:cNvSpPr txBox="1"/>
        </cdr:nvSpPr>
        <cdr:spPr>
          <a:xfrm xmlns:a="http://schemas.openxmlformats.org/drawingml/2006/main">
            <a:off x="2420035" y="470215"/>
            <a:ext cx="168276"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16" name="TextBox 1">
            <a:extLst xmlns:a="http://schemas.openxmlformats.org/drawingml/2006/main">
              <a:ext uri="{FF2B5EF4-FFF2-40B4-BE49-F238E27FC236}">
                <a16:creationId xmlns:a16="http://schemas.microsoft.com/office/drawing/2014/main" id="{6FD8EA3C-AD74-8D58-44A3-355C9D77051B}"/>
              </a:ext>
            </a:extLst>
          </cdr:cNvPr>
          <cdr:cNvSpPr txBox="1"/>
        </cdr:nvSpPr>
        <cdr:spPr>
          <a:xfrm xmlns:a="http://schemas.openxmlformats.org/drawingml/2006/main">
            <a:off x="2498949" y="885922"/>
            <a:ext cx="168275"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17" name="TextBox 1">
            <a:extLst xmlns:a="http://schemas.openxmlformats.org/drawingml/2006/main">
              <a:ext uri="{FF2B5EF4-FFF2-40B4-BE49-F238E27FC236}">
                <a16:creationId xmlns:a16="http://schemas.microsoft.com/office/drawing/2014/main" id="{B4049E1E-8C8D-2220-9FC5-A7BDB5B99EFA}"/>
              </a:ext>
            </a:extLst>
          </cdr:cNvPr>
          <cdr:cNvSpPr txBox="1"/>
        </cdr:nvSpPr>
        <cdr:spPr>
          <a:xfrm xmlns:a="http://schemas.openxmlformats.org/drawingml/2006/main">
            <a:off x="2603699" y="488414"/>
            <a:ext cx="349250"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grpSp>
  </cdr:relSizeAnchor>
  <cdr:relSizeAnchor xmlns:cdr="http://schemas.openxmlformats.org/drawingml/2006/chartDrawing">
    <cdr:from>
      <cdr:x>0.66298</cdr:x>
      <cdr:y>0.12471</cdr:y>
    </cdr:from>
    <cdr:to>
      <cdr:x>0.76964</cdr:x>
      <cdr:y>0.44729</cdr:y>
    </cdr:to>
    <cdr:grpSp>
      <cdr:nvGrpSpPr>
        <cdr:cNvPr id="32" name="Group 31">
          <a:extLst xmlns:a="http://schemas.openxmlformats.org/drawingml/2006/main">
            <a:ext uri="{FF2B5EF4-FFF2-40B4-BE49-F238E27FC236}">
              <a16:creationId xmlns:a16="http://schemas.microsoft.com/office/drawing/2014/main" id="{CFDE12E1-63C8-A3D4-5D82-D6422A15D44D}"/>
            </a:ext>
          </a:extLst>
        </cdr:cNvPr>
        <cdr:cNvGrpSpPr/>
      </cdr:nvGrpSpPr>
      <cdr:grpSpPr>
        <a:xfrm xmlns:a="http://schemas.openxmlformats.org/drawingml/2006/main">
          <a:off x="3715116" y="432262"/>
          <a:ext cx="597687" cy="1118106"/>
          <a:chOff x="2941167" y="405614"/>
          <a:chExt cx="516856" cy="884859"/>
        </a:xfrm>
      </cdr:grpSpPr>
      <cdr:sp macro="" textlink="">
        <cdr:nvSpPr>
          <cdr:cNvPr id="18" name="TextBox 1">
            <a:extLst xmlns:a="http://schemas.openxmlformats.org/drawingml/2006/main">
              <a:ext uri="{FF2B5EF4-FFF2-40B4-BE49-F238E27FC236}">
                <a16:creationId xmlns:a16="http://schemas.microsoft.com/office/drawing/2014/main" id="{3958942D-D868-5E83-0F06-9D7225AFA1B5}"/>
              </a:ext>
            </a:extLst>
          </cdr:cNvPr>
          <cdr:cNvSpPr txBox="1"/>
        </cdr:nvSpPr>
        <cdr:spPr>
          <a:xfrm xmlns:a="http://schemas.openxmlformats.org/drawingml/2006/main">
            <a:off x="2941167" y="405614"/>
            <a:ext cx="168275"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19" name="TextBox 1">
            <a:extLst xmlns:a="http://schemas.openxmlformats.org/drawingml/2006/main">
              <a:ext uri="{FF2B5EF4-FFF2-40B4-BE49-F238E27FC236}">
                <a16:creationId xmlns:a16="http://schemas.microsoft.com/office/drawing/2014/main" id="{A5F350BB-56B4-2912-1BAD-612DE63835FE}"/>
              </a:ext>
            </a:extLst>
          </cdr:cNvPr>
          <cdr:cNvSpPr txBox="1"/>
        </cdr:nvSpPr>
        <cdr:spPr>
          <a:xfrm xmlns:a="http://schemas.openxmlformats.org/drawingml/2006/main">
            <a:off x="3099248" y="562144"/>
            <a:ext cx="358775"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ab</a:t>
            </a:r>
          </a:p>
        </cdr:txBody>
      </cdr:sp>
      <cdr:sp macro="" textlink="">
        <cdr:nvSpPr>
          <cdr:cNvPr id="20" name="TextBox 1">
            <a:extLst xmlns:a="http://schemas.openxmlformats.org/drawingml/2006/main">
              <a:ext uri="{FF2B5EF4-FFF2-40B4-BE49-F238E27FC236}">
                <a16:creationId xmlns:a16="http://schemas.microsoft.com/office/drawing/2014/main" id="{7BEB5CCD-C766-05FE-1844-A98A0C6514AE}"/>
              </a:ext>
            </a:extLst>
          </cdr:cNvPr>
          <cdr:cNvSpPr txBox="1"/>
        </cdr:nvSpPr>
        <cdr:spPr>
          <a:xfrm xmlns:a="http://schemas.openxmlformats.org/drawingml/2006/main">
            <a:off x="3024915" y="1015837"/>
            <a:ext cx="358775"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grpSp>
  </cdr:relSizeAnchor>
  <cdr:relSizeAnchor xmlns:cdr="http://schemas.openxmlformats.org/drawingml/2006/chartDrawing">
    <cdr:from>
      <cdr:x>0.77032</cdr:x>
      <cdr:y>0.11471</cdr:y>
    </cdr:from>
    <cdr:to>
      <cdr:x>0.88095</cdr:x>
      <cdr:y>0.51293</cdr:y>
    </cdr:to>
    <cdr:grpSp>
      <cdr:nvGrpSpPr>
        <cdr:cNvPr id="33" name="Group 32">
          <a:extLst xmlns:a="http://schemas.openxmlformats.org/drawingml/2006/main">
            <a:ext uri="{FF2B5EF4-FFF2-40B4-BE49-F238E27FC236}">
              <a16:creationId xmlns:a16="http://schemas.microsoft.com/office/drawing/2014/main" id="{B338CDEA-3421-4E01-F4F3-70870602BE37}"/>
            </a:ext>
          </a:extLst>
        </cdr:cNvPr>
        <cdr:cNvGrpSpPr/>
      </cdr:nvGrpSpPr>
      <cdr:grpSpPr>
        <a:xfrm xmlns:a="http://schemas.openxmlformats.org/drawingml/2006/main">
          <a:off x="4316614" y="397600"/>
          <a:ext cx="619933" cy="1380285"/>
          <a:chOff x="3481838" y="441662"/>
          <a:chExt cx="536080" cy="1092395"/>
        </a:xfrm>
      </cdr:grpSpPr>
      <cdr:sp macro="" textlink="">
        <cdr:nvSpPr>
          <cdr:cNvPr id="21" name="TextBox 1">
            <a:extLst xmlns:a="http://schemas.openxmlformats.org/drawingml/2006/main">
              <a:ext uri="{FF2B5EF4-FFF2-40B4-BE49-F238E27FC236}">
                <a16:creationId xmlns:a16="http://schemas.microsoft.com/office/drawing/2014/main" id="{E001412A-8794-29A0-9179-F3DF1DB67AD6}"/>
              </a:ext>
            </a:extLst>
          </cdr:cNvPr>
          <cdr:cNvSpPr txBox="1"/>
        </cdr:nvSpPr>
        <cdr:spPr>
          <a:xfrm xmlns:a="http://schemas.openxmlformats.org/drawingml/2006/main">
            <a:off x="3481838" y="441662"/>
            <a:ext cx="358775"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22" name="TextBox 1">
            <a:extLst xmlns:a="http://schemas.openxmlformats.org/drawingml/2006/main">
              <a:ext uri="{FF2B5EF4-FFF2-40B4-BE49-F238E27FC236}">
                <a16:creationId xmlns:a16="http://schemas.microsoft.com/office/drawing/2014/main" id="{F26E05AD-CD70-B821-4F62-7E7B785ED87A}"/>
              </a:ext>
            </a:extLst>
          </cdr:cNvPr>
          <cdr:cNvSpPr txBox="1"/>
        </cdr:nvSpPr>
        <cdr:spPr>
          <a:xfrm xmlns:a="http://schemas.openxmlformats.org/drawingml/2006/main">
            <a:off x="3568990" y="843033"/>
            <a:ext cx="358775"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sp macro="" textlink="">
        <cdr:nvSpPr>
          <cdr:cNvPr id="23" name="TextBox 1">
            <a:extLst xmlns:a="http://schemas.openxmlformats.org/drawingml/2006/main">
              <a:ext uri="{FF2B5EF4-FFF2-40B4-BE49-F238E27FC236}">
                <a16:creationId xmlns:a16="http://schemas.microsoft.com/office/drawing/2014/main" id="{F26E05AD-CD70-B821-4F62-7E7B785ED87A}"/>
              </a:ext>
            </a:extLst>
          </cdr:cNvPr>
          <cdr:cNvSpPr txBox="1"/>
        </cdr:nvSpPr>
        <cdr:spPr>
          <a:xfrm xmlns:a="http://schemas.openxmlformats.org/drawingml/2006/main">
            <a:off x="3659143" y="1259421"/>
            <a:ext cx="358775"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c</a:t>
            </a:r>
          </a:p>
        </cdr:txBody>
      </cdr:sp>
    </cdr:grpSp>
  </cdr:relSizeAnchor>
  <cdr:relSizeAnchor xmlns:cdr="http://schemas.openxmlformats.org/drawingml/2006/chartDrawing">
    <cdr:from>
      <cdr:x>0.87705</cdr:x>
      <cdr:y>0.13699</cdr:y>
    </cdr:from>
    <cdr:to>
      <cdr:x>0.98825</cdr:x>
      <cdr:y>0.54501</cdr:y>
    </cdr:to>
    <cdr:grpSp>
      <cdr:nvGrpSpPr>
        <cdr:cNvPr id="34" name="Group 33">
          <a:extLst xmlns:a="http://schemas.openxmlformats.org/drawingml/2006/main">
            <a:ext uri="{FF2B5EF4-FFF2-40B4-BE49-F238E27FC236}">
              <a16:creationId xmlns:a16="http://schemas.microsoft.com/office/drawing/2014/main" id="{89EE9CAF-82AB-72DD-B986-86200AC09290}"/>
            </a:ext>
          </a:extLst>
        </cdr:cNvPr>
        <cdr:cNvGrpSpPr/>
      </cdr:nvGrpSpPr>
      <cdr:grpSpPr>
        <a:xfrm xmlns:a="http://schemas.openxmlformats.org/drawingml/2006/main">
          <a:off x="4914693" y="474826"/>
          <a:ext cx="623127" cy="1414253"/>
          <a:chOff x="3978480" y="375776"/>
          <a:chExt cx="538851" cy="1119286"/>
        </a:xfrm>
      </cdr:grpSpPr>
      <cdr:sp macro="" textlink="">
        <cdr:nvSpPr>
          <cdr:cNvPr id="24" name="TextBox 1">
            <a:extLst xmlns:a="http://schemas.openxmlformats.org/drawingml/2006/main">
              <a:ext uri="{FF2B5EF4-FFF2-40B4-BE49-F238E27FC236}">
                <a16:creationId xmlns:a16="http://schemas.microsoft.com/office/drawing/2014/main" id="{3F0BBD50-BA42-3599-2FC1-64B2B6C246DA}"/>
              </a:ext>
            </a:extLst>
          </cdr:cNvPr>
          <cdr:cNvSpPr txBox="1"/>
        </cdr:nvSpPr>
        <cdr:spPr>
          <a:xfrm xmlns:a="http://schemas.openxmlformats.org/drawingml/2006/main">
            <a:off x="3978480" y="375776"/>
            <a:ext cx="358775" cy="2635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a</a:t>
            </a:r>
          </a:p>
        </cdr:txBody>
      </cdr:sp>
      <cdr:sp macro="" textlink="">
        <cdr:nvSpPr>
          <cdr:cNvPr id="25" name="TextBox 1">
            <a:extLst xmlns:a="http://schemas.openxmlformats.org/drawingml/2006/main">
              <a:ext uri="{FF2B5EF4-FFF2-40B4-BE49-F238E27FC236}">
                <a16:creationId xmlns:a16="http://schemas.microsoft.com/office/drawing/2014/main" id="{7E76D579-0166-A29E-3893-C5B405E81A77}"/>
              </a:ext>
            </a:extLst>
          </cdr:cNvPr>
          <cdr:cNvSpPr txBox="1"/>
        </cdr:nvSpPr>
        <cdr:spPr>
          <a:xfrm xmlns:a="http://schemas.openxmlformats.org/drawingml/2006/main">
            <a:off x="4068968" y="842468"/>
            <a:ext cx="358774" cy="274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b</a:t>
            </a:r>
          </a:p>
        </cdr:txBody>
      </cdr:sp>
      <cdr:sp macro="" textlink="">
        <cdr:nvSpPr>
          <cdr:cNvPr id="26" name="TextBox 1">
            <a:extLst xmlns:a="http://schemas.openxmlformats.org/drawingml/2006/main">
              <a:ext uri="{FF2B5EF4-FFF2-40B4-BE49-F238E27FC236}">
                <a16:creationId xmlns:a16="http://schemas.microsoft.com/office/drawing/2014/main" id="{A492B042-395A-AB51-350B-360DCCEC5EF7}"/>
              </a:ext>
            </a:extLst>
          </cdr:cNvPr>
          <cdr:cNvSpPr txBox="1"/>
        </cdr:nvSpPr>
        <cdr:spPr>
          <a:xfrm xmlns:a="http://schemas.openxmlformats.org/drawingml/2006/main">
            <a:off x="4158556" y="1226774"/>
            <a:ext cx="358775" cy="268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a:solidFill>
                  <a:schemeClr val="tx1">
                    <a:lumMod val="65000"/>
                    <a:lumOff val="35000"/>
                  </a:schemeClr>
                </a:solidFill>
              </a:rPr>
              <a:t>c</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5DE80-212E-4269-A12F-EC87437FB891}" type="datetimeFigureOut">
              <a:rPr lang="en-ZA" smtClean="0"/>
              <a:t>2023/09/10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CBAB7-3014-4208-83AC-4BB56E4687A9}" type="slidenum">
              <a:rPr lang="en-ZA" smtClean="0"/>
              <a:t>‹#›</a:t>
            </a:fld>
            <a:endParaRPr lang="en-ZA"/>
          </a:p>
        </p:txBody>
      </p:sp>
    </p:spTree>
    <p:extLst>
      <p:ext uri="{BB962C8B-B14F-4D97-AF65-F5344CB8AC3E}">
        <p14:creationId xmlns:p14="http://schemas.microsoft.com/office/powerpoint/2010/main" val="52214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1</a:t>
            </a:fld>
            <a:endParaRPr lang="en-ZA"/>
          </a:p>
        </p:txBody>
      </p:sp>
    </p:spTree>
    <p:extLst>
      <p:ext uri="{BB962C8B-B14F-4D97-AF65-F5344CB8AC3E}">
        <p14:creationId xmlns:p14="http://schemas.microsoft.com/office/powerpoint/2010/main" val="150878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Higher production = higher biomass = more inputs to soil</a:t>
            </a:r>
          </a:p>
          <a:p>
            <a:endParaRPr lang="en-ZA"/>
          </a:p>
          <a:p>
            <a:r>
              <a:rPr lang="en-GB"/>
              <a:t>The wheat protein content is a parameter used in grading, the criteria for protein content are as follows: super grade &gt; 12.5%; bread grade 1 &gt; 11.5%; bread grade 2 &gt; 11.5%; bread grade 3 &gt; 10.5%; and class other (animal feed grade) &gt; 9.5% (Republic of South Africa 1990). In 2000, protein content was between 12 and 13% for all rotations, but by 2021 protein content had reduced by 1.8% in WWWC, 1.1% in WCWL but only by 0.2% in WMCM.</a:t>
            </a:r>
          </a:p>
          <a:p>
            <a:endParaRPr lang="en-ZA"/>
          </a:p>
          <a:p>
            <a:r>
              <a:rPr lang="en-ZA"/>
              <a:t>Yield has remained constant – N is </a:t>
            </a:r>
            <a:r>
              <a:rPr lang="en-ZA" err="1"/>
              <a:t>limitinh</a:t>
            </a:r>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10</a:t>
            </a:fld>
            <a:endParaRPr lang="en-ZA"/>
          </a:p>
        </p:txBody>
      </p:sp>
    </p:spTree>
    <p:extLst>
      <p:ext uri="{BB962C8B-B14F-4D97-AF65-F5344CB8AC3E}">
        <p14:creationId xmlns:p14="http://schemas.microsoft.com/office/powerpoint/2010/main" val="160581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really want look at the system in as many ways as possible and flesh out differences which could be caused </a:t>
            </a:r>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11</a:t>
            </a:fld>
            <a:endParaRPr lang="en-ZA"/>
          </a:p>
        </p:txBody>
      </p:sp>
    </p:spTree>
    <p:extLst>
      <p:ext uri="{BB962C8B-B14F-4D97-AF65-F5344CB8AC3E}">
        <p14:creationId xmlns:p14="http://schemas.microsoft.com/office/powerpoint/2010/main" val="26271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as its (output is dry biomass of medic hay)</a:t>
            </a:r>
            <a:endParaRPr lang="en-ZA"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a:t>Fodder production: assumes the goal is produce animal fodder as an output. Similar to how the cover crop phases are treated (using feeding value of lucerne hay) as this product could either replace other animal feed, and livestock production systems are best compared to other livestock systems. Argument that an integrated crop-livestock system should be compared not to a crop system, but to both an isolated crop and an isolated livestock system. Scenario in which a livestock producer links to a crop farmer.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a:t>Livestock production: this system assumes that livestock is part of the system, and its presence central to the process of N fixation. – could medic pasture be planted without a grazer – yes but livestock ensures the profitability of that process. Adding livestock to grain systems is an expansion of the system, and if it increases absolute emissions on a farm it should be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a:t>Sub-rotation boundary: this looks only at one crop type within the rotation (common crops are wheat and canola in all systems. Only considers inputs and outputs directly related to producing that commodity in that year. Different phases are not grouped together – for the example provided in the figure – it is the footprint of wheat production within a specific system – to compare to the production of the same commodity within another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a:p>
          <a:p>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12</a:t>
            </a:fld>
            <a:endParaRPr lang="en-ZA"/>
          </a:p>
        </p:txBody>
      </p:sp>
    </p:spTree>
    <p:extLst>
      <p:ext uri="{BB962C8B-B14F-4D97-AF65-F5344CB8AC3E}">
        <p14:creationId xmlns:p14="http://schemas.microsoft.com/office/powerpoint/2010/main" val="1570884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a:effectLst/>
                <a:latin typeface="Calibri" panose="020F0502020204030204" pitchFamily="34" charset="0"/>
                <a:ea typeface="Calibri" panose="020F0502020204030204" pitchFamily="34" charset="0"/>
                <a:cs typeface="Times New Roman" panose="02020603050405020304" pitchFamily="18" charset="0"/>
              </a:rPr>
              <a:t>The GWP100-AR6 metric was used to weight CH</a:t>
            </a:r>
            <a:r>
              <a:rPr lang="en-ZA" sz="1800" baseline="-25000">
                <a:effectLst/>
                <a:latin typeface="Calibri" panose="020F0502020204030204" pitchFamily="34" charset="0"/>
                <a:ea typeface="Calibri" panose="020F0502020204030204" pitchFamily="34" charset="0"/>
                <a:cs typeface="Times New Roman" panose="02020603050405020304" pitchFamily="18" charset="0"/>
              </a:rPr>
              <a:t>4</a:t>
            </a:r>
            <a:r>
              <a:rPr lang="en-ZA" sz="1800">
                <a:effectLst/>
                <a:latin typeface="Calibri" panose="020F0502020204030204" pitchFamily="34" charset="0"/>
                <a:ea typeface="Calibri" panose="020F0502020204030204" pitchFamily="34" charset="0"/>
                <a:cs typeface="Times New Roman" panose="02020603050405020304" pitchFamily="18" charset="0"/>
              </a:rPr>
              <a:t> and N</a:t>
            </a:r>
            <a:r>
              <a:rPr lang="en-ZA" sz="1800" baseline="-25000">
                <a:effectLst/>
                <a:latin typeface="Calibri" panose="020F0502020204030204" pitchFamily="34" charset="0"/>
                <a:ea typeface="Calibri" panose="020F0502020204030204" pitchFamily="34" charset="0"/>
                <a:cs typeface="Times New Roman" panose="02020603050405020304" pitchFamily="18" charset="0"/>
              </a:rPr>
              <a:t>2</a:t>
            </a:r>
            <a:r>
              <a:rPr lang="en-ZA" sz="1800">
                <a:effectLst/>
                <a:latin typeface="Calibri" panose="020F0502020204030204" pitchFamily="34" charset="0"/>
                <a:ea typeface="Calibri" panose="020F0502020204030204" pitchFamily="34" charset="0"/>
                <a:cs typeface="Times New Roman" panose="02020603050405020304" pitchFamily="18" charset="0"/>
              </a:rPr>
              <a:t>O into carbon dioxide equivalents (CO</a:t>
            </a:r>
            <a:r>
              <a:rPr lang="en-ZA" sz="1800" baseline="-25000">
                <a:effectLst/>
                <a:latin typeface="Calibri" panose="020F0502020204030204" pitchFamily="34" charset="0"/>
                <a:ea typeface="Calibri" panose="020F0502020204030204" pitchFamily="34" charset="0"/>
                <a:cs typeface="Times New Roman" panose="02020603050405020304" pitchFamily="18" charset="0"/>
              </a:rPr>
              <a:t>2</a:t>
            </a:r>
            <a:r>
              <a:rPr lang="en-ZA" sz="1800">
                <a:effectLst/>
                <a:latin typeface="Calibri" panose="020F0502020204030204" pitchFamily="34" charset="0"/>
                <a:ea typeface="Calibri" panose="020F0502020204030204" pitchFamily="34" charset="0"/>
                <a:cs typeface="Times New Roman" panose="02020603050405020304" pitchFamily="18" charset="0"/>
              </a:rPr>
              <a:t>-eq), where CH</a:t>
            </a:r>
            <a:r>
              <a:rPr lang="en-ZA" sz="1800" baseline="-25000">
                <a:effectLst/>
                <a:latin typeface="Calibri" panose="020F0502020204030204" pitchFamily="34" charset="0"/>
                <a:ea typeface="Calibri" panose="020F0502020204030204" pitchFamily="34" charset="0"/>
                <a:cs typeface="Times New Roman" panose="02020603050405020304" pitchFamily="18" charset="0"/>
              </a:rPr>
              <a:t>4</a:t>
            </a:r>
            <a:r>
              <a:rPr lang="en-ZA" sz="1800">
                <a:effectLst/>
                <a:latin typeface="Calibri" panose="020F0502020204030204" pitchFamily="34" charset="0"/>
                <a:ea typeface="Calibri" panose="020F0502020204030204" pitchFamily="34" charset="0"/>
                <a:cs typeface="Times New Roman" panose="02020603050405020304" pitchFamily="18" charset="0"/>
              </a:rPr>
              <a:t> (non-fossil) = 27.0 </a:t>
            </a:r>
            <a:r>
              <a:rPr lang="en-ZA" sz="1800">
                <a:effectLst/>
                <a:latin typeface="Calibri" panose="020F0502020204030204" pitchFamily="34" charset="0"/>
                <a:ea typeface="Calibri" panose="020F0502020204030204" pitchFamily="34" charset="0"/>
              </a:rPr>
              <a:t>± </a:t>
            </a:r>
            <a:r>
              <a:rPr lang="en-ZA" sz="1800">
                <a:effectLst/>
                <a:latin typeface="Calibri" panose="020F0502020204030204" pitchFamily="34" charset="0"/>
                <a:ea typeface="Calibri" panose="020F0502020204030204" pitchFamily="34" charset="0"/>
                <a:cs typeface="Times New Roman" panose="02020603050405020304" pitchFamily="18" charset="0"/>
              </a:rPr>
              <a:t>11 and N</a:t>
            </a:r>
            <a:r>
              <a:rPr lang="en-ZA" sz="1800" baseline="-25000">
                <a:effectLst/>
                <a:latin typeface="Calibri" panose="020F0502020204030204" pitchFamily="34" charset="0"/>
                <a:ea typeface="Calibri" panose="020F0502020204030204" pitchFamily="34" charset="0"/>
                <a:cs typeface="Times New Roman" panose="02020603050405020304" pitchFamily="18" charset="0"/>
              </a:rPr>
              <a:t>2</a:t>
            </a:r>
            <a:r>
              <a:rPr lang="en-ZA" sz="1800">
                <a:effectLst/>
                <a:latin typeface="Calibri" panose="020F0502020204030204" pitchFamily="34" charset="0"/>
                <a:ea typeface="Calibri" panose="020F0502020204030204" pitchFamily="34" charset="0"/>
                <a:cs typeface="Times New Roman" panose="02020603050405020304" pitchFamily="18" charset="0"/>
              </a:rPr>
              <a:t>O = 273 </a:t>
            </a:r>
            <a:r>
              <a:rPr lang="en-ZA" sz="1800">
                <a:effectLst/>
                <a:latin typeface="Calibri" panose="020F0502020204030204" pitchFamily="34" charset="0"/>
                <a:ea typeface="Calibri" panose="020F0502020204030204" pitchFamily="34" charset="0"/>
              </a:rPr>
              <a:t>± </a:t>
            </a:r>
            <a:r>
              <a:rPr lang="en-ZA" sz="1800">
                <a:effectLst/>
                <a:latin typeface="Calibri" panose="020F0502020204030204" pitchFamily="34" charset="0"/>
                <a:ea typeface="Calibri" panose="020F0502020204030204" pitchFamily="34" charset="0"/>
                <a:cs typeface="Times New Roman" panose="02020603050405020304" pitchFamily="18" charset="0"/>
              </a:rPr>
              <a:t>130 CO</a:t>
            </a:r>
            <a:r>
              <a:rPr lang="en-ZA" sz="1800" baseline="-25000">
                <a:effectLst/>
                <a:latin typeface="Calibri" panose="020F0502020204030204" pitchFamily="34" charset="0"/>
                <a:ea typeface="Calibri" panose="020F0502020204030204" pitchFamily="34" charset="0"/>
                <a:cs typeface="Times New Roman" panose="02020603050405020304" pitchFamily="18" charset="0"/>
              </a:rPr>
              <a:t>2</a:t>
            </a:r>
            <a:r>
              <a:rPr lang="en-ZA" sz="1800">
                <a:effectLst/>
                <a:latin typeface="Calibri" panose="020F0502020204030204" pitchFamily="34" charset="0"/>
                <a:ea typeface="Calibri" panose="020F0502020204030204" pitchFamily="34" charset="0"/>
                <a:cs typeface="Times New Roman" panose="02020603050405020304" pitchFamily="18" charset="0"/>
              </a:rPr>
              <a:t>-eq.</a:t>
            </a:r>
          </a:p>
          <a:p>
            <a:endParaRPr lang="en-ZA" sz="1800">
              <a:effectLst/>
              <a:latin typeface="Calibri" panose="020F0502020204030204" pitchFamily="34" charset="0"/>
              <a:cs typeface="Times New Roman" panose="02020603050405020304" pitchFamily="18" charset="0"/>
            </a:endParaRPr>
          </a:p>
          <a:p>
            <a:r>
              <a:rPr lang="en-GB"/>
              <a:t>Although the long-term build-up of N in the soil organic fraction through fixation increased direct N2O emissions in the fallow season (60-, 133- and 180 kg CO2-eq ha-1 for WWWC, WCWL, and WMCM, respectively) the replacement of synthetic fertiliser had an emission reduction more than 4 times larger the N2O emission increase (669-, 422-, and 178 kg CO2-eq ha-1 for WWWC, WCWL, and WMCM, respectively).</a:t>
            </a:r>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13</a:t>
            </a:fld>
            <a:endParaRPr lang="en-ZA"/>
          </a:p>
        </p:txBody>
      </p:sp>
    </p:spTree>
    <p:extLst>
      <p:ext uri="{BB962C8B-B14F-4D97-AF65-F5344CB8AC3E}">
        <p14:creationId xmlns:p14="http://schemas.microsoft.com/office/powerpoint/2010/main" val="203929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14</a:t>
            </a:fld>
            <a:endParaRPr lang="en-ZA"/>
          </a:p>
        </p:txBody>
      </p:sp>
    </p:spTree>
    <p:extLst>
      <p:ext uri="{BB962C8B-B14F-4D97-AF65-F5344CB8AC3E}">
        <p14:creationId xmlns:p14="http://schemas.microsoft.com/office/powerpoint/2010/main" val="527880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Effect of using different system boundaries</a:t>
            </a:r>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15</a:t>
            </a:fld>
            <a:endParaRPr lang="en-ZA"/>
          </a:p>
        </p:txBody>
      </p:sp>
    </p:spTree>
    <p:extLst>
      <p:ext uri="{BB962C8B-B14F-4D97-AF65-F5344CB8AC3E}">
        <p14:creationId xmlns:p14="http://schemas.microsoft.com/office/powerpoint/2010/main" val="1979902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system WCWL, the GEs of only wheat and canola (31 GE ha-1) were the same as the total GEs produced in WWWC (29 GE ha-1), even though only 75% of the production area was used.</a:t>
            </a:r>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16</a:t>
            </a:fld>
            <a:endParaRPr lang="en-ZA"/>
          </a:p>
        </p:txBody>
      </p:sp>
    </p:spTree>
    <p:extLst>
      <p:ext uri="{BB962C8B-B14F-4D97-AF65-F5344CB8AC3E}">
        <p14:creationId xmlns:p14="http://schemas.microsoft.com/office/powerpoint/2010/main" val="3463083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Increasing input efficiency and outputs is an important GHG mitigation strategy, but it should be kept in mind that the LCA approach favours intensification by setting output as a divisor of total global warming impact. Arguably, increasing yields can protect natural areas from agricultural expansion, but it should be kept in mind that intensification could bring have additional negative environmental impacts (Dudley and Alexander 2017). Intensification should be achieved sustainably by increasing ecosystem functioning and provisional services</a:t>
            </a:r>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17</a:t>
            </a:fld>
            <a:endParaRPr lang="en-ZA"/>
          </a:p>
        </p:txBody>
      </p:sp>
    </p:spTree>
    <p:extLst>
      <p:ext uri="{BB962C8B-B14F-4D97-AF65-F5344CB8AC3E}">
        <p14:creationId xmlns:p14="http://schemas.microsoft.com/office/powerpoint/2010/main" val="3312740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18</a:t>
            </a:fld>
            <a:endParaRPr lang="en-ZA"/>
          </a:p>
        </p:txBody>
      </p:sp>
    </p:spTree>
    <p:extLst>
      <p:ext uri="{BB962C8B-B14F-4D97-AF65-F5344CB8AC3E}">
        <p14:creationId xmlns:p14="http://schemas.microsoft.com/office/powerpoint/2010/main" val="708688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19</a:t>
            </a:fld>
            <a:endParaRPr lang="en-ZA"/>
          </a:p>
        </p:txBody>
      </p:sp>
    </p:spTree>
    <p:extLst>
      <p:ext uri="{BB962C8B-B14F-4D97-AF65-F5344CB8AC3E}">
        <p14:creationId xmlns:p14="http://schemas.microsoft.com/office/powerpoint/2010/main" val="77233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Agriculture is the predominant user of land globally and we have reshaped the natural landscape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a:t>A driver of major environmental crises: </a:t>
            </a:r>
            <a:r>
              <a:rPr lang="en-US"/>
              <a:t>climate change; biodiversity loss; disrupted nitrogen (N) and phosphorus (P) nutrient flows; and land use change</a:t>
            </a:r>
          </a:p>
          <a:p>
            <a:endParaRPr lang="en-GB"/>
          </a:p>
          <a:p>
            <a:r>
              <a:rPr lang="en-GB"/>
              <a:t>23% of human caused GHG gases are attributed to the agricultural sector</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To prevent global warming from  reaching critical threshold’s, emission reduction’s are required from all industries, however agriculture is unique in that its value chain involve natural ecosystem processes and land management, allowing for the potential to remove carbon dioxide, particularly through soil carbon sequestration</a:t>
            </a:r>
            <a:endParaRPr lang="en-ZA"/>
          </a:p>
          <a:p>
            <a:endParaRPr lang="en-GB"/>
          </a:p>
          <a:p>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2</a:t>
            </a:fld>
            <a:endParaRPr lang="en-ZA"/>
          </a:p>
        </p:txBody>
      </p:sp>
    </p:spTree>
    <p:extLst>
      <p:ext uri="{BB962C8B-B14F-4D97-AF65-F5344CB8AC3E}">
        <p14:creationId xmlns:p14="http://schemas.microsoft.com/office/powerpoint/2010/main" val="2148251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t>Economy of scale vs. economy of scope</a:t>
            </a:r>
          </a:p>
          <a:p>
            <a:r>
              <a:rPr lang="en-ZA"/>
              <a:t>Higher system diversity, ecosystem services</a:t>
            </a:r>
          </a:p>
          <a:p>
            <a:r>
              <a:rPr lang="en-ZA"/>
              <a:t>Circular economy – resource reuse</a:t>
            </a:r>
          </a:p>
          <a:p>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3</a:t>
            </a:fld>
            <a:endParaRPr lang="en-ZA"/>
          </a:p>
        </p:txBody>
      </p:sp>
    </p:spTree>
    <p:extLst>
      <p:ext uri="{BB962C8B-B14F-4D97-AF65-F5344CB8AC3E}">
        <p14:creationId xmlns:p14="http://schemas.microsoft.com/office/powerpoint/2010/main" val="208544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Times New Roman" panose="02020603050405020304" pitchFamily="18" charset="0"/>
                <a:cs typeface="Times New Roman" panose="02020603050405020304" pitchFamily="18" charset="0"/>
              </a:rPr>
              <a:t>In the Western Cape province of South Africa, crop rotation is already widely utilised, due to its production benefits, and the failure of wheat monoculture in this region (de Villiers 2021). Rotations strategies can vary from rotating between different cash crops, to highly diverse systems that incorporate legumes, cover crops or pastures with livestock. Typical products from this region are wheat (</a:t>
            </a:r>
            <a:r>
              <a:rPr lang="en-GB" sz="1800" i="1">
                <a:effectLst/>
                <a:latin typeface="Calibri" panose="020F0502020204030204" pitchFamily="34" charset="0"/>
                <a:ea typeface="Times New Roman" panose="02020603050405020304" pitchFamily="18" charset="0"/>
                <a:cs typeface="Times New Roman" panose="02020603050405020304" pitchFamily="18" charset="0"/>
              </a:rPr>
              <a:t>Triticum aestivum</a:t>
            </a:r>
            <a:r>
              <a:rPr lang="en-GB" sz="1800">
                <a:effectLst/>
                <a:latin typeface="Calibri" panose="020F0502020204030204" pitchFamily="34" charset="0"/>
                <a:ea typeface="Times New Roman" panose="02020603050405020304" pitchFamily="18" charset="0"/>
                <a:cs typeface="Times New Roman" panose="02020603050405020304" pitchFamily="18" charset="0"/>
              </a:rPr>
              <a:t>), canola (</a:t>
            </a:r>
            <a:r>
              <a:rPr lang="en-GB" sz="1800" i="1">
                <a:effectLst/>
                <a:latin typeface="Calibri" panose="020F0502020204030204" pitchFamily="34" charset="0"/>
                <a:ea typeface="Times New Roman" panose="02020603050405020304" pitchFamily="18" charset="0"/>
                <a:cs typeface="Times New Roman" panose="02020603050405020304" pitchFamily="18" charset="0"/>
              </a:rPr>
              <a:t>Brassica napus</a:t>
            </a:r>
            <a:r>
              <a:rPr lang="en-GB" sz="1800">
                <a:effectLst/>
                <a:latin typeface="Calibri" panose="020F0502020204030204" pitchFamily="34" charset="0"/>
                <a:ea typeface="Times New Roman" panose="02020603050405020304" pitchFamily="18" charset="0"/>
                <a:cs typeface="Times New Roman" panose="02020603050405020304" pitchFamily="18" charset="0"/>
              </a:rPr>
              <a:t>), oat (</a:t>
            </a:r>
            <a:r>
              <a:rPr lang="en-GB" sz="1800" i="1" err="1">
                <a:effectLst/>
                <a:latin typeface="Calibri" panose="020F0502020204030204" pitchFamily="34" charset="0"/>
                <a:ea typeface="Times New Roman" panose="02020603050405020304" pitchFamily="18" charset="0"/>
                <a:cs typeface="Times New Roman" panose="02020603050405020304" pitchFamily="18" charset="0"/>
              </a:rPr>
              <a:t>Avena</a:t>
            </a:r>
            <a:r>
              <a:rPr lang="en-GB" sz="1800" i="1">
                <a:effectLst/>
                <a:latin typeface="Calibri" panose="020F0502020204030204" pitchFamily="34" charset="0"/>
                <a:ea typeface="Times New Roman" panose="02020603050405020304" pitchFamily="18" charset="0"/>
                <a:cs typeface="Times New Roman" panose="02020603050405020304" pitchFamily="18" charset="0"/>
              </a:rPr>
              <a:t> sativa</a:t>
            </a:r>
            <a:r>
              <a:rPr lang="en-GB" sz="1800">
                <a:effectLst/>
                <a:latin typeface="Calibri" panose="020F0502020204030204" pitchFamily="34" charset="0"/>
                <a:ea typeface="Times New Roman" panose="02020603050405020304" pitchFamily="18" charset="0"/>
                <a:cs typeface="Times New Roman" panose="02020603050405020304" pitchFamily="18" charset="0"/>
              </a:rPr>
              <a:t>), barley (</a:t>
            </a:r>
            <a:r>
              <a:rPr lang="en-GB" sz="1800" i="1">
                <a:effectLst/>
                <a:latin typeface="Calibri" panose="020F0502020204030204" pitchFamily="34" charset="0"/>
                <a:ea typeface="Times New Roman" panose="02020603050405020304" pitchFamily="18" charset="0"/>
                <a:cs typeface="Times New Roman" panose="02020603050405020304" pitchFamily="18" charset="0"/>
              </a:rPr>
              <a:t>Hordeum vulgare</a:t>
            </a:r>
            <a:r>
              <a:rPr lang="en-GB" sz="1800">
                <a:effectLst/>
                <a:latin typeface="Calibri" panose="020F0502020204030204" pitchFamily="34" charset="0"/>
                <a:ea typeface="Times New Roman" panose="02020603050405020304" pitchFamily="18" charset="0"/>
                <a:cs typeface="Times New Roman" panose="02020603050405020304" pitchFamily="18" charset="0"/>
              </a:rPr>
              <a:t>), lupin (</a:t>
            </a:r>
            <a:r>
              <a:rPr lang="en-GB" sz="1800" i="1">
                <a:effectLst/>
                <a:latin typeface="Calibri" panose="020F0502020204030204" pitchFamily="34" charset="0"/>
                <a:ea typeface="Times New Roman" panose="02020603050405020304" pitchFamily="18" charset="0"/>
                <a:cs typeface="Times New Roman" panose="02020603050405020304" pitchFamily="18" charset="0"/>
              </a:rPr>
              <a:t>Lupinus</a:t>
            </a:r>
            <a:r>
              <a:rPr lang="en-GB" sz="1800">
                <a:effectLst/>
                <a:latin typeface="Calibri" panose="020F0502020204030204" pitchFamily="34" charset="0"/>
                <a:ea typeface="Times New Roman" panose="02020603050405020304" pitchFamily="18" charset="0"/>
                <a:cs typeface="Times New Roman" panose="02020603050405020304" pitchFamily="18" charset="0"/>
              </a:rPr>
              <a:t> spp.) and sheep (</a:t>
            </a:r>
            <a:r>
              <a:rPr lang="en-GB" sz="1800" i="1">
                <a:effectLst/>
                <a:latin typeface="Calibri" panose="020F0502020204030204" pitchFamily="34" charset="0"/>
                <a:ea typeface="Times New Roman" panose="02020603050405020304" pitchFamily="18" charset="0"/>
                <a:cs typeface="Times New Roman" panose="02020603050405020304" pitchFamily="18" charset="0"/>
              </a:rPr>
              <a:t>Ovis </a:t>
            </a:r>
            <a:r>
              <a:rPr lang="en-GB" sz="1800" i="1" err="1">
                <a:effectLst/>
                <a:latin typeface="Calibri" panose="020F0502020204030204" pitchFamily="34" charset="0"/>
                <a:ea typeface="Times New Roman" panose="02020603050405020304" pitchFamily="18" charset="0"/>
                <a:cs typeface="Times New Roman" panose="02020603050405020304" pitchFamily="18" charset="0"/>
              </a:rPr>
              <a:t>aries</a:t>
            </a:r>
            <a:r>
              <a:rPr lang="en-GB" sz="1800">
                <a:effectLst/>
                <a:latin typeface="Calibri" panose="020F0502020204030204" pitchFamily="34" charset="0"/>
                <a:ea typeface="Times New Roman" panose="02020603050405020304" pitchFamily="18" charset="0"/>
                <a:cs typeface="Times New Roman" panose="02020603050405020304" pitchFamily="18" charset="0"/>
              </a:rPr>
              <a:t>) wool and meat. </a:t>
            </a:r>
          </a:p>
          <a:p>
            <a:endParaRPr lang="en-GB" sz="1800">
              <a:effectLst/>
              <a:latin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Times New Roman" panose="02020603050405020304" pitchFamily="18" charset="0"/>
                <a:cs typeface="Times New Roman" panose="02020603050405020304" pitchFamily="18" charset="0"/>
              </a:rPr>
              <a:t>There are large knowledge gaps in South Africa on the direct emissions of cropland, and even more so on the ability of crop rotation design to mitigate emissions or improve soil C sequestration (Garrett </a:t>
            </a:r>
            <a:r>
              <a:rPr lang="en-GB" sz="1800" i="1">
                <a:effectLst/>
                <a:latin typeface="Calibri" panose="020F0502020204030204" pitchFamily="34" charset="0"/>
                <a:ea typeface="Times New Roman" panose="02020603050405020304" pitchFamily="18" charset="0"/>
                <a:cs typeface="Times New Roman" panose="02020603050405020304" pitchFamily="18" charset="0"/>
              </a:rPr>
              <a:t>et al.</a:t>
            </a:r>
            <a:r>
              <a:rPr lang="en-GB" sz="1800">
                <a:effectLst/>
                <a:latin typeface="Calibri" panose="020F0502020204030204" pitchFamily="34" charset="0"/>
                <a:ea typeface="Times New Roman" panose="02020603050405020304" pitchFamily="18" charset="0"/>
                <a:cs typeface="Times New Roman" panose="02020603050405020304" pitchFamily="18" charset="0"/>
              </a:rPr>
              <a:t> 2017). </a:t>
            </a:r>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4</a:t>
            </a:fld>
            <a:endParaRPr lang="en-ZA"/>
          </a:p>
        </p:txBody>
      </p:sp>
    </p:spTree>
    <p:extLst>
      <p:ext uri="{BB962C8B-B14F-4D97-AF65-F5344CB8AC3E}">
        <p14:creationId xmlns:p14="http://schemas.microsoft.com/office/powerpoint/2010/main" val="44120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5</a:t>
            </a:fld>
            <a:endParaRPr lang="en-ZA"/>
          </a:p>
        </p:txBody>
      </p:sp>
    </p:spTree>
    <p:extLst>
      <p:ext uri="{BB962C8B-B14F-4D97-AF65-F5344CB8AC3E}">
        <p14:creationId xmlns:p14="http://schemas.microsoft.com/office/powerpoint/2010/main" val="268876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Rotation year and plot all significant effects on linear model.</a:t>
            </a:r>
          </a:p>
          <a:p>
            <a:endParaRPr lang="en-ZA"/>
          </a:p>
          <a:p>
            <a:r>
              <a:rPr lang="en-GB"/>
              <a:t>. No rotation differences occurred regarding the rate of C sequestration, but the accumulation may be driven by different mechanisms in different systems, as the soil was able to support WMCM and WCWL with nitrogen than WWWC</a:t>
            </a:r>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6</a:t>
            </a:fld>
            <a:endParaRPr lang="en-ZA"/>
          </a:p>
        </p:txBody>
      </p:sp>
    </p:spTree>
    <p:extLst>
      <p:ext uri="{BB962C8B-B14F-4D97-AF65-F5344CB8AC3E}">
        <p14:creationId xmlns:p14="http://schemas.microsoft.com/office/powerpoint/2010/main" val="349849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7</a:t>
            </a:fld>
            <a:endParaRPr lang="en-ZA"/>
          </a:p>
        </p:txBody>
      </p:sp>
    </p:spTree>
    <p:extLst>
      <p:ext uri="{BB962C8B-B14F-4D97-AF65-F5344CB8AC3E}">
        <p14:creationId xmlns:p14="http://schemas.microsoft.com/office/powerpoint/2010/main" val="40660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No LUC 20 = increase if 0.4 0.5 % SOC. 100 year period represents a loss of 0.3 – 0.4. also because </a:t>
            </a:r>
            <a:r>
              <a:rPr lang="en-ZA" err="1"/>
              <a:t>wcwl</a:t>
            </a:r>
            <a:r>
              <a:rPr lang="en-ZA"/>
              <a:t> had the highest 20 year – affected by slope of increase, but lowest 100 </a:t>
            </a:r>
            <a:r>
              <a:rPr lang="en-ZA" err="1"/>
              <a:t>yr</a:t>
            </a:r>
            <a:r>
              <a:rPr lang="en-ZA"/>
              <a:t> – difference between the linear model of current year vs. pre-cultivated</a:t>
            </a:r>
          </a:p>
          <a:p>
            <a:endParaRPr lang="en-ZA"/>
          </a:p>
          <a:p>
            <a:pPr marL="0" marR="0" lvl="0" indent="0" algn="l" defTabSz="914400" rtl="0" eaLnBrk="1" fontAlgn="auto" latinLnBrk="0" hangingPunct="1">
              <a:lnSpc>
                <a:spcPct val="100000"/>
              </a:lnSpc>
              <a:spcBef>
                <a:spcPts val="0"/>
              </a:spcBef>
              <a:spcAft>
                <a:spcPts val="0"/>
              </a:spcAft>
              <a:buClrTx/>
              <a:buSzTx/>
              <a:buFontTx/>
              <a:buNone/>
              <a:tabLst/>
              <a:defRPr/>
            </a:pPr>
            <a:r>
              <a:rPr lang="en-ZA"/>
              <a:t>100 year is the similar principle as ‘carbon opportunity costs’ sometimes used in carbon </a:t>
            </a:r>
            <a:r>
              <a:rPr lang="en-ZA" err="1"/>
              <a:t>footprinting</a:t>
            </a:r>
            <a:r>
              <a:rPr lang="en-ZA"/>
              <a:t> whereby you compare it to a potential carbon level if the land were to be fully restored (however COC values include biomass of permanent vegetation, unlike 100 year period CS).</a:t>
            </a:r>
          </a:p>
        </p:txBody>
      </p:sp>
      <p:sp>
        <p:nvSpPr>
          <p:cNvPr id="4" name="Slide Number Placeholder 3"/>
          <p:cNvSpPr>
            <a:spLocks noGrp="1"/>
          </p:cNvSpPr>
          <p:nvPr>
            <p:ph type="sldNum" sz="quarter" idx="5"/>
          </p:nvPr>
        </p:nvSpPr>
        <p:spPr/>
        <p:txBody>
          <a:bodyPr/>
          <a:lstStyle/>
          <a:p>
            <a:fld id="{C79CBAB7-3014-4208-83AC-4BB56E4687A9}" type="slidenum">
              <a:rPr lang="en-ZA" smtClean="0"/>
              <a:t>8</a:t>
            </a:fld>
            <a:endParaRPr lang="en-ZA"/>
          </a:p>
        </p:txBody>
      </p:sp>
    </p:spTree>
    <p:extLst>
      <p:ext uri="{BB962C8B-B14F-4D97-AF65-F5344CB8AC3E}">
        <p14:creationId xmlns:p14="http://schemas.microsoft.com/office/powerpoint/2010/main" val="215779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79CBAB7-3014-4208-83AC-4BB56E4687A9}" type="slidenum">
              <a:rPr lang="en-ZA" smtClean="0"/>
              <a:t>9</a:t>
            </a:fld>
            <a:endParaRPr lang="en-ZA"/>
          </a:p>
        </p:txBody>
      </p:sp>
    </p:spTree>
    <p:extLst>
      <p:ext uri="{BB962C8B-B14F-4D97-AF65-F5344CB8AC3E}">
        <p14:creationId xmlns:p14="http://schemas.microsoft.com/office/powerpoint/2010/main" val="288480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FD7A-5808-73F3-F181-C0C000BB1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FF69F23C-86FF-F7FB-5DE2-9B0B4418B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63EA332-DCC4-FE19-DC3A-05F0BAE067FD}"/>
              </a:ext>
            </a:extLst>
          </p:cNvPr>
          <p:cNvSpPr>
            <a:spLocks noGrp="1"/>
          </p:cNvSpPr>
          <p:nvPr>
            <p:ph type="dt" sz="half" idx="10"/>
          </p:nvPr>
        </p:nvSpPr>
        <p:spPr/>
        <p:txBody>
          <a:bodyPr/>
          <a:lstStyle/>
          <a:p>
            <a:fld id="{16960274-CA96-4F40-91F6-52AAD37CD870}" type="datetimeFigureOut">
              <a:rPr lang="en-ZA" smtClean="0"/>
              <a:t>2023/09/10</a:t>
            </a:fld>
            <a:endParaRPr lang="en-ZA"/>
          </a:p>
        </p:txBody>
      </p:sp>
      <p:sp>
        <p:nvSpPr>
          <p:cNvPr id="5" name="Footer Placeholder 4">
            <a:extLst>
              <a:ext uri="{FF2B5EF4-FFF2-40B4-BE49-F238E27FC236}">
                <a16:creationId xmlns:a16="http://schemas.microsoft.com/office/drawing/2014/main" id="{33474BB6-7DA1-E283-DCF9-E6019CEFE6F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487B01E-87C7-99A6-2C05-7C86288202B9}"/>
              </a:ext>
            </a:extLst>
          </p:cNvPr>
          <p:cNvSpPr>
            <a:spLocks noGrp="1"/>
          </p:cNvSpPr>
          <p:nvPr>
            <p:ph type="sldNum" sz="quarter" idx="12"/>
          </p:nvPr>
        </p:nvSpPr>
        <p:spPr/>
        <p:txBody>
          <a:bodyPr/>
          <a:lstStyle/>
          <a:p>
            <a:fld id="{28833270-BFC1-4A22-947C-A92709273D4E}" type="slidenum">
              <a:rPr lang="en-ZA" smtClean="0"/>
              <a:t>‹#›</a:t>
            </a:fld>
            <a:endParaRPr lang="en-ZA"/>
          </a:p>
        </p:txBody>
      </p:sp>
    </p:spTree>
    <p:extLst>
      <p:ext uri="{BB962C8B-B14F-4D97-AF65-F5344CB8AC3E}">
        <p14:creationId xmlns:p14="http://schemas.microsoft.com/office/powerpoint/2010/main" val="415728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678C-20E4-FAE1-157D-F15C30B10E3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D2F5147-D9BA-F345-3C4F-9CF0DA15FC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0ADBB33-5484-019C-DA01-7F3C399393BE}"/>
              </a:ext>
            </a:extLst>
          </p:cNvPr>
          <p:cNvSpPr>
            <a:spLocks noGrp="1"/>
          </p:cNvSpPr>
          <p:nvPr>
            <p:ph type="dt" sz="half" idx="10"/>
          </p:nvPr>
        </p:nvSpPr>
        <p:spPr/>
        <p:txBody>
          <a:bodyPr/>
          <a:lstStyle/>
          <a:p>
            <a:fld id="{16960274-CA96-4F40-91F6-52AAD37CD870}" type="datetimeFigureOut">
              <a:rPr lang="en-ZA" smtClean="0"/>
              <a:t>2023/09/10</a:t>
            </a:fld>
            <a:endParaRPr lang="en-ZA"/>
          </a:p>
        </p:txBody>
      </p:sp>
      <p:sp>
        <p:nvSpPr>
          <p:cNvPr id="5" name="Footer Placeholder 4">
            <a:extLst>
              <a:ext uri="{FF2B5EF4-FFF2-40B4-BE49-F238E27FC236}">
                <a16:creationId xmlns:a16="http://schemas.microsoft.com/office/drawing/2014/main" id="{F937ACE1-4B95-91E6-2B25-3713980E61E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BDEEE4A-AC22-7642-B108-D7D9829983EB}"/>
              </a:ext>
            </a:extLst>
          </p:cNvPr>
          <p:cNvSpPr>
            <a:spLocks noGrp="1"/>
          </p:cNvSpPr>
          <p:nvPr>
            <p:ph type="sldNum" sz="quarter" idx="12"/>
          </p:nvPr>
        </p:nvSpPr>
        <p:spPr/>
        <p:txBody>
          <a:bodyPr/>
          <a:lstStyle/>
          <a:p>
            <a:fld id="{28833270-BFC1-4A22-947C-A92709273D4E}" type="slidenum">
              <a:rPr lang="en-ZA" smtClean="0"/>
              <a:t>‹#›</a:t>
            </a:fld>
            <a:endParaRPr lang="en-ZA"/>
          </a:p>
        </p:txBody>
      </p:sp>
    </p:spTree>
    <p:extLst>
      <p:ext uri="{BB962C8B-B14F-4D97-AF65-F5344CB8AC3E}">
        <p14:creationId xmlns:p14="http://schemas.microsoft.com/office/powerpoint/2010/main" val="239038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6942E2-8815-0436-BED4-8C08BC43B3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CC7AC63-D8BE-562C-0BB9-343600957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EEE6B5A-B72F-9839-9704-89C11CCDBB05}"/>
              </a:ext>
            </a:extLst>
          </p:cNvPr>
          <p:cNvSpPr>
            <a:spLocks noGrp="1"/>
          </p:cNvSpPr>
          <p:nvPr>
            <p:ph type="dt" sz="half" idx="10"/>
          </p:nvPr>
        </p:nvSpPr>
        <p:spPr/>
        <p:txBody>
          <a:bodyPr/>
          <a:lstStyle/>
          <a:p>
            <a:fld id="{16960274-CA96-4F40-91F6-52AAD37CD870}" type="datetimeFigureOut">
              <a:rPr lang="en-ZA" smtClean="0"/>
              <a:t>2023/09/10</a:t>
            </a:fld>
            <a:endParaRPr lang="en-ZA"/>
          </a:p>
        </p:txBody>
      </p:sp>
      <p:sp>
        <p:nvSpPr>
          <p:cNvPr id="5" name="Footer Placeholder 4">
            <a:extLst>
              <a:ext uri="{FF2B5EF4-FFF2-40B4-BE49-F238E27FC236}">
                <a16:creationId xmlns:a16="http://schemas.microsoft.com/office/drawing/2014/main" id="{B32C2674-A48D-7A24-F1C5-6826CBA0046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4F2C2DE-9EA5-71C2-4CA0-F8749ECB9618}"/>
              </a:ext>
            </a:extLst>
          </p:cNvPr>
          <p:cNvSpPr>
            <a:spLocks noGrp="1"/>
          </p:cNvSpPr>
          <p:nvPr>
            <p:ph type="sldNum" sz="quarter" idx="12"/>
          </p:nvPr>
        </p:nvSpPr>
        <p:spPr/>
        <p:txBody>
          <a:bodyPr/>
          <a:lstStyle/>
          <a:p>
            <a:fld id="{28833270-BFC1-4A22-947C-A92709273D4E}" type="slidenum">
              <a:rPr lang="en-ZA" smtClean="0"/>
              <a:t>‹#›</a:t>
            </a:fld>
            <a:endParaRPr lang="en-ZA"/>
          </a:p>
        </p:txBody>
      </p:sp>
    </p:spTree>
    <p:extLst>
      <p:ext uri="{BB962C8B-B14F-4D97-AF65-F5344CB8AC3E}">
        <p14:creationId xmlns:p14="http://schemas.microsoft.com/office/powerpoint/2010/main" val="359305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0E79-747D-BD5A-B99D-1F32DF98D7F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BF31E1C-2370-0CA8-4EA1-A58800BFD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D375E09-9AC1-B2A5-97EA-600B35B42250}"/>
              </a:ext>
            </a:extLst>
          </p:cNvPr>
          <p:cNvSpPr>
            <a:spLocks noGrp="1"/>
          </p:cNvSpPr>
          <p:nvPr>
            <p:ph type="dt" sz="half" idx="10"/>
          </p:nvPr>
        </p:nvSpPr>
        <p:spPr/>
        <p:txBody>
          <a:bodyPr/>
          <a:lstStyle/>
          <a:p>
            <a:fld id="{16960274-CA96-4F40-91F6-52AAD37CD870}" type="datetimeFigureOut">
              <a:rPr lang="en-ZA" smtClean="0"/>
              <a:t>2023/09/10</a:t>
            </a:fld>
            <a:endParaRPr lang="en-ZA"/>
          </a:p>
        </p:txBody>
      </p:sp>
      <p:sp>
        <p:nvSpPr>
          <p:cNvPr id="5" name="Footer Placeholder 4">
            <a:extLst>
              <a:ext uri="{FF2B5EF4-FFF2-40B4-BE49-F238E27FC236}">
                <a16:creationId xmlns:a16="http://schemas.microsoft.com/office/drawing/2014/main" id="{BAC500FD-179A-EA1A-5E6B-9356EDC10DC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4A8B849-C0AC-CDF8-83C1-FBC7B22A6160}"/>
              </a:ext>
            </a:extLst>
          </p:cNvPr>
          <p:cNvSpPr>
            <a:spLocks noGrp="1"/>
          </p:cNvSpPr>
          <p:nvPr>
            <p:ph type="sldNum" sz="quarter" idx="12"/>
          </p:nvPr>
        </p:nvSpPr>
        <p:spPr/>
        <p:txBody>
          <a:bodyPr/>
          <a:lstStyle/>
          <a:p>
            <a:fld id="{28833270-BFC1-4A22-947C-A92709273D4E}" type="slidenum">
              <a:rPr lang="en-ZA" smtClean="0"/>
              <a:t>‹#›</a:t>
            </a:fld>
            <a:endParaRPr lang="en-ZA"/>
          </a:p>
        </p:txBody>
      </p:sp>
    </p:spTree>
    <p:extLst>
      <p:ext uri="{BB962C8B-B14F-4D97-AF65-F5344CB8AC3E}">
        <p14:creationId xmlns:p14="http://schemas.microsoft.com/office/powerpoint/2010/main" val="403531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8D05-856E-2EE1-F33B-74D00C549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DC199D6C-394B-7005-D9FD-DFA4245EA4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E49B46-BBFB-CEF6-A2CF-FA8DCB228349}"/>
              </a:ext>
            </a:extLst>
          </p:cNvPr>
          <p:cNvSpPr>
            <a:spLocks noGrp="1"/>
          </p:cNvSpPr>
          <p:nvPr>
            <p:ph type="dt" sz="half" idx="10"/>
          </p:nvPr>
        </p:nvSpPr>
        <p:spPr/>
        <p:txBody>
          <a:bodyPr/>
          <a:lstStyle/>
          <a:p>
            <a:fld id="{16960274-CA96-4F40-91F6-52AAD37CD870}" type="datetimeFigureOut">
              <a:rPr lang="en-ZA" smtClean="0"/>
              <a:t>2023/09/10</a:t>
            </a:fld>
            <a:endParaRPr lang="en-ZA"/>
          </a:p>
        </p:txBody>
      </p:sp>
      <p:sp>
        <p:nvSpPr>
          <p:cNvPr id="5" name="Footer Placeholder 4">
            <a:extLst>
              <a:ext uri="{FF2B5EF4-FFF2-40B4-BE49-F238E27FC236}">
                <a16:creationId xmlns:a16="http://schemas.microsoft.com/office/drawing/2014/main" id="{143B792E-9384-79F0-EDD2-DC317324DE5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2B32BE7-CA52-EB48-0BC5-74EF125A03D6}"/>
              </a:ext>
            </a:extLst>
          </p:cNvPr>
          <p:cNvSpPr>
            <a:spLocks noGrp="1"/>
          </p:cNvSpPr>
          <p:nvPr>
            <p:ph type="sldNum" sz="quarter" idx="12"/>
          </p:nvPr>
        </p:nvSpPr>
        <p:spPr/>
        <p:txBody>
          <a:bodyPr/>
          <a:lstStyle/>
          <a:p>
            <a:fld id="{28833270-BFC1-4A22-947C-A92709273D4E}" type="slidenum">
              <a:rPr lang="en-ZA" smtClean="0"/>
              <a:t>‹#›</a:t>
            </a:fld>
            <a:endParaRPr lang="en-ZA"/>
          </a:p>
        </p:txBody>
      </p:sp>
    </p:spTree>
    <p:extLst>
      <p:ext uri="{BB962C8B-B14F-4D97-AF65-F5344CB8AC3E}">
        <p14:creationId xmlns:p14="http://schemas.microsoft.com/office/powerpoint/2010/main" val="105527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FCA1-AEF7-8E70-91D5-37DCB1B717C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AE90814-91C1-D563-D962-F7FDB3B9A6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1128D8A5-DCDD-1659-5F5F-B7FEC4A40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EE232235-03AB-470D-9030-2DBA548C3C0F}"/>
              </a:ext>
            </a:extLst>
          </p:cNvPr>
          <p:cNvSpPr>
            <a:spLocks noGrp="1"/>
          </p:cNvSpPr>
          <p:nvPr>
            <p:ph type="dt" sz="half" idx="10"/>
          </p:nvPr>
        </p:nvSpPr>
        <p:spPr/>
        <p:txBody>
          <a:bodyPr/>
          <a:lstStyle/>
          <a:p>
            <a:fld id="{16960274-CA96-4F40-91F6-52AAD37CD870}" type="datetimeFigureOut">
              <a:rPr lang="en-ZA" smtClean="0"/>
              <a:t>2023/09/10</a:t>
            </a:fld>
            <a:endParaRPr lang="en-ZA"/>
          </a:p>
        </p:txBody>
      </p:sp>
      <p:sp>
        <p:nvSpPr>
          <p:cNvPr id="6" name="Footer Placeholder 5">
            <a:extLst>
              <a:ext uri="{FF2B5EF4-FFF2-40B4-BE49-F238E27FC236}">
                <a16:creationId xmlns:a16="http://schemas.microsoft.com/office/drawing/2014/main" id="{D5FC2C6E-1C39-E135-DA12-CFB837910FC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E0995DD-32C4-93D2-1808-76D72635C7EE}"/>
              </a:ext>
            </a:extLst>
          </p:cNvPr>
          <p:cNvSpPr>
            <a:spLocks noGrp="1"/>
          </p:cNvSpPr>
          <p:nvPr>
            <p:ph type="sldNum" sz="quarter" idx="12"/>
          </p:nvPr>
        </p:nvSpPr>
        <p:spPr/>
        <p:txBody>
          <a:bodyPr/>
          <a:lstStyle/>
          <a:p>
            <a:fld id="{28833270-BFC1-4A22-947C-A92709273D4E}" type="slidenum">
              <a:rPr lang="en-ZA" smtClean="0"/>
              <a:t>‹#›</a:t>
            </a:fld>
            <a:endParaRPr lang="en-ZA"/>
          </a:p>
        </p:txBody>
      </p:sp>
    </p:spTree>
    <p:extLst>
      <p:ext uri="{BB962C8B-B14F-4D97-AF65-F5344CB8AC3E}">
        <p14:creationId xmlns:p14="http://schemas.microsoft.com/office/powerpoint/2010/main" val="56045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ABC4-CF75-29BF-158D-77E094755525}"/>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E0AF3F8-F7AC-856A-1526-A1D61C1FA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B009D-FA94-4245-F754-38BBEB5D02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4D13738-9BA6-F9C3-25F3-94D0DB435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52379-A3EE-DA30-538E-8BB367D79C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16982369-356D-D9A5-C2E2-BE82D02DADA6}"/>
              </a:ext>
            </a:extLst>
          </p:cNvPr>
          <p:cNvSpPr>
            <a:spLocks noGrp="1"/>
          </p:cNvSpPr>
          <p:nvPr>
            <p:ph type="dt" sz="half" idx="10"/>
          </p:nvPr>
        </p:nvSpPr>
        <p:spPr/>
        <p:txBody>
          <a:bodyPr/>
          <a:lstStyle/>
          <a:p>
            <a:fld id="{16960274-CA96-4F40-91F6-52AAD37CD870}" type="datetimeFigureOut">
              <a:rPr lang="en-ZA" smtClean="0"/>
              <a:t>2023/09/10</a:t>
            </a:fld>
            <a:endParaRPr lang="en-ZA"/>
          </a:p>
        </p:txBody>
      </p:sp>
      <p:sp>
        <p:nvSpPr>
          <p:cNvPr id="8" name="Footer Placeholder 7">
            <a:extLst>
              <a:ext uri="{FF2B5EF4-FFF2-40B4-BE49-F238E27FC236}">
                <a16:creationId xmlns:a16="http://schemas.microsoft.com/office/drawing/2014/main" id="{A9A38B86-96CA-DDB3-6A10-14F18B00148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18B6D4C-A76F-A1EF-D52B-D2056C121C1D}"/>
              </a:ext>
            </a:extLst>
          </p:cNvPr>
          <p:cNvSpPr>
            <a:spLocks noGrp="1"/>
          </p:cNvSpPr>
          <p:nvPr>
            <p:ph type="sldNum" sz="quarter" idx="12"/>
          </p:nvPr>
        </p:nvSpPr>
        <p:spPr/>
        <p:txBody>
          <a:bodyPr/>
          <a:lstStyle/>
          <a:p>
            <a:fld id="{28833270-BFC1-4A22-947C-A92709273D4E}" type="slidenum">
              <a:rPr lang="en-ZA" smtClean="0"/>
              <a:t>‹#›</a:t>
            </a:fld>
            <a:endParaRPr lang="en-ZA"/>
          </a:p>
        </p:txBody>
      </p:sp>
    </p:spTree>
    <p:extLst>
      <p:ext uri="{BB962C8B-B14F-4D97-AF65-F5344CB8AC3E}">
        <p14:creationId xmlns:p14="http://schemas.microsoft.com/office/powerpoint/2010/main" val="40623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B62-364E-DAEA-EFE6-0BFF305731B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FE5EB35E-9079-FD2F-0A69-A6C88E4D69B9}"/>
              </a:ext>
            </a:extLst>
          </p:cNvPr>
          <p:cNvSpPr>
            <a:spLocks noGrp="1"/>
          </p:cNvSpPr>
          <p:nvPr>
            <p:ph type="dt" sz="half" idx="10"/>
          </p:nvPr>
        </p:nvSpPr>
        <p:spPr/>
        <p:txBody>
          <a:bodyPr/>
          <a:lstStyle/>
          <a:p>
            <a:fld id="{16960274-CA96-4F40-91F6-52AAD37CD870}" type="datetimeFigureOut">
              <a:rPr lang="en-ZA" smtClean="0"/>
              <a:t>2023/09/10</a:t>
            </a:fld>
            <a:endParaRPr lang="en-ZA"/>
          </a:p>
        </p:txBody>
      </p:sp>
      <p:sp>
        <p:nvSpPr>
          <p:cNvPr id="4" name="Footer Placeholder 3">
            <a:extLst>
              <a:ext uri="{FF2B5EF4-FFF2-40B4-BE49-F238E27FC236}">
                <a16:creationId xmlns:a16="http://schemas.microsoft.com/office/drawing/2014/main" id="{DA33AA12-EF71-0FFC-CA81-EFBEE1D450C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2F18D50E-19A0-1D24-06B0-F65E4049D83D}"/>
              </a:ext>
            </a:extLst>
          </p:cNvPr>
          <p:cNvSpPr>
            <a:spLocks noGrp="1"/>
          </p:cNvSpPr>
          <p:nvPr>
            <p:ph type="sldNum" sz="quarter" idx="12"/>
          </p:nvPr>
        </p:nvSpPr>
        <p:spPr/>
        <p:txBody>
          <a:bodyPr/>
          <a:lstStyle/>
          <a:p>
            <a:fld id="{28833270-BFC1-4A22-947C-A92709273D4E}" type="slidenum">
              <a:rPr lang="en-ZA" smtClean="0"/>
              <a:t>‹#›</a:t>
            </a:fld>
            <a:endParaRPr lang="en-ZA"/>
          </a:p>
        </p:txBody>
      </p:sp>
    </p:spTree>
    <p:extLst>
      <p:ext uri="{BB962C8B-B14F-4D97-AF65-F5344CB8AC3E}">
        <p14:creationId xmlns:p14="http://schemas.microsoft.com/office/powerpoint/2010/main" val="316649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B55E48-1E5F-5D8C-E840-88F2304413DE}"/>
              </a:ext>
            </a:extLst>
          </p:cNvPr>
          <p:cNvSpPr>
            <a:spLocks noGrp="1"/>
          </p:cNvSpPr>
          <p:nvPr>
            <p:ph type="dt" sz="half" idx="10"/>
          </p:nvPr>
        </p:nvSpPr>
        <p:spPr/>
        <p:txBody>
          <a:bodyPr/>
          <a:lstStyle/>
          <a:p>
            <a:fld id="{16960274-CA96-4F40-91F6-52AAD37CD870}" type="datetimeFigureOut">
              <a:rPr lang="en-ZA" smtClean="0"/>
              <a:t>2023/09/10</a:t>
            </a:fld>
            <a:endParaRPr lang="en-ZA"/>
          </a:p>
        </p:txBody>
      </p:sp>
      <p:sp>
        <p:nvSpPr>
          <p:cNvPr id="3" name="Footer Placeholder 2">
            <a:extLst>
              <a:ext uri="{FF2B5EF4-FFF2-40B4-BE49-F238E27FC236}">
                <a16:creationId xmlns:a16="http://schemas.microsoft.com/office/drawing/2014/main" id="{DBD58A55-2202-B49B-6790-A13023C1ADD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94F38A19-7F07-3FDF-EE68-F7C0333D7048}"/>
              </a:ext>
            </a:extLst>
          </p:cNvPr>
          <p:cNvSpPr>
            <a:spLocks noGrp="1"/>
          </p:cNvSpPr>
          <p:nvPr>
            <p:ph type="sldNum" sz="quarter" idx="12"/>
          </p:nvPr>
        </p:nvSpPr>
        <p:spPr/>
        <p:txBody>
          <a:bodyPr/>
          <a:lstStyle/>
          <a:p>
            <a:fld id="{28833270-BFC1-4A22-947C-A92709273D4E}" type="slidenum">
              <a:rPr lang="en-ZA" smtClean="0"/>
              <a:t>‹#›</a:t>
            </a:fld>
            <a:endParaRPr lang="en-ZA"/>
          </a:p>
        </p:txBody>
      </p:sp>
    </p:spTree>
    <p:extLst>
      <p:ext uri="{BB962C8B-B14F-4D97-AF65-F5344CB8AC3E}">
        <p14:creationId xmlns:p14="http://schemas.microsoft.com/office/powerpoint/2010/main" val="360594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32E3-11D8-9756-7F08-CB61052BB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D9729FF-F7F2-1F42-2DA7-300BD15FB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633E2C5-7729-202B-55C1-11CF75A79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10A35-CF38-DD68-BF06-951FCEF2694A}"/>
              </a:ext>
            </a:extLst>
          </p:cNvPr>
          <p:cNvSpPr>
            <a:spLocks noGrp="1"/>
          </p:cNvSpPr>
          <p:nvPr>
            <p:ph type="dt" sz="half" idx="10"/>
          </p:nvPr>
        </p:nvSpPr>
        <p:spPr/>
        <p:txBody>
          <a:bodyPr/>
          <a:lstStyle/>
          <a:p>
            <a:fld id="{16960274-CA96-4F40-91F6-52AAD37CD870}" type="datetimeFigureOut">
              <a:rPr lang="en-ZA" smtClean="0"/>
              <a:t>2023/09/10</a:t>
            </a:fld>
            <a:endParaRPr lang="en-ZA"/>
          </a:p>
        </p:txBody>
      </p:sp>
      <p:sp>
        <p:nvSpPr>
          <p:cNvPr id="6" name="Footer Placeholder 5">
            <a:extLst>
              <a:ext uri="{FF2B5EF4-FFF2-40B4-BE49-F238E27FC236}">
                <a16:creationId xmlns:a16="http://schemas.microsoft.com/office/drawing/2014/main" id="{93EA6589-4038-FD73-D5F5-F2886AA50F8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0C47D6D-9D41-1C91-D7DC-5F9EBC9A00B1}"/>
              </a:ext>
            </a:extLst>
          </p:cNvPr>
          <p:cNvSpPr>
            <a:spLocks noGrp="1"/>
          </p:cNvSpPr>
          <p:nvPr>
            <p:ph type="sldNum" sz="quarter" idx="12"/>
          </p:nvPr>
        </p:nvSpPr>
        <p:spPr/>
        <p:txBody>
          <a:bodyPr/>
          <a:lstStyle/>
          <a:p>
            <a:fld id="{28833270-BFC1-4A22-947C-A92709273D4E}" type="slidenum">
              <a:rPr lang="en-ZA" smtClean="0"/>
              <a:t>‹#›</a:t>
            </a:fld>
            <a:endParaRPr lang="en-ZA"/>
          </a:p>
        </p:txBody>
      </p:sp>
    </p:spTree>
    <p:extLst>
      <p:ext uri="{BB962C8B-B14F-4D97-AF65-F5344CB8AC3E}">
        <p14:creationId xmlns:p14="http://schemas.microsoft.com/office/powerpoint/2010/main" val="185824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688A-A8B5-118B-9CBB-229B077F7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2AAD2A4-9E3C-4546-12E5-89E4BB1B9F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2827960-499F-90CC-ADAC-62609CFA5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35073-374C-1CCB-1B45-14EA5A40E51F}"/>
              </a:ext>
            </a:extLst>
          </p:cNvPr>
          <p:cNvSpPr>
            <a:spLocks noGrp="1"/>
          </p:cNvSpPr>
          <p:nvPr>
            <p:ph type="dt" sz="half" idx="10"/>
          </p:nvPr>
        </p:nvSpPr>
        <p:spPr/>
        <p:txBody>
          <a:bodyPr/>
          <a:lstStyle/>
          <a:p>
            <a:fld id="{16960274-CA96-4F40-91F6-52AAD37CD870}" type="datetimeFigureOut">
              <a:rPr lang="en-ZA" smtClean="0"/>
              <a:t>2023/09/10</a:t>
            </a:fld>
            <a:endParaRPr lang="en-ZA"/>
          </a:p>
        </p:txBody>
      </p:sp>
      <p:sp>
        <p:nvSpPr>
          <p:cNvPr id="6" name="Footer Placeholder 5">
            <a:extLst>
              <a:ext uri="{FF2B5EF4-FFF2-40B4-BE49-F238E27FC236}">
                <a16:creationId xmlns:a16="http://schemas.microsoft.com/office/drawing/2014/main" id="{D4108B23-6A77-08CF-3DDF-C8987EF9CD1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5B9FA35-5BE0-D172-A1A3-65AD9D382C3C}"/>
              </a:ext>
            </a:extLst>
          </p:cNvPr>
          <p:cNvSpPr>
            <a:spLocks noGrp="1"/>
          </p:cNvSpPr>
          <p:nvPr>
            <p:ph type="sldNum" sz="quarter" idx="12"/>
          </p:nvPr>
        </p:nvSpPr>
        <p:spPr/>
        <p:txBody>
          <a:bodyPr/>
          <a:lstStyle/>
          <a:p>
            <a:fld id="{28833270-BFC1-4A22-947C-A92709273D4E}" type="slidenum">
              <a:rPr lang="en-ZA" smtClean="0"/>
              <a:t>‹#›</a:t>
            </a:fld>
            <a:endParaRPr lang="en-ZA"/>
          </a:p>
        </p:txBody>
      </p:sp>
    </p:spTree>
    <p:extLst>
      <p:ext uri="{BB962C8B-B14F-4D97-AF65-F5344CB8AC3E}">
        <p14:creationId xmlns:p14="http://schemas.microsoft.com/office/powerpoint/2010/main" val="139511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EF932B-578B-649E-AAA4-4D009B2676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DC4D12B-1BD1-BEFD-350F-078580CD3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5912280-9672-13D6-A00D-0EF2E72B35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60274-CA96-4F40-91F6-52AAD37CD870}" type="datetimeFigureOut">
              <a:rPr lang="en-ZA" smtClean="0"/>
              <a:t>2023/09/10</a:t>
            </a:fld>
            <a:endParaRPr lang="en-ZA"/>
          </a:p>
        </p:txBody>
      </p:sp>
      <p:sp>
        <p:nvSpPr>
          <p:cNvPr id="5" name="Footer Placeholder 4">
            <a:extLst>
              <a:ext uri="{FF2B5EF4-FFF2-40B4-BE49-F238E27FC236}">
                <a16:creationId xmlns:a16="http://schemas.microsoft.com/office/drawing/2014/main" id="{2CDCE23D-0B07-4B4B-8A00-D5232324CB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025973AE-F606-CE67-775E-02B7FA8D47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33270-BFC1-4A22-947C-A92709273D4E}" type="slidenum">
              <a:rPr lang="en-ZA" smtClean="0"/>
              <a:t>‹#›</a:t>
            </a:fld>
            <a:endParaRPr lang="en-ZA"/>
          </a:p>
        </p:txBody>
      </p:sp>
    </p:spTree>
    <p:extLst>
      <p:ext uri="{BB962C8B-B14F-4D97-AF65-F5344CB8AC3E}">
        <p14:creationId xmlns:p14="http://schemas.microsoft.com/office/powerpoint/2010/main" val="3058401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jpeg"/><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svg"/><Relationship Id="rId9"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1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6461-2D2D-26D8-238A-02CFB73029AE}"/>
              </a:ext>
            </a:extLst>
          </p:cNvPr>
          <p:cNvSpPr>
            <a:spLocks noGrp="1"/>
          </p:cNvSpPr>
          <p:nvPr>
            <p:ph type="ctrTitle"/>
          </p:nvPr>
        </p:nvSpPr>
        <p:spPr>
          <a:xfrm>
            <a:off x="428938" y="1010653"/>
            <a:ext cx="11194471" cy="2023039"/>
          </a:xfrm>
        </p:spPr>
        <p:txBody>
          <a:bodyPr>
            <a:noAutofit/>
          </a:bodyPr>
          <a:lstStyle/>
          <a:p>
            <a:br>
              <a:rPr lang="en-US" sz="4400">
                <a:solidFill>
                  <a:schemeClr val="tx1">
                    <a:lumMod val="75000"/>
                    <a:lumOff val="25000"/>
                  </a:schemeClr>
                </a:solidFill>
              </a:rPr>
            </a:br>
            <a:r>
              <a:rPr lang="en-ZA" sz="4400">
                <a:solidFill>
                  <a:schemeClr val="tx1">
                    <a:lumMod val="75000"/>
                    <a:lumOff val="25000"/>
                  </a:schemeClr>
                </a:solidFill>
              </a:rPr>
              <a:t>Agricultural</a:t>
            </a:r>
            <a:r>
              <a:rPr lang="en-US" sz="4400">
                <a:solidFill>
                  <a:schemeClr val="tx1">
                    <a:lumMod val="75000"/>
                    <a:lumOff val="25000"/>
                  </a:schemeClr>
                </a:solidFill>
              </a:rPr>
              <a:t> sustainability </a:t>
            </a:r>
            <a:r>
              <a:rPr lang="en-ZA" sz="4400">
                <a:solidFill>
                  <a:schemeClr val="tx1">
                    <a:lumMod val="75000"/>
                    <a:lumOff val="25000"/>
                  </a:schemeClr>
                </a:solidFill>
              </a:rPr>
              <a:t>with a focus on</a:t>
            </a:r>
            <a:r>
              <a:rPr lang="en-US" sz="4400">
                <a:solidFill>
                  <a:schemeClr val="tx1">
                    <a:lumMod val="75000"/>
                    <a:lumOff val="25000"/>
                  </a:schemeClr>
                </a:solidFill>
              </a:rPr>
              <a:t> greenhouse gas emissions of cash crop vs. </a:t>
            </a:r>
            <a:br>
              <a:rPr lang="en-US" sz="4400">
                <a:solidFill>
                  <a:schemeClr val="tx1">
                    <a:lumMod val="75000"/>
                    <a:lumOff val="25000"/>
                  </a:schemeClr>
                </a:solidFill>
              </a:rPr>
            </a:br>
            <a:r>
              <a:rPr lang="en-US" sz="4400">
                <a:solidFill>
                  <a:schemeClr val="tx1">
                    <a:lumMod val="75000"/>
                    <a:lumOff val="25000"/>
                  </a:schemeClr>
                </a:solidFill>
              </a:rPr>
              <a:t>mixed crop-livestock rotation systems</a:t>
            </a:r>
            <a:endParaRPr lang="en-ZA" sz="4400">
              <a:solidFill>
                <a:schemeClr val="tx1">
                  <a:lumMod val="75000"/>
                  <a:lumOff val="25000"/>
                </a:schemeClr>
              </a:solidFill>
            </a:endParaRPr>
          </a:p>
        </p:txBody>
      </p:sp>
      <p:sp>
        <p:nvSpPr>
          <p:cNvPr id="3" name="Subtitle 2">
            <a:extLst>
              <a:ext uri="{FF2B5EF4-FFF2-40B4-BE49-F238E27FC236}">
                <a16:creationId xmlns:a16="http://schemas.microsoft.com/office/drawing/2014/main" id="{8F7C084C-93DD-1BF9-B210-531C50177C80}"/>
              </a:ext>
            </a:extLst>
          </p:cNvPr>
          <p:cNvSpPr>
            <a:spLocks noGrp="1"/>
          </p:cNvSpPr>
          <p:nvPr>
            <p:ph type="subTitle" idx="1"/>
          </p:nvPr>
        </p:nvSpPr>
        <p:spPr>
          <a:xfrm>
            <a:off x="1918854" y="3400665"/>
            <a:ext cx="8354292" cy="2566869"/>
          </a:xfrm>
        </p:spPr>
        <p:txBody>
          <a:bodyPr>
            <a:normAutofit fontScale="70000" lnSpcReduction="20000"/>
          </a:bodyPr>
          <a:lstStyle/>
          <a:p>
            <a:pPr>
              <a:lnSpc>
                <a:spcPct val="120000"/>
              </a:lnSpc>
              <a:spcBef>
                <a:spcPts val="600"/>
              </a:spcBef>
            </a:pPr>
            <a:r>
              <a:rPr lang="en-ZA" sz="2900" b="1">
                <a:solidFill>
                  <a:schemeClr val="accent6">
                    <a:lumMod val="50000"/>
                  </a:schemeClr>
                </a:solidFill>
              </a:rPr>
              <a:t>Lisa Matthews</a:t>
            </a:r>
            <a:r>
              <a:rPr lang="en-ZA" sz="2900">
                <a:solidFill>
                  <a:schemeClr val="bg2">
                    <a:lumMod val="25000"/>
                  </a:schemeClr>
                </a:solidFill>
              </a:rPr>
              <a:t> </a:t>
            </a:r>
            <a:r>
              <a:rPr lang="en-ZA" sz="2900" baseline="30000">
                <a:solidFill>
                  <a:schemeClr val="bg2">
                    <a:lumMod val="25000"/>
                  </a:schemeClr>
                </a:solidFill>
              </a:rPr>
              <a:t>1</a:t>
            </a:r>
            <a:endParaRPr lang="en-ZA" sz="2900">
              <a:solidFill>
                <a:schemeClr val="bg2">
                  <a:lumMod val="25000"/>
                </a:schemeClr>
              </a:solidFill>
            </a:endParaRPr>
          </a:p>
          <a:p>
            <a:pPr>
              <a:lnSpc>
                <a:spcPct val="120000"/>
              </a:lnSpc>
              <a:spcBef>
                <a:spcPts val="600"/>
              </a:spcBef>
            </a:pPr>
            <a:r>
              <a:rPr lang="en-ZA" b="1">
                <a:solidFill>
                  <a:schemeClr val="bg2">
                    <a:lumMod val="25000"/>
                  </a:schemeClr>
                </a:solidFill>
              </a:rPr>
              <a:t>Supervisor: </a:t>
            </a:r>
            <a:r>
              <a:rPr lang="en-ZA">
                <a:solidFill>
                  <a:schemeClr val="bg2">
                    <a:lumMod val="25000"/>
                  </a:schemeClr>
                </a:solidFill>
              </a:rPr>
              <a:t>Pieter. Swanepoel</a:t>
            </a:r>
            <a:r>
              <a:rPr lang="en-ZA" baseline="30000">
                <a:solidFill>
                  <a:schemeClr val="bg2">
                    <a:lumMod val="25000"/>
                  </a:schemeClr>
                </a:solidFill>
              </a:rPr>
              <a:t>1</a:t>
            </a:r>
            <a:r>
              <a:rPr lang="en-ZA">
                <a:solidFill>
                  <a:schemeClr val="bg2">
                    <a:lumMod val="25000"/>
                  </a:schemeClr>
                </a:solidFill>
              </a:rPr>
              <a:t>, </a:t>
            </a:r>
          </a:p>
          <a:p>
            <a:pPr>
              <a:lnSpc>
                <a:spcPct val="120000"/>
              </a:lnSpc>
              <a:spcBef>
                <a:spcPts val="600"/>
              </a:spcBef>
            </a:pPr>
            <a:r>
              <a:rPr lang="en-ZA" b="1">
                <a:solidFill>
                  <a:schemeClr val="bg2">
                    <a:lumMod val="25000"/>
                  </a:schemeClr>
                </a:solidFill>
              </a:rPr>
              <a:t>Co-supervisor: </a:t>
            </a:r>
            <a:r>
              <a:rPr lang="en-ZA">
                <a:solidFill>
                  <a:schemeClr val="bg2">
                    <a:lumMod val="25000"/>
                  </a:schemeClr>
                </a:solidFill>
              </a:rPr>
              <a:t>Johann Strauss</a:t>
            </a:r>
            <a:r>
              <a:rPr lang="en-ZA" baseline="30000">
                <a:solidFill>
                  <a:schemeClr val="bg2">
                    <a:lumMod val="25000"/>
                  </a:schemeClr>
                </a:solidFill>
              </a:rPr>
              <a:t>12</a:t>
            </a:r>
          </a:p>
          <a:p>
            <a:pPr>
              <a:lnSpc>
                <a:spcPct val="120000"/>
              </a:lnSpc>
              <a:spcBef>
                <a:spcPts val="600"/>
              </a:spcBef>
            </a:pPr>
            <a:r>
              <a:rPr lang="en-ZA" b="1">
                <a:solidFill>
                  <a:schemeClr val="bg2">
                    <a:lumMod val="25000"/>
                  </a:schemeClr>
                </a:solidFill>
              </a:rPr>
              <a:t>Collaborators:</a:t>
            </a:r>
            <a:r>
              <a:rPr lang="en-ZA">
                <a:solidFill>
                  <a:schemeClr val="bg2">
                    <a:lumMod val="25000"/>
                  </a:schemeClr>
                </a:solidFill>
              </a:rPr>
              <a:t> Thorsten Reinsch</a:t>
            </a:r>
            <a:r>
              <a:rPr lang="en-ZA" baseline="30000">
                <a:solidFill>
                  <a:schemeClr val="bg2">
                    <a:lumMod val="25000"/>
                  </a:schemeClr>
                </a:solidFill>
              </a:rPr>
              <a:t>3</a:t>
            </a:r>
            <a:r>
              <a:rPr lang="en-ZA">
                <a:solidFill>
                  <a:schemeClr val="bg2">
                    <a:lumMod val="25000"/>
                  </a:schemeClr>
                </a:solidFill>
              </a:rPr>
              <a:t>, Henk Smit</a:t>
            </a:r>
            <a:r>
              <a:rPr lang="en-ZA" baseline="30000">
                <a:solidFill>
                  <a:schemeClr val="bg2">
                    <a:lumMod val="25000"/>
                  </a:schemeClr>
                </a:solidFill>
              </a:rPr>
              <a:t>3</a:t>
            </a:r>
            <a:r>
              <a:rPr lang="en-ZA">
                <a:solidFill>
                  <a:schemeClr val="bg2">
                    <a:lumMod val="25000"/>
                  </a:schemeClr>
                </a:solidFill>
              </a:rPr>
              <a:t>, Christof Kluß</a:t>
            </a:r>
            <a:r>
              <a:rPr lang="en-ZA" baseline="30000">
                <a:solidFill>
                  <a:schemeClr val="bg2">
                    <a:lumMod val="25000"/>
                  </a:schemeClr>
                </a:solidFill>
              </a:rPr>
              <a:t>3</a:t>
            </a:r>
            <a:r>
              <a:rPr lang="en-ZA">
                <a:solidFill>
                  <a:schemeClr val="bg2">
                    <a:lumMod val="25000"/>
                  </a:schemeClr>
                </a:solidFill>
              </a:rPr>
              <a:t>, Arne Poyda</a:t>
            </a:r>
            <a:r>
              <a:rPr lang="en-ZA" baseline="30000">
                <a:solidFill>
                  <a:schemeClr val="bg2">
                    <a:lumMod val="25000"/>
                  </a:schemeClr>
                </a:solidFill>
              </a:rPr>
              <a:t>3</a:t>
            </a:r>
            <a:r>
              <a:rPr lang="en-ZA">
                <a:solidFill>
                  <a:schemeClr val="bg2">
                    <a:lumMod val="25000"/>
                  </a:schemeClr>
                </a:solidFill>
              </a:rPr>
              <a:t>, </a:t>
            </a:r>
            <a:r>
              <a:rPr lang="en-ZA" err="1">
                <a:solidFill>
                  <a:schemeClr val="bg2">
                    <a:lumMod val="25000"/>
                  </a:schemeClr>
                </a:solidFill>
              </a:rPr>
              <a:t>Friedhelm</a:t>
            </a:r>
            <a:r>
              <a:rPr lang="en-ZA">
                <a:solidFill>
                  <a:schemeClr val="bg2">
                    <a:lumMod val="25000"/>
                  </a:schemeClr>
                </a:solidFill>
              </a:rPr>
              <a:t> Taube</a:t>
            </a:r>
            <a:r>
              <a:rPr lang="en-ZA" baseline="30000">
                <a:solidFill>
                  <a:schemeClr val="bg2">
                    <a:lumMod val="25000"/>
                  </a:schemeClr>
                </a:solidFill>
              </a:rPr>
              <a:t>3</a:t>
            </a:r>
          </a:p>
          <a:p>
            <a:pPr>
              <a:lnSpc>
                <a:spcPct val="120000"/>
              </a:lnSpc>
            </a:pPr>
            <a:endParaRPr lang="en-ZA" sz="2600" baseline="30000">
              <a:solidFill>
                <a:schemeClr val="tx1">
                  <a:lumMod val="75000"/>
                  <a:lumOff val="25000"/>
                </a:schemeClr>
              </a:solidFill>
            </a:endParaRPr>
          </a:p>
          <a:p>
            <a:pPr>
              <a:lnSpc>
                <a:spcPct val="120000"/>
              </a:lnSpc>
              <a:spcBef>
                <a:spcPts val="0"/>
              </a:spcBef>
            </a:pPr>
            <a:r>
              <a:rPr lang="en-US" sz="1800" i="1" baseline="30000">
                <a:solidFill>
                  <a:schemeClr val="tx1">
                    <a:lumMod val="75000"/>
                    <a:lumOff val="25000"/>
                  </a:schemeClr>
                </a:solidFill>
                <a:effectLst/>
                <a:latin typeface="Arial" panose="020B0604020202020204" pitchFamily="34" charset="0"/>
                <a:ea typeface="Times New Roman" panose="02020603050405020304" pitchFamily="18" charset="0"/>
              </a:rPr>
              <a:t>1</a:t>
            </a:r>
            <a:r>
              <a:rPr lang="en-US" sz="1800" i="1">
                <a:solidFill>
                  <a:schemeClr val="tx1">
                    <a:lumMod val="75000"/>
                    <a:lumOff val="25000"/>
                  </a:schemeClr>
                </a:solidFill>
                <a:effectLst/>
                <a:latin typeface="Arial" panose="020B0604020202020204" pitchFamily="34" charset="0"/>
                <a:ea typeface="Times New Roman" panose="02020603050405020304" pitchFamily="18" charset="0"/>
              </a:rPr>
              <a:t>Stellenbosch University, Department of Agronomy </a:t>
            </a:r>
          </a:p>
          <a:p>
            <a:pPr>
              <a:lnSpc>
                <a:spcPct val="120000"/>
              </a:lnSpc>
              <a:spcBef>
                <a:spcPts val="0"/>
              </a:spcBef>
            </a:pPr>
            <a:r>
              <a:rPr lang="en-US" sz="1800" i="1" baseline="30000">
                <a:solidFill>
                  <a:schemeClr val="tx1">
                    <a:lumMod val="75000"/>
                    <a:lumOff val="25000"/>
                  </a:schemeClr>
                </a:solidFill>
                <a:effectLst/>
                <a:latin typeface="Arial" panose="020B0604020202020204" pitchFamily="34" charset="0"/>
                <a:ea typeface="Times New Roman" panose="02020603050405020304" pitchFamily="18" charset="0"/>
              </a:rPr>
              <a:t>2</a:t>
            </a:r>
            <a:r>
              <a:rPr lang="en-US" sz="1800" i="1">
                <a:solidFill>
                  <a:schemeClr val="tx1">
                    <a:lumMod val="75000"/>
                    <a:lumOff val="25000"/>
                  </a:schemeClr>
                </a:solidFill>
                <a:effectLst/>
                <a:latin typeface="Arial" panose="020B0604020202020204" pitchFamily="34" charset="0"/>
                <a:ea typeface="Times New Roman" panose="02020603050405020304" pitchFamily="18" charset="0"/>
              </a:rPr>
              <a:t>Western Cape Department of Agriculture</a:t>
            </a:r>
          </a:p>
          <a:p>
            <a:pPr>
              <a:lnSpc>
                <a:spcPct val="120000"/>
              </a:lnSpc>
              <a:spcBef>
                <a:spcPts val="0"/>
              </a:spcBef>
            </a:pPr>
            <a:r>
              <a:rPr lang="en-US" sz="1800" i="1" baseline="30000">
                <a:solidFill>
                  <a:schemeClr val="tx1">
                    <a:lumMod val="75000"/>
                    <a:lumOff val="25000"/>
                  </a:schemeClr>
                </a:solidFill>
                <a:effectLst/>
                <a:latin typeface="Arial" panose="020B0604020202020204" pitchFamily="34" charset="0"/>
                <a:ea typeface="Times New Roman" panose="02020603050405020304" pitchFamily="18" charset="0"/>
              </a:rPr>
              <a:t>3</a:t>
            </a:r>
            <a:r>
              <a:rPr lang="en-US" sz="1800" i="1">
                <a:solidFill>
                  <a:schemeClr val="tx1">
                    <a:lumMod val="75000"/>
                    <a:lumOff val="25000"/>
                  </a:schemeClr>
                </a:solidFill>
                <a:effectLst/>
                <a:latin typeface="Arial" panose="020B0604020202020204" pitchFamily="34" charset="0"/>
                <a:ea typeface="Times New Roman" panose="02020603050405020304" pitchFamily="18" charset="0"/>
              </a:rPr>
              <a:t>Christian-Albrechts University of Kiel, Germany</a:t>
            </a:r>
          </a:p>
        </p:txBody>
      </p:sp>
      <p:pic>
        <p:nvPicPr>
          <p:cNvPr id="8" name="Picture 7">
            <a:extLst>
              <a:ext uri="{FF2B5EF4-FFF2-40B4-BE49-F238E27FC236}">
                <a16:creationId xmlns:a16="http://schemas.microsoft.com/office/drawing/2014/main" id="{32A91463-C17B-6BF8-5904-3422F1AC3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4818" y="5308096"/>
            <a:ext cx="1137182" cy="1549904"/>
          </a:xfrm>
          <a:prstGeom prst="rect">
            <a:avLst/>
          </a:prstGeom>
        </p:spPr>
      </p:pic>
      <p:cxnSp>
        <p:nvCxnSpPr>
          <p:cNvPr id="10" name="Straight Connector 9">
            <a:extLst>
              <a:ext uri="{FF2B5EF4-FFF2-40B4-BE49-F238E27FC236}">
                <a16:creationId xmlns:a16="http://schemas.microsoft.com/office/drawing/2014/main" id="{FA45FC56-89A5-B066-29BF-B5D408068AD3}"/>
              </a:ext>
            </a:extLst>
          </p:cNvPr>
          <p:cNvCxnSpPr>
            <a:cxnSpLocks/>
          </p:cNvCxnSpPr>
          <p:nvPr/>
        </p:nvCxnSpPr>
        <p:spPr>
          <a:xfrm>
            <a:off x="1719117" y="3217915"/>
            <a:ext cx="8614112"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1C3FDE-DAC3-59EA-2A1B-3A3D2CA607E1}"/>
              </a:ext>
            </a:extLst>
          </p:cNvPr>
          <p:cNvSpPr txBox="1"/>
          <p:nvPr/>
        </p:nvSpPr>
        <p:spPr>
          <a:xfrm>
            <a:off x="5350583" y="6027241"/>
            <a:ext cx="1490834" cy="369332"/>
          </a:xfrm>
          <a:prstGeom prst="rect">
            <a:avLst/>
          </a:prstGeom>
          <a:noFill/>
        </p:spPr>
        <p:txBody>
          <a:bodyPr wrap="square" rtlCol="0">
            <a:spAutoFit/>
          </a:bodyPr>
          <a:lstStyle/>
          <a:p>
            <a:pPr algn="ctr"/>
            <a:r>
              <a:rPr lang="en-ZA">
                <a:solidFill>
                  <a:schemeClr val="tx1">
                    <a:lumMod val="65000"/>
                    <a:lumOff val="35000"/>
                  </a:schemeClr>
                </a:solidFill>
              </a:rPr>
              <a:t>April 2023</a:t>
            </a:r>
          </a:p>
        </p:txBody>
      </p:sp>
      <p:pic>
        <p:nvPicPr>
          <p:cNvPr id="6" name="Picture 5" descr="A logo with text and animals&#10;&#10;Description automatically generated with medium confidence">
            <a:extLst>
              <a:ext uri="{FF2B5EF4-FFF2-40B4-BE49-F238E27FC236}">
                <a16:creationId xmlns:a16="http://schemas.microsoft.com/office/drawing/2014/main" id="{30655F64-4686-FA7B-3369-CB35E1392F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89" y="5847347"/>
            <a:ext cx="1137228" cy="783809"/>
          </a:xfrm>
          <a:prstGeom prst="rect">
            <a:avLst/>
          </a:prstGeom>
        </p:spPr>
      </p:pic>
    </p:spTree>
    <p:extLst>
      <p:ext uri="{BB962C8B-B14F-4D97-AF65-F5344CB8AC3E}">
        <p14:creationId xmlns:p14="http://schemas.microsoft.com/office/powerpoint/2010/main" val="396813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38B6D9-871A-8122-A129-C7072C1BF9FD}"/>
              </a:ext>
            </a:extLst>
          </p:cNvPr>
          <p:cNvSpPr>
            <a:spLocks noGrp="1"/>
          </p:cNvSpPr>
          <p:nvPr>
            <p:ph idx="1"/>
          </p:nvPr>
        </p:nvSpPr>
        <p:spPr>
          <a:xfrm>
            <a:off x="508415" y="1426559"/>
            <a:ext cx="5094800" cy="491653"/>
          </a:xfrm>
        </p:spPr>
        <p:txBody>
          <a:bodyPr>
            <a:normAutofit/>
          </a:bodyPr>
          <a:lstStyle/>
          <a:p>
            <a:pPr marL="0" indent="0">
              <a:buNone/>
            </a:pPr>
            <a:r>
              <a:rPr lang="en-ZA" sz="2000"/>
              <a:t>Systems produce different levels of outputs</a:t>
            </a:r>
          </a:p>
        </p:txBody>
      </p:sp>
      <p:grpSp>
        <p:nvGrpSpPr>
          <p:cNvPr id="4" name="Group 3">
            <a:extLst>
              <a:ext uri="{FF2B5EF4-FFF2-40B4-BE49-F238E27FC236}">
                <a16:creationId xmlns:a16="http://schemas.microsoft.com/office/drawing/2014/main" id="{60FFA906-8384-CC75-ADF1-71721D1153D8}"/>
              </a:ext>
            </a:extLst>
          </p:cNvPr>
          <p:cNvGrpSpPr/>
          <p:nvPr/>
        </p:nvGrpSpPr>
        <p:grpSpPr>
          <a:xfrm>
            <a:off x="487643" y="2062005"/>
            <a:ext cx="4647545" cy="4097531"/>
            <a:chOff x="-146647" y="-170694"/>
            <a:chExt cx="4714875" cy="2772631"/>
          </a:xfrm>
        </p:grpSpPr>
        <p:graphicFrame>
          <p:nvGraphicFramePr>
            <p:cNvPr id="5" name="Chart 4">
              <a:extLst>
                <a:ext uri="{FF2B5EF4-FFF2-40B4-BE49-F238E27FC236}">
                  <a16:creationId xmlns:a16="http://schemas.microsoft.com/office/drawing/2014/main" id="{34F014A6-BE94-CFDE-CE0E-CEC5067D768F}"/>
                </a:ext>
              </a:extLst>
            </p:cNvPr>
            <p:cNvGraphicFramePr/>
            <p:nvPr>
              <p:extLst>
                <p:ext uri="{D42A27DB-BD31-4B8C-83A1-F6EECF244321}">
                  <p14:modId xmlns:p14="http://schemas.microsoft.com/office/powerpoint/2010/main" val="495093887"/>
                </p:ext>
              </p:extLst>
            </p:nvPr>
          </p:nvGraphicFramePr>
          <p:xfrm>
            <a:off x="-146647" y="-170694"/>
            <a:ext cx="4714875" cy="2772631"/>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AB6B1125-9464-5C36-3517-45FF5881A47A}"/>
                </a:ext>
              </a:extLst>
            </p:cNvPr>
            <p:cNvGrpSpPr/>
            <p:nvPr/>
          </p:nvGrpSpPr>
          <p:grpSpPr>
            <a:xfrm>
              <a:off x="1380448" y="-293"/>
              <a:ext cx="2905760" cy="858798"/>
              <a:chOff x="-120974" y="-203493"/>
              <a:chExt cx="2905760" cy="858798"/>
            </a:xfrm>
          </p:grpSpPr>
          <p:sp>
            <p:nvSpPr>
              <p:cNvPr id="7" name="TextBox 29">
                <a:extLst>
                  <a:ext uri="{FF2B5EF4-FFF2-40B4-BE49-F238E27FC236}">
                    <a16:creationId xmlns:a16="http://schemas.microsoft.com/office/drawing/2014/main" id="{747FD044-98A1-33EC-2B8D-BE37C8475A94}"/>
                  </a:ext>
                </a:extLst>
              </p:cNvPr>
              <p:cNvSpPr txBox="1"/>
              <p:nvPr/>
            </p:nvSpPr>
            <p:spPr>
              <a:xfrm>
                <a:off x="2358066" y="-203493"/>
                <a:ext cx="426720" cy="3308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50000"/>
                  </a:lnSpc>
                  <a:spcAft>
                    <a:spcPts val="800"/>
                  </a:spcAft>
                </a:pPr>
                <a:r>
                  <a:rPr lang="en-ZA" sz="1600">
                    <a:solidFill>
                      <a:srgbClr val="000000"/>
                    </a:solidFill>
                    <a:effectLst/>
                    <a:ea typeface="Calibri" panose="020F0502020204030204" pitchFamily="34" charset="0"/>
                    <a:cs typeface="Arial" panose="020B0604020202020204" pitchFamily="34" charset="0"/>
                  </a:rPr>
                  <a:t>a</a:t>
                </a:r>
                <a:endParaRPr lang="en-ZA" sz="1600">
                  <a:effectLst/>
                  <a:ea typeface="Calibri" panose="020F0502020204030204" pitchFamily="34" charset="0"/>
                  <a:cs typeface="Arial" panose="020B0604020202020204" pitchFamily="34" charset="0"/>
                </a:endParaRPr>
              </a:p>
            </p:txBody>
          </p:sp>
          <p:sp>
            <p:nvSpPr>
              <p:cNvPr id="8" name="TextBox 30">
                <a:extLst>
                  <a:ext uri="{FF2B5EF4-FFF2-40B4-BE49-F238E27FC236}">
                    <a16:creationId xmlns:a16="http://schemas.microsoft.com/office/drawing/2014/main" id="{9DE3E5EA-6753-98A8-31E4-D0590A0D2C5B}"/>
                  </a:ext>
                </a:extLst>
              </p:cNvPr>
              <p:cNvSpPr txBox="1"/>
              <p:nvPr/>
            </p:nvSpPr>
            <p:spPr>
              <a:xfrm>
                <a:off x="1135573" y="95172"/>
                <a:ext cx="352425" cy="2813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50000"/>
                  </a:lnSpc>
                  <a:spcAft>
                    <a:spcPts val="800"/>
                  </a:spcAft>
                </a:pPr>
                <a:r>
                  <a:rPr lang="en-ZA" sz="1600">
                    <a:solidFill>
                      <a:srgbClr val="000000"/>
                    </a:solidFill>
                    <a:effectLst/>
                    <a:ea typeface="Calibri" panose="020F0502020204030204" pitchFamily="34" charset="0"/>
                    <a:cs typeface="Arial" panose="020B0604020202020204" pitchFamily="34" charset="0"/>
                  </a:rPr>
                  <a:t>b</a:t>
                </a:r>
                <a:endParaRPr lang="en-ZA" sz="1600">
                  <a:effectLst/>
                  <a:ea typeface="Calibri" panose="020F0502020204030204" pitchFamily="34" charset="0"/>
                  <a:cs typeface="Arial" panose="020B0604020202020204" pitchFamily="34" charset="0"/>
                </a:endParaRPr>
              </a:p>
            </p:txBody>
          </p:sp>
          <p:sp>
            <p:nvSpPr>
              <p:cNvPr id="9" name="TextBox 31">
                <a:extLst>
                  <a:ext uri="{FF2B5EF4-FFF2-40B4-BE49-F238E27FC236}">
                    <a16:creationId xmlns:a16="http://schemas.microsoft.com/office/drawing/2014/main" id="{B08127FE-4892-46A0-58EC-96D236A9277B}"/>
                  </a:ext>
                </a:extLst>
              </p:cNvPr>
              <p:cNvSpPr txBox="1"/>
              <p:nvPr/>
            </p:nvSpPr>
            <p:spPr>
              <a:xfrm>
                <a:off x="-120974" y="317485"/>
                <a:ext cx="370205" cy="3378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50000"/>
                  </a:lnSpc>
                  <a:spcAft>
                    <a:spcPts val="800"/>
                  </a:spcAft>
                </a:pPr>
                <a:r>
                  <a:rPr lang="en-ZA" sz="1600">
                    <a:solidFill>
                      <a:srgbClr val="000000"/>
                    </a:solidFill>
                    <a:effectLst/>
                    <a:ea typeface="Calibri" panose="020F0502020204030204" pitchFamily="34" charset="0"/>
                    <a:cs typeface="Arial" panose="020B0604020202020204" pitchFamily="34" charset="0"/>
                  </a:rPr>
                  <a:t>c</a:t>
                </a:r>
                <a:endParaRPr lang="en-ZA" sz="1600">
                  <a:effectLst/>
                  <a:ea typeface="Calibri" panose="020F050202020403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F998FBBC-66D1-F555-81AA-F201FD7F1A05}"/>
              </a:ext>
            </a:extLst>
          </p:cNvPr>
          <p:cNvSpPr txBox="1"/>
          <p:nvPr/>
        </p:nvSpPr>
        <p:spPr>
          <a:xfrm>
            <a:off x="1160460" y="2062005"/>
            <a:ext cx="4142148" cy="369332"/>
          </a:xfrm>
          <a:prstGeom prst="rect">
            <a:avLst/>
          </a:prstGeom>
          <a:noFill/>
        </p:spPr>
        <p:txBody>
          <a:bodyPr wrap="square">
            <a:spAutoFit/>
          </a:bodyPr>
          <a:lstStyle/>
          <a:p>
            <a:r>
              <a:rPr lang="en-ZA" sz="1800"/>
              <a:t>Canola and wheat performance in 2021</a:t>
            </a:r>
          </a:p>
        </p:txBody>
      </p:sp>
      <p:grpSp>
        <p:nvGrpSpPr>
          <p:cNvPr id="13" name="Group 12">
            <a:extLst>
              <a:ext uri="{FF2B5EF4-FFF2-40B4-BE49-F238E27FC236}">
                <a16:creationId xmlns:a16="http://schemas.microsoft.com/office/drawing/2014/main" id="{0A031429-A1FA-D83F-DAE0-4AF660D3046A}"/>
              </a:ext>
            </a:extLst>
          </p:cNvPr>
          <p:cNvGrpSpPr/>
          <p:nvPr/>
        </p:nvGrpSpPr>
        <p:grpSpPr>
          <a:xfrm>
            <a:off x="5972846" y="1690688"/>
            <a:ext cx="5731511" cy="3256280"/>
            <a:chOff x="0" y="0"/>
            <a:chExt cx="6045199" cy="3434715"/>
          </a:xfrm>
        </p:grpSpPr>
        <p:grpSp>
          <p:nvGrpSpPr>
            <p:cNvPr id="14" name="Group 13">
              <a:extLst>
                <a:ext uri="{FF2B5EF4-FFF2-40B4-BE49-F238E27FC236}">
                  <a16:creationId xmlns:a16="http://schemas.microsoft.com/office/drawing/2014/main" id="{3A6D56F8-EF16-4534-5383-5EBF3AA04660}"/>
                </a:ext>
              </a:extLst>
            </p:cNvPr>
            <p:cNvGrpSpPr/>
            <p:nvPr/>
          </p:nvGrpSpPr>
          <p:grpSpPr>
            <a:xfrm>
              <a:off x="0" y="0"/>
              <a:ext cx="6045199" cy="3434715"/>
              <a:chOff x="0" y="0"/>
              <a:chExt cx="6045199" cy="3434715"/>
            </a:xfrm>
          </p:grpSpPr>
          <p:pic>
            <p:nvPicPr>
              <p:cNvPr id="16" name="Picture 15" descr="Chart, line chart&#10;&#10;Description automatically generated">
                <a:extLst>
                  <a:ext uri="{FF2B5EF4-FFF2-40B4-BE49-F238E27FC236}">
                    <a16:creationId xmlns:a16="http://schemas.microsoft.com/office/drawing/2014/main" id="{88754ED2-8070-7779-0D84-A4315DDB92A5}"/>
                  </a:ext>
                </a:extLst>
              </p:cNvPr>
              <p:cNvPicPr>
                <a:picLocks noChangeAspect="1"/>
              </p:cNvPicPr>
              <p:nvPr/>
            </p:nvPicPr>
            <p:blipFill>
              <a:blip r:embed="rId4"/>
              <a:stretch>
                <a:fillRect/>
              </a:stretch>
            </p:blipFill>
            <p:spPr>
              <a:xfrm>
                <a:off x="0" y="0"/>
                <a:ext cx="5731510" cy="3434715"/>
              </a:xfrm>
              <a:prstGeom prst="rect">
                <a:avLst/>
              </a:prstGeom>
            </p:spPr>
          </p:pic>
          <p:grpSp>
            <p:nvGrpSpPr>
              <p:cNvPr id="17" name="Group 16">
                <a:extLst>
                  <a:ext uri="{FF2B5EF4-FFF2-40B4-BE49-F238E27FC236}">
                    <a16:creationId xmlns:a16="http://schemas.microsoft.com/office/drawing/2014/main" id="{8020A26A-3959-1160-FDD7-2F6355578954}"/>
                  </a:ext>
                </a:extLst>
              </p:cNvPr>
              <p:cNvGrpSpPr/>
              <p:nvPr/>
            </p:nvGrpSpPr>
            <p:grpSpPr>
              <a:xfrm>
                <a:off x="3665187" y="1054100"/>
                <a:ext cx="2380012" cy="1819908"/>
                <a:chOff x="71087" y="228600"/>
                <a:chExt cx="2380012" cy="1819908"/>
              </a:xfrm>
            </p:grpSpPr>
            <p:grpSp>
              <p:nvGrpSpPr>
                <p:cNvPr id="18" name="Group 17">
                  <a:extLst>
                    <a:ext uri="{FF2B5EF4-FFF2-40B4-BE49-F238E27FC236}">
                      <a16:creationId xmlns:a16="http://schemas.microsoft.com/office/drawing/2014/main" id="{39F77F90-C9D8-792F-022D-E336CF7307B5}"/>
                    </a:ext>
                  </a:extLst>
                </p:cNvPr>
                <p:cNvGrpSpPr/>
                <p:nvPr/>
              </p:nvGrpSpPr>
              <p:grpSpPr>
                <a:xfrm>
                  <a:off x="71087" y="228600"/>
                  <a:ext cx="1677162" cy="1819908"/>
                  <a:chOff x="171559" y="56606"/>
                  <a:chExt cx="2411250" cy="2152741"/>
                </a:xfrm>
              </p:grpSpPr>
              <p:sp>
                <p:nvSpPr>
                  <p:cNvPr id="20" name="Text Box 925">
                    <a:extLst>
                      <a:ext uri="{FF2B5EF4-FFF2-40B4-BE49-F238E27FC236}">
                        <a16:creationId xmlns:a16="http://schemas.microsoft.com/office/drawing/2014/main" id="{C4E755B2-56AF-37C2-7CD5-952F488F29E1}"/>
                      </a:ext>
                    </a:extLst>
                  </p:cNvPr>
                  <p:cNvSpPr txBox="1"/>
                  <p:nvPr/>
                </p:nvSpPr>
                <p:spPr>
                  <a:xfrm>
                    <a:off x="171559" y="1852259"/>
                    <a:ext cx="1997554" cy="3570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100">
                        <a:solidFill>
                          <a:srgbClr val="C00000"/>
                        </a:solidFill>
                        <a:effectLst/>
                        <a:latin typeface="Calibri" panose="020F0502020204030204" pitchFamily="34" charset="0"/>
                        <a:ea typeface="Calibri" panose="020F0502020204030204" pitchFamily="34" charset="0"/>
                        <a:cs typeface="Arial" panose="020B0604020202020204" pitchFamily="34" charset="0"/>
                      </a:rPr>
                      <a:t>- 0.085 (0.0201)</a:t>
                    </a:r>
                    <a:endParaRPr lang="en-ZA" sz="1100">
                      <a:effectLst/>
                      <a:latin typeface="Calibri" panose="020F0502020204030204" pitchFamily="34" charset="0"/>
                      <a:ea typeface="Calibri" panose="020F0502020204030204" pitchFamily="34" charset="0"/>
                      <a:cs typeface="Arial" panose="020B0604020202020204" pitchFamily="34" charset="0"/>
                    </a:endParaRPr>
                  </a:p>
                </p:txBody>
              </p:sp>
              <p:sp>
                <p:nvSpPr>
                  <p:cNvPr id="21" name="Text Box 926">
                    <a:extLst>
                      <a:ext uri="{FF2B5EF4-FFF2-40B4-BE49-F238E27FC236}">
                        <a16:creationId xmlns:a16="http://schemas.microsoft.com/office/drawing/2014/main" id="{579CC158-F2AC-E553-2FA3-3575F70CBDD6}"/>
                      </a:ext>
                    </a:extLst>
                  </p:cNvPr>
                  <p:cNvSpPr txBox="1"/>
                  <p:nvPr/>
                </p:nvSpPr>
                <p:spPr>
                  <a:xfrm>
                    <a:off x="171559" y="989321"/>
                    <a:ext cx="2411250" cy="329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100">
                        <a:solidFill>
                          <a:srgbClr val="385623"/>
                        </a:solidFill>
                        <a:effectLst/>
                        <a:latin typeface="Calibri" panose="020F0502020204030204" pitchFamily="34" charset="0"/>
                        <a:ea typeface="Calibri" panose="020F0502020204030204" pitchFamily="34" charset="0"/>
                        <a:cs typeface="Arial" panose="020B0604020202020204" pitchFamily="34" charset="0"/>
                      </a:rPr>
                      <a:t>- 0.051 (0.0250)</a:t>
                    </a:r>
                    <a:endParaRPr lang="en-ZA" sz="1100">
                      <a:effectLst/>
                      <a:latin typeface="Calibri" panose="020F0502020204030204" pitchFamily="34" charset="0"/>
                      <a:ea typeface="Calibri" panose="020F0502020204030204" pitchFamily="34" charset="0"/>
                      <a:cs typeface="Arial" panose="020B0604020202020204" pitchFamily="34" charset="0"/>
                    </a:endParaRPr>
                  </a:p>
                </p:txBody>
              </p:sp>
              <p:sp>
                <p:nvSpPr>
                  <p:cNvPr id="22" name="Text Box 927">
                    <a:extLst>
                      <a:ext uri="{FF2B5EF4-FFF2-40B4-BE49-F238E27FC236}">
                        <a16:creationId xmlns:a16="http://schemas.microsoft.com/office/drawing/2014/main" id="{E7F99AFA-EED3-91A6-E107-8D3035EF8873}"/>
                      </a:ext>
                    </a:extLst>
                  </p:cNvPr>
                  <p:cNvSpPr txBox="1"/>
                  <p:nvPr/>
                </p:nvSpPr>
                <p:spPr>
                  <a:xfrm>
                    <a:off x="196073" y="56606"/>
                    <a:ext cx="2334372" cy="5038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100">
                        <a:solidFill>
                          <a:srgbClr val="1F3864"/>
                        </a:solidFill>
                        <a:effectLst/>
                        <a:latin typeface="Calibri" panose="020F0502020204030204" pitchFamily="34" charset="0"/>
                        <a:ea typeface="Calibri" panose="020F0502020204030204" pitchFamily="34" charset="0"/>
                        <a:cs typeface="Arial" panose="020B0604020202020204" pitchFamily="34" charset="0"/>
                      </a:rPr>
                      <a:t>- 0.009 (0.0337)</a:t>
                    </a:r>
                    <a:endParaRPr lang="en-ZA"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9" name="Text Box 928">
                  <a:extLst>
                    <a:ext uri="{FF2B5EF4-FFF2-40B4-BE49-F238E27FC236}">
                      <a16:creationId xmlns:a16="http://schemas.microsoft.com/office/drawing/2014/main" id="{11B423CF-4DB4-7955-444E-1DA97C7501AF}"/>
                    </a:ext>
                  </a:extLst>
                </p:cNvPr>
                <p:cNvSpPr txBox="1"/>
                <p:nvPr/>
              </p:nvSpPr>
              <p:spPr>
                <a:xfrm>
                  <a:off x="1765299" y="586267"/>
                  <a:ext cx="685800" cy="7620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US" sz="1100">
                      <a:effectLst/>
                      <a:latin typeface="Calibri" panose="020F0502020204030204" pitchFamily="34" charset="0"/>
                      <a:ea typeface="Calibri" panose="020F0502020204030204" pitchFamily="34" charset="0"/>
                      <a:cs typeface="Arial" panose="020B0604020202020204" pitchFamily="34" charset="0"/>
                    </a:rPr>
                    <a:t>WWWC</a:t>
                  </a:r>
                  <a:endParaRPr lang="en-ZA"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1100">
                      <a:effectLst/>
                      <a:latin typeface="Calibri" panose="020F0502020204030204" pitchFamily="34" charset="0"/>
                      <a:ea typeface="Calibri" panose="020F0502020204030204" pitchFamily="34" charset="0"/>
                      <a:cs typeface="Arial" panose="020B0604020202020204" pitchFamily="34" charset="0"/>
                    </a:rPr>
                    <a:t>WCWL</a:t>
                  </a:r>
                  <a:endParaRPr lang="en-ZA"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1100">
                      <a:effectLst/>
                      <a:latin typeface="Calibri" panose="020F0502020204030204" pitchFamily="34" charset="0"/>
                      <a:ea typeface="Calibri" panose="020F0502020204030204" pitchFamily="34" charset="0"/>
                      <a:cs typeface="Arial" panose="020B0604020202020204" pitchFamily="34" charset="0"/>
                    </a:rPr>
                    <a:t>WMCM</a:t>
                  </a:r>
                  <a:endParaRPr lang="en-ZA" sz="110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5" name="Rectangle 14">
              <a:extLst>
                <a:ext uri="{FF2B5EF4-FFF2-40B4-BE49-F238E27FC236}">
                  <a16:creationId xmlns:a16="http://schemas.microsoft.com/office/drawing/2014/main" id="{7798D3EA-5F02-BBE4-AEB9-993657BCEE5C}"/>
                </a:ext>
              </a:extLst>
            </p:cNvPr>
            <p:cNvSpPr/>
            <p:nvPr/>
          </p:nvSpPr>
          <p:spPr>
            <a:xfrm>
              <a:off x="5054600" y="1206500"/>
              <a:ext cx="67691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
        <p:nvSpPr>
          <p:cNvPr id="24" name="TextBox 23">
            <a:extLst>
              <a:ext uri="{FF2B5EF4-FFF2-40B4-BE49-F238E27FC236}">
                <a16:creationId xmlns:a16="http://schemas.microsoft.com/office/drawing/2014/main" id="{B3D4E047-FE6D-D98B-9EF9-BC459FBFF269}"/>
              </a:ext>
            </a:extLst>
          </p:cNvPr>
          <p:cNvSpPr txBox="1"/>
          <p:nvPr/>
        </p:nvSpPr>
        <p:spPr>
          <a:xfrm>
            <a:off x="6195950" y="5202114"/>
            <a:ext cx="5094800" cy="923330"/>
          </a:xfrm>
          <a:prstGeom prst="rect">
            <a:avLst/>
          </a:prstGeom>
          <a:noFill/>
        </p:spPr>
        <p:txBody>
          <a:bodyPr wrap="square">
            <a:spAutoFit/>
          </a:bodyPr>
          <a:lstStyle/>
          <a:p>
            <a:r>
              <a:rPr lang="en-US"/>
              <a:t>2016 – 2021: </a:t>
            </a:r>
            <a:r>
              <a:rPr lang="en-US" b="1"/>
              <a:t>&gt; 90% </a:t>
            </a:r>
            <a:r>
              <a:rPr lang="en-US"/>
              <a:t>of wheat harvested from WLWC and WMCM were considered bread grade, but only </a:t>
            </a:r>
            <a:r>
              <a:rPr lang="en-US" b="1"/>
              <a:t>75%</a:t>
            </a:r>
            <a:r>
              <a:rPr lang="en-US"/>
              <a:t> of wheat from WWWC</a:t>
            </a:r>
            <a:endParaRPr lang="en-ZA"/>
          </a:p>
        </p:txBody>
      </p:sp>
      <p:sp>
        <p:nvSpPr>
          <p:cNvPr id="25" name="TextBox 24">
            <a:extLst>
              <a:ext uri="{FF2B5EF4-FFF2-40B4-BE49-F238E27FC236}">
                <a16:creationId xmlns:a16="http://schemas.microsoft.com/office/drawing/2014/main" id="{F59A9197-4CA1-2D77-5249-E9457DA15677}"/>
              </a:ext>
            </a:extLst>
          </p:cNvPr>
          <p:cNvSpPr txBox="1"/>
          <p:nvPr/>
        </p:nvSpPr>
        <p:spPr>
          <a:xfrm>
            <a:off x="5972845" y="1447253"/>
            <a:ext cx="5434099" cy="369332"/>
          </a:xfrm>
          <a:prstGeom prst="rect">
            <a:avLst/>
          </a:prstGeom>
          <a:solidFill>
            <a:schemeClr val="bg1"/>
          </a:solidFill>
        </p:spPr>
        <p:txBody>
          <a:bodyPr wrap="square">
            <a:spAutoFit/>
          </a:bodyPr>
          <a:lstStyle/>
          <a:p>
            <a:pPr algn="ctr"/>
            <a:r>
              <a:rPr lang="en-ZA" sz="1800"/>
              <a:t>Dropping of wheat protein content</a:t>
            </a:r>
          </a:p>
        </p:txBody>
      </p:sp>
      <p:sp>
        <p:nvSpPr>
          <p:cNvPr id="23" name="Title 1">
            <a:extLst>
              <a:ext uri="{FF2B5EF4-FFF2-40B4-BE49-F238E27FC236}">
                <a16:creationId xmlns:a16="http://schemas.microsoft.com/office/drawing/2014/main" id="{AC5EF658-0795-9BAB-BB07-7006A2FB15B6}"/>
              </a:ext>
            </a:extLst>
          </p:cNvPr>
          <p:cNvSpPr txBox="1">
            <a:spLocks/>
          </p:cNvSpPr>
          <p:nvPr/>
        </p:nvSpPr>
        <p:spPr>
          <a:xfrm>
            <a:off x="508416" y="209463"/>
            <a:ext cx="113992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pc="300">
                <a:solidFill>
                  <a:schemeClr val="accent6">
                    <a:lumMod val="75000"/>
                  </a:schemeClr>
                </a:solidFill>
                <a:latin typeface="+mn-lt"/>
              </a:rPr>
              <a:t>Outputs</a:t>
            </a:r>
          </a:p>
        </p:txBody>
      </p:sp>
      <p:sp>
        <p:nvSpPr>
          <p:cNvPr id="2" name="TextBox 1">
            <a:extLst>
              <a:ext uri="{FF2B5EF4-FFF2-40B4-BE49-F238E27FC236}">
                <a16:creationId xmlns:a16="http://schemas.microsoft.com/office/drawing/2014/main" id="{076C0802-9400-FEF8-B2FB-0D679D5C2ADE}"/>
              </a:ext>
            </a:extLst>
          </p:cNvPr>
          <p:cNvSpPr txBox="1"/>
          <p:nvPr/>
        </p:nvSpPr>
        <p:spPr>
          <a:xfrm>
            <a:off x="7157508" y="6371538"/>
            <a:ext cx="3845938" cy="276999"/>
          </a:xfrm>
          <a:prstGeom prst="rect">
            <a:avLst/>
          </a:prstGeom>
          <a:noFill/>
        </p:spPr>
        <p:txBody>
          <a:bodyPr wrap="square">
            <a:spAutoFit/>
          </a:bodyPr>
          <a:lstStyle/>
          <a:p>
            <a:r>
              <a:rPr lang="en-GB" sz="1200">
                <a:solidFill>
                  <a:schemeClr val="tx1">
                    <a:lumMod val="75000"/>
                    <a:lumOff val="25000"/>
                  </a:schemeClr>
                </a:solidFill>
              </a:rPr>
              <a:t>Linear regression modelled in R using ‘</a:t>
            </a:r>
            <a:r>
              <a:rPr lang="en-GB" sz="1200" err="1">
                <a:solidFill>
                  <a:schemeClr val="tx1">
                    <a:lumMod val="75000"/>
                    <a:lumOff val="25000"/>
                  </a:schemeClr>
                </a:solidFill>
              </a:rPr>
              <a:t>emmeans</a:t>
            </a:r>
            <a:r>
              <a:rPr lang="en-GB" sz="1200">
                <a:solidFill>
                  <a:schemeClr val="tx1">
                    <a:lumMod val="75000"/>
                    <a:lumOff val="25000"/>
                  </a:schemeClr>
                </a:solidFill>
              </a:rPr>
              <a:t>’ package</a:t>
            </a:r>
            <a:endParaRPr lang="en-ZA" sz="1200">
              <a:solidFill>
                <a:schemeClr val="tx1">
                  <a:lumMod val="75000"/>
                  <a:lumOff val="25000"/>
                </a:schemeClr>
              </a:solidFill>
            </a:endParaRPr>
          </a:p>
        </p:txBody>
      </p:sp>
      <p:pic>
        <p:nvPicPr>
          <p:cNvPr id="11" name="Picture 10">
            <a:extLst>
              <a:ext uri="{FF2B5EF4-FFF2-40B4-BE49-F238E27FC236}">
                <a16:creationId xmlns:a16="http://schemas.microsoft.com/office/drawing/2014/main" id="{9F468A7C-9263-915B-1FCA-CAC0CA409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27" name="Picture 26" descr="A logo with text and animals&#10;&#10;Description automatically generated with medium confidence">
            <a:extLst>
              <a:ext uri="{FF2B5EF4-FFF2-40B4-BE49-F238E27FC236}">
                <a16:creationId xmlns:a16="http://schemas.microsoft.com/office/drawing/2014/main" id="{F8E22820-7815-4C3D-A9DC-83DD1A5BAE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283302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9DFE02-BF04-E4A9-FC06-2F14A75AA73E}"/>
              </a:ext>
            </a:extLst>
          </p:cNvPr>
          <p:cNvSpPr txBox="1">
            <a:spLocks/>
          </p:cNvSpPr>
          <p:nvPr/>
        </p:nvSpPr>
        <p:spPr>
          <a:xfrm>
            <a:off x="508416" y="2094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pc="300">
                <a:solidFill>
                  <a:schemeClr val="accent6">
                    <a:lumMod val="75000"/>
                  </a:schemeClr>
                </a:solidFill>
                <a:latin typeface="+mn-lt"/>
              </a:rPr>
              <a:t>Overview</a:t>
            </a:r>
          </a:p>
        </p:txBody>
      </p:sp>
      <p:sp>
        <p:nvSpPr>
          <p:cNvPr id="15" name="TextBox 14">
            <a:extLst>
              <a:ext uri="{FF2B5EF4-FFF2-40B4-BE49-F238E27FC236}">
                <a16:creationId xmlns:a16="http://schemas.microsoft.com/office/drawing/2014/main" id="{8A2AEA5B-7313-C9FB-C2AA-326EFAD9EED9}"/>
              </a:ext>
            </a:extLst>
          </p:cNvPr>
          <p:cNvSpPr txBox="1"/>
          <p:nvPr/>
        </p:nvSpPr>
        <p:spPr>
          <a:xfrm>
            <a:off x="893164" y="1523876"/>
            <a:ext cx="4048845" cy="707886"/>
          </a:xfrm>
          <a:prstGeom prst="rect">
            <a:avLst/>
          </a:prstGeom>
          <a:noFill/>
        </p:spPr>
        <p:txBody>
          <a:bodyPr wrap="square">
            <a:spAutoFit/>
          </a:bodyPr>
          <a:lstStyle/>
          <a:p>
            <a:r>
              <a:rPr lang="en-ZA" sz="2000">
                <a:solidFill>
                  <a:schemeClr val="tx1">
                    <a:lumMod val="65000"/>
                    <a:lumOff val="35000"/>
                  </a:schemeClr>
                </a:solidFill>
              </a:rPr>
              <a:t>Rotation systems mapped out: inputs, outputs and processes</a:t>
            </a:r>
          </a:p>
        </p:txBody>
      </p:sp>
      <p:sp>
        <p:nvSpPr>
          <p:cNvPr id="17" name="TextBox 16">
            <a:extLst>
              <a:ext uri="{FF2B5EF4-FFF2-40B4-BE49-F238E27FC236}">
                <a16:creationId xmlns:a16="http://schemas.microsoft.com/office/drawing/2014/main" id="{3C5AB04F-B3F2-0089-879A-AA88F23623C9}"/>
              </a:ext>
            </a:extLst>
          </p:cNvPr>
          <p:cNvSpPr txBox="1"/>
          <p:nvPr/>
        </p:nvSpPr>
        <p:spPr>
          <a:xfrm>
            <a:off x="893164" y="2337040"/>
            <a:ext cx="3826083" cy="506292"/>
          </a:xfrm>
          <a:prstGeom prst="rect">
            <a:avLst/>
          </a:prstGeom>
          <a:noFill/>
        </p:spPr>
        <p:txBody>
          <a:bodyPr wrap="square">
            <a:spAutoFit/>
          </a:bodyPr>
          <a:lstStyle/>
          <a:p>
            <a:pPr>
              <a:lnSpc>
                <a:spcPct val="150000"/>
              </a:lnSpc>
            </a:pPr>
            <a:r>
              <a:rPr lang="en-ZA" sz="2000">
                <a:solidFill>
                  <a:schemeClr val="tx1">
                    <a:lumMod val="65000"/>
                    <a:lumOff val="35000"/>
                  </a:schemeClr>
                </a:solidFill>
              </a:rPr>
              <a:t>Emission sources inventoried</a:t>
            </a:r>
          </a:p>
        </p:txBody>
      </p:sp>
      <p:sp>
        <p:nvSpPr>
          <p:cNvPr id="19" name="TextBox 18">
            <a:extLst>
              <a:ext uri="{FF2B5EF4-FFF2-40B4-BE49-F238E27FC236}">
                <a16:creationId xmlns:a16="http://schemas.microsoft.com/office/drawing/2014/main" id="{43BACDB4-45FC-664A-F873-A2E1D6239DD7}"/>
              </a:ext>
            </a:extLst>
          </p:cNvPr>
          <p:cNvSpPr txBox="1"/>
          <p:nvPr/>
        </p:nvSpPr>
        <p:spPr>
          <a:xfrm>
            <a:off x="4622076" y="1408865"/>
            <a:ext cx="4678707" cy="1477328"/>
          </a:xfrm>
          <a:prstGeom prst="rect">
            <a:avLst/>
          </a:prstGeom>
          <a:noFill/>
        </p:spPr>
        <p:txBody>
          <a:bodyPr wrap="square">
            <a:spAutoFit/>
          </a:bodyPr>
          <a:lstStyle/>
          <a:p>
            <a:pPr>
              <a:lnSpc>
                <a:spcPct val="150000"/>
              </a:lnSpc>
            </a:pPr>
            <a:r>
              <a:rPr lang="en-ZA" sz="2000">
                <a:solidFill>
                  <a:schemeClr val="tx1">
                    <a:lumMod val="65000"/>
                    <a:lumOff val="35000"/>
                  </a:schemeClr>
                </a:solidFill>
              </a:rPr>
              <a:t>Data collected though:</a:t>
            </a:r>
          </a:p>
          <a:p>
            <a:pPr marL="914400" lvl="1" indent="-457200">
              <a:buFont typeface="+mj-lt"/>
              <a:buAutoNum type="arabicPeriod"/>
            </a:pPr>
            <a:r>
              <a:rPr lang="en-ZA" sz="2000">
                <a:solidFill>
                  <a:schemeClr val="tx1">
                    <a:lumMod val="65000"/>
                    <a:lumOff val="35000"/>
                  </a:schemeClr>
                </a:solidFill>
              </a:rPr>
              <a:t>Direct sampling</a:t>
            </a:r>
          </a:p>
          <a:p>
            <a:pPr marL="914400" lvl="1" indent="-457200">
              <a:buFont typeface="+mj-lt"/>
              <a:buAutoNum type="arabicPeriod"/>
            </a:pPr>
            <a:r>
              <a:rPr lang="en-ZA" sz="2000">
                <a:solidFill>
                  <a:schemeClr val="tx1">
                    <a:lumMod val="65000"/>
                    <a:lumOff val="35000"/>
                  </a:schemeClr>
                </a:solidFill>
              </a:rPr>
              <a:t>Historical trial data &amp; farm records</a:t>
            </a:r>
          </a:p>
          <a:p>
            <a:pPr marL="914400" lvl="1" indent="-457200">
              <a:buFont typeface="+mj-lt"/>
              <a:buAutoNum type="arabicPeriod"/>
            </a:pPr>
            <a:r>
              <a:rPr lang="en-ZA" sz="2000">
                <a:solidFill>
                  <a:schemeClr val="tx1">
                    <a:lumMod val="65000"/>
                    <a:lumOff val="35000"/>
                  </a:schemeClr>
                </a:solidFill>
              </a:rPr>
              <a:t>Literature</a:t>
            </a:r>
          </a:p>
        </p:txBody>
      </p:sp>
      <p:sp>
        <p:nvSpPr>
          <p:cNvPr id="21" name="TextBox 20">
            <a:extLst>
              <a:ext uri="{FF2B5EF4-FFF2-40B4-BE49-F238E27FC236}">
                <a16:creationId xmlns:a16="http://schemas.microsoft.com/office/drawing/2014/main" id="{E5364E07-CC11-3C7A-4CAC-B59078DC9810}"/>
              </a:ext>
            </a:extLst>
          </p:cNvPr>
          <p:cNvSpPr txBox="1"/>
          <p:nvPr/>
        </p:nvSpPr>
        <p:spPr>
          <a:xfrm>
            <a:off x="2294910" y="5860238"/>
            <a:ext cx="7854334" cy="400110"/>
          </a:xfrm>
          <a:prstGeom prst="rect">
            <a:avLst/>
          </a:prstGeom>
          <a:noFill/>
        </p:spPr>
        <p:txBody>
          <a:bodyPr wrap="square">
            <a:spAutoFit/>
          </a:bodyPr>
          <a:lstStyle/>
          <a:p>
            <a:r>
              <a:rPr lang="en-ZA" sz="2000">
                <a:solidFill>
                  <a:schemeClr val="tx1">
                    <a:lumMod val="75000"/>
                    <a:lumOff val="25000"/>
                  </a:schemeClr>
                </a:solidFill>
              </a:rPr>
              <a:t>Create multiple LCA models and test relative performance of rotations</a:t>
            </a:r>
          </a:p>
        </p:txBody>
      </p:sp>
      <p:grpSp>
        <p:nvGrpSpPr>
          <p:cNvPr id="10" name="Group 9">
            <a:extLst>
              <a:ext uri="{FF2B5EF4-FFF2-40B4-BE49-F238E27FC236}">
                <a16:creationId xmlns:a16="http://schemas.microsoft.com/office/drawing/2014/main" id="{DB75CBC0-17E2-CD40-CC64-48830C05561A}"/>
              </a:ext>
            </a:extLst>
          </p:cNvPr>
          <p:cNvGrpSpPr/>
          <p:nvPr/>
        </p:nvGrpSpPr>
        <p:grpSpPr>
          <a:xfrm>
            <a:off x="2552858" y="3591606"/>
            <a:ext cx="6705600" cy="1997652"/>
            <a:chOff x="2552858" y="3250210"/>
            <a:chExt cx="6705600" cy="1997652"/>
          </a:xfrm>
        </p:grpSpPr>
        <p:sp>
          <p:nvSpPr>
            <p:cNvPr id="9" name="Rectangle 8">
              <a:extLst>
                <a:ext uri="{FF2B5EF4-FFF2-40B4-BE49-F238E27FC236}">
                  <a16:creationId xmlns:a16="http://schemas.microsoft.com/office/drawing/2014/main" id="{E4553D17-A538-1F7F-8602-156163FEC618}"/>
                </a:ext>
              </a:extLst>
            </p:cNvPr>
            <p:cNvSpPr/>
            <p:nvPr/>
          </p:nvSpPr>
          <p:spPr>
            <a:xfrm>
              <a:off x="2552858" y="3250210"/>
              <a:ext cx="6705600" cy="1997652"/>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ectangle 1">
              <a:extLst>
                <a:ext uri="{FF2B5EF4-FFF2-40B4-BE49-F238E27FC236}">
                  <a16:creationId xmlns:a16="http://schemas.microsoft.com/office/drawing/2014/main" id="{FA47A097-1AEB-A9AF-1F3F-51E2BF5A7A8D}"/>
                </a:ext>
              </a:extLst>
            </p:cNvPr>
            <p:cNvSpPr/>
            <p:nvPr/>
          </p:nvSpPr>
          <p:spPr>
            <a:xfrm>
              <a:off x="3744686" y="3302501"/>
              <a:ext cx="4496117" cy="7497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ZA" sz="2400"/>
                <a:t>Life Cycle Assessment approach of GWP (carbon footprint)</a:t>
              </a:r>
            </a:p>
          </p:txBody>
        </p:sp>
        <p:sp>
          <p:nvSpPr>
            <p:cNvPr id="5" name="TextBox 4">
              <a:extLst>
                <a:ext uri="{FF2B5EF4-FFF2-40B4-BE49-F238E27FC236}">
                  <a16:creationId xmlns:a16="http://schemas.microsoft.com/office/drawing/2014/main" id="{622F9A62-CDB6-6757-BD2D-FF46193B7293}"/>
                </a:ext>
              </a:extLst>
            </p:cNvPr>
            <p:cNvSpPr txBox="1"/>
            <p:nvPr/>
          </p:nvSpPr>
          <p:spPr>
            <a:xfrm>
              <a:off x="3400179" y="4071627"/>
              <a:ext cx="5462110" cy="400110"/>
            </a:xfrm>
            <a:prstGeom prst="rect">
              <a:avLst/>
            </a:prstGeom>
            <a:noFill/>
            <a:ln>
              <a:noFill/>
            </a:ln>
          </p:spPr>
          <p:txBody>
            <a:bodyPr wrap="square">
              <a:spAutoFit/>
            </a:bodyPr>
            <a:lstStyle>
              <a:defPPr>
                <a:defRPr lang="en-US"/>
              </a:defPPr>
              <a:lvl1pPr>
                <a:defRPr sz="2000">
                  <a:solidFill>
                    <a:schemeClr val="tx1">
                      <a:lumMod val="65000"/>
                      <a:lumOff val="35000"/>
                    </a:schemeClr>
                  </a:solidFill>
                </a:defRPr>
              </a:lvl1pPr>
            </a:lstStyle>
            <a:p>
              <a:r>
                <a:rPr lang="en-ZA"/>
                <a:t>Emissions per hectare vs. emissions per product</a:t>
              </a:r>
            </a:p>
          </p:txBody>
        </p:sp>
        <p:sp>
          <p:nvSpPr>
            <p:cNvPr id="6" name="TextBox 5">
              <a:extLst>
                <a:ext uri="{FF2B5EF4-FFF2-40B4-BE49-F238E27FC236}">
                  <a16:creationId xmlns:a16="http://schemas.microsoft.com/office/drawing/2014/main" id="{F6D068D2-67C4-98C2-AECB-AB4129BDD790}"/>
                </a:ext>
              </a:extLst>
            </p:cNvPr>
            <p:cNvSpPr txBox="1"/>
            <p:nvPr/>
          </p:nvSpPr>
          <p:spPr>
            <a:xfrm>
              <a:off x="4456703" y="4436855"/>
              <a:ext cx="3530748" cy="400110"/>
            </a:xfrm>
            <a:prstGeom prst="rect">
              <a:avLst/>
            </a:prstGeom>
            <a:noFill/>
            <a:ln>
              <a:noFill/>
            </a:ln>
          </p:spPr>
          <p:txBody>
            <a:bodyPr wrap="square">
              <a:spAutoFit/>
            </a:bodyPr>
            <a:lstStyle/>
            <a:p>
              <a:r>
                <a:rPr lang="en-ZA" sz="2000">
                  <a:solidFill>
                    <a:schemeClr val="tx1">
                      <a:lumMod val="65000"/>
                      <a:lumOff val="35000"/>
                    </a:schemeClr>
                  </a:solidFill>
                </a:rPr>
                <a:t>Production system boundaries</a:t>
              </a:r>
            </a:p>
          </p:txBody>
        </p:sp>
      </p:grpSp>
      <p:grpSp>
        <p:nvGrpSpPr>
          <p:cNvPr id="37" name="Group 36">
            <a:extLst>
              <a:ext uri="{FF2B5EF4-FFF2-40B4-BE49-F238E27FC236}">
                <a16:creationId xmlns:a16="http://schemas.microsoft.com/office/drawing/2014/main" id="{E166FEF2-5386-6983-F25B-F15DDF5B1A18}"/>
              </a:ext>
            </a:extLst>
          </p:cNvPr>
          <p:cNvGrpSpPr/>
          <p:nvPr/>
        </p:nvGrpSpPr>
        <p:grpSpPr>
          <a:xfrm>
            <a:off x="7387846" y="1883126"/>
            <a:ext cx="3343279" cy="338554"/>
            <a:chOff x="7387846" y="1897640"/>
            <a:chExt cx="3343279" cy="338554"/>
          </a:xfrm>
        </p:grpSpPr>
        <p:sp>
          <p:nvSpPr>
            <p:cNvPr id="22" name="TextBox 21">
              <a:extLst>
                <a:ext uri="{FF2B5EF4-FFF2-40B4-BE49-F238E27FC236}">
                  <a16:creationId xmlns:a16="http://schemas.microsoft.com/office/drawing/2014/main" id="{002029A5-6371-46AA-76F2-D52FEDF594C2}"/>
                </a:ext>
              </a:extLst>
            </p:cNvPr>
            <p:cNvSpPr txBox="1"/>
            <p:nvPr/>
          </p:nvSpPr>
          <p:spPr>
            <a:xfrm>
              <a:off x="8234779" y="1897640"/>
              <a:ext cx="2496346" cy="338554"/>
            </a:xfrm>
            <a:prstGeom prst="rect">
              <a:avLst/>
            </a:prstGeom>
            <a:noFill/>
          </p:spPr>
          <p:txBody>
            <a:bodyPr wrap="square" rtlCol="0">
              <a:spAutoFit/>
            </a:bodyPr>
            <a:lstStyle/>
            <a:p>
              <a:r>
                <a:rPr lang="en-ZA" sz="1600">
                  <a:solidFill>
                    <a:schemeClr val="accent6">
                      <a:lumMod val="75000"/>
                    </a:schemeClr>
                  </a:solidFill>
                </a:rPr>
                <a:t>Soil N</a:t>
              </a:r>
              <a:r>
                <a:rPr lang="en-ZA" sz="1600" baseline="-25000">
                  <a:solidFill>
                    <a:schemeClr val="accent6">
                      <a:lumMod val="75000"/>
                    </a:schemeClr>
                  </a:solidFill>
                </a:rPr>
                <a:t>2</a:t>
              </a:r>
              <a:r>
                <a:rPr lang="en-ZA" sz="1600">
                  <a:solidFill>
                    <a:schemeClr val="accent6">
                      <a:lumMod val="75000"/>
                    </a:schemeClr>
                  </a:solidFill>
                </a:rPr>
                <a:t>O &amp; CH</a:t>
              </a:r>
              <a:r>
                <a:rPr lang="en-ZA" sz="1600" baseline="-25000">
                  <a:solidFill>
                    <a:schemeClr val="accent6">
                      <a:lumMod val="75000"/>
                    </a:schemeClr>
                  </a:solidFill>
                </a:rPr>
                <a:t>4 </a:t>
              </a:r>
              <a:r>
                <a:rPr lang="en-ZA" sz="1600">
                  <a:solidFill>
                    <a:schemeClr val="accent6">
                      <a:lumMod val="75000"/>
                    </a:schemeClr>
                  </a:solidFill>
                </a:rPr>
                <a:t>emissions </a:t>
              </a:r>
            </a:p>
          </p:txBody>
        </p:sp>
        <p:cxnSp>
          <p:nvCxnSpPr>
            <p:cNvPr id="12" name="Straight Arrow Connector 11">
              <a:extLst>
                <a:ext uri="{FF2B5EF4-FFF2-40B4-BE49-F238E27FC236}">
                  <a16:creationId xmlns:a16="http://schemas.microsoft.com/office/drawing/2014/main" id="{9605B073-C3D9-580D-296B-1F7F81D8559B}"/>
                </a:ext>
              </a:extLst>
            </p:cNvPr>
            <p:cNvCxnSpPr>
              <a:cxnSpLocks/>
            </p:cNvCxnSpPr>
            <p:nvPr/>
          </p:nvCxnSpPr>
          <p:spPr>
            <a:xfrm>
              <a:off x="7387846" y="2076220"/>
              <a:ext cx="768048" cy="0"/>
            </a:xfrm>
            <a:prstGeom prst="straightConnector1">
              <a:avLst/>
            </a:prstGeom>
            <a:ln>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DFFED28B-1E9E-271F-8DC1-F34C048C26C7}"/>
              </a:ext>
            </a:extLst>
          </p:cNvPr>
          <p:cNvGrpSpPr/>
          <p:nvPr/>
        </p:nvGrpSpPr>
        <p:grpSpPr>
          <a:xfrm>
            <a:off x="9300783" y="2090734"/>
            <a:ext cx="2753509" cy="584775"/>
            <a:chOff x="9300783" y="2090734"/>
            <a:chExt cx="2753509" cy="584775"/>
          </a:xfrm>
        </p:grpSpPr>
        <p:sp>
          <p:nvSpPr>
            <p:cNvPr id="24" name="TextBox 23">
              <a:extLst>
                <a:ext uri="{FF2B5EF4-FFF2-40B4-BE49-F238E27FC236}">
                  <a16:creationId xmlns:a16="http://schemas.microsoft.com/office/drawing/2014/main" id="{28588C60-C9E8-7BD2-5C6E-2102201DD892}"/>
                </a:ext>
              </a:extLst>
            </p:cNvPr>
            <p:cNvSpPr txBox="1"/>
            <p:nvPr/>
          </p:nvSpPr>
          <p:spPr>
            <a:xfrm>
              <a:off x="9919571" y="2090734"/>
              <a:ext cx="2134721" cy="584775"/>
            </a:xfrm>
            <a:prstGeom prst="rect">
              <a:avLst/>
            </a:prstGeom>
            <a:noFill/>
          </p:spPr>
          <p:txBody>
            <a:bodyPr wrap="square" rtlCol="0">
              <a:spAutoFit/>
            </a:bodyPr>
            <a:lstStyle/>
            <a:p>
              <a:r>
                <a:rPr lang="en-ZA" sz="1600">
                  <a:solidFill>
                    <a:schemeClr val="accent6">
                      <a:lumMod val="75000"/>
                    </a:schemeClr>
                  </a:solidFill>
                </a:rPr>
                <a:t>Soil carbon stocks &amp; input records</a:t>
              </a:r>
              <a:endParaRPr lang="en-ZA" sz="1600" baseline="-25000">
                <a:solidFill>
                  <a:schemeClr val="accent6">
                    <a:lumMod val="75000"/>
                  </a:schemeClr>
                </a:solidFill>
              </a:endParaRPr>
            </a:p>
          </p:txBody>
        </p:sp>
        <p:cxnSp>
          <p:nvCxnSpPr>
            <p:cNvPr id="18" name="Straight Arrow Connector 17">
              <a:extLst>
                <a:ext uri="{FF2B5EF4-FFF2-40B4-BE49-F238E27FC236}">
                  <a16:creationId xmlns:a16="http://schemas.microsoft.com/office/drawing/2014/main" id="{80FA8EA7-A3A2-4A58-E23C-D067DA051AF2}"/>
                </a:ext>
              </a:extLst>
            </p:cNvPr>
            <p:cNvCxnSpPr>
              <a:cxnSpLocks/>
            </p:cNvCxnSpPr>
            <p:nvPr/>
          </p:nvCxnSpPr>
          <p:spPr>
            <a:xfrm>
              <a:off x="9300783" y="2366760"/>
              <a:ext cx="539903" cy="0"/>
            </a:xfrm>
            <a:prstGeom prst="straightConnector1">
              <a:avLst/>
            </a:prstGeom>
            <a:ln>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724986E1-EED0-EC78-F431-14796E65EF8E}"/>
              </a:ext>
            </a:extLst>
          </p:cNvPr>
          <p:cNvGrpSpPr/>
          <p:nvPr/>
        </p:nvGrpSpPr>
        <p:grpSpPr>
          <a:xfrm>
            <a:off x="6838411" y="2576551"/>
            <a:ext cx="4924743" cy="338554"/>
            <a:chOff x="6918913" y="2576789"/>
            <a:chExt cx="4924743" cy="338554"/>
          </a:xfrm>
        </p:grpSpPr>
        <p:sp>
          <p:nvSpPr>
            <p:cNvPr id="25" name="TextBox 24">
              <a:extLst>
                <a:ext uri="{FF2B5EF4-FFF2-40B4-BE49-F238E27FC236}">
                  <a16:creationId xmlns:a16="http://schemas.microsoft.com/office/drawing/2014/main" id="{C33B7B46-5494-9A88-85A0-3B57799521B4}"/>
                </a:ext>
              </a:extLst>
            </p:cNvPr>
            <p:cNvSpPr txBox="1"/>
            <p:nvPr/>
          </p:nvSpPr>
          <p:spPr>
            <a:xfrm>
              <a:off x="7856779" y="2576789"/>
              <a:ext cx="3986877" cy="338554"/>
            </a:xfrm>
            <a:prstGeom prst="rect">
              <a:avLst/>
            </a:prstGeom>
            <a:noFill/>
          </p:spPr>
          <p:txBody>
            <a:bodyPr wrap="square" rtlCol="0">
              <a:spAutoFit/>
            </a:bodyPr>
            <a:lstStyle/>
            <a:p>
              <a:r>
                <a:rPr lang="en-ZA" sz="1600">
                  <a:solidFill>
                    <a:schemeClr val="accent6">
                      <a:lumMod val="75000"/>
                    </a:schemeClr>
                  </a:solidFill>
                </a:rPr>
                <a:t>Emission factors, indirect land use emissions</a:t>
              </a:r>
              <a:endParaRPr lang="en-ZA" sz="1600" baseline="-25000">
                <a:solidFill>
                  <a:schemeClr val="accent6">
                    <a:lumMod val="75000"/>
                  </a:schemeClr>
                </a:solidFill>
              </a:endParaRPr>
            </a:p>
          </p:txBody>
        </p:sp>
        <p:cxnSp>
          <p:nvCxnSpPr>
            <p:cNvPr id="26" name="Straight Arrow Connector 25">
              <a:extLst>
                <a:ext uri="{FF2B5EF4-FFF2-40B4-BE49-F238E27FC236}">
                  <a16:creationId xmlns:a16="http://schemas.microsoft.com/office/drawing/2014/main" id="{B85D9FC5-F914-E50A-2135-6AE6434B1EF6}"/>
                </a:ext>
              </a:extLst>
            </p:cNvPr>
            <p:cNvCxnSpPr>
              <a:cxnSpLocks/>
            </p:cNvCxnSpPr>
            <p:nvPr/>
          </p:nvCxnSpPr>
          <p:spPr>
            <a:xfrm>
              <a:off x="6918913" y="2738446"/>
              <a:ext cx="937866" cy="0"/>
            </a:xfrm>
            <a:prstGeom prst="straightConnector1">
              <a:avLst/>
            </a:prstGeom>
            <a:ln>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4D906226-303A-B980-D6FB-88D9F0F641A7}"/>
              </a:ext>
            </a:extLst>
          </p:cNvPr>
          <p:cNvGrpSpPr/>
          <p:nvPr/>
        </p:nvGrpSpPr>
        <p:grpSpPr>
          <a:xfrm>
            <a:off x="812800" y="2786743"/>
            <a:ext cx="10987314" cy="642257"/>
            <a:chOff x="812800" y="2786743"/>
            <a:chExt cx="10987314" cy="642257"/>
          </a:xfrm>
        </p:grpSpPr>
        <p:sp>
          <p:nvSpPr>
            <p:cNvPr id="45" name="Freeform: Shape 44">
              <a:extLst>
                <a:ext uri="{FF2B5EF4-FFF2-40B4-BE49-F238E27FC236}">
                  <a16:creationId xmlns:a16="http://schemas.microsoft.com/office/drawing/2014/main" id="{410E7BB5-7B5B-3A2B-4E54-937291A6A7E6}"/>
                </a:ext>
              </a:extLst>
            </p:cNvPr>
            <p:cNvSpPr/>
            <p:nvPr/>
          </p:nvSpPr>
          <p:spPr>
            <a:xfrm>
              <a:off x="812800" y="2786743"/>
              <a:ext cx="10987314" cy="333828"/>
            </a:xfrm>
            <a:custGeom>
              <a:avLst/>
              <a:gdLst>
                <a:gd name="connsiteX0" fmla="*/ 0 w 10987314"/>
                <a:gd name="connsiteY0" fmla="*/ 43543 h 333828"/>
                <a:gd name="connsiteX1" fmla="*/ 0 w 10987314"/>
                <a:gd name="connsiteY1" fmla="*/ 333828 h 333828"/>
                <a:gd name="connsiteX2" fmla="*/ 10987314 w 10987314"/>
                <a:gd name="connsiteY2" fmla="*/ 319314 h 333828"/>
                <a:gd name="connsiteX3" fmla="*/ 10987314 w 10987314"/>
                <a:gd name="connsiteY3" fmla="*/ 0 h 333828"/>
                <a:gd name="connsiteX4" fmla="*/ 10987314 w 10987314"/>
                <a:gd name="connsiteY4" fmla="*/ 0 h 33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7314" h="333828">
                  <a:moveTo>
                    <a:pt x="0" y="43543"/>
                  </a:moveTo>
                  <a:lnTo>
                    <a:pt x="0" y="333828"/>
                  </a:lnTo>
                  <a:lnTo>
                    <a:pt x="10987314" y="319314"/>
                  </a:lnTo>
                  <a:lnTo>
                    <a:pt x="10987314" y="0"/>
                  </a:lnTo>
                  <a:lnTo>
                    <a:pt x="10987314" y="0"/>
                  </a:lnTo>
                </a:path>
              </a:pathLst>
            </a:cu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txBody>
            <a:bodyPr rtlCol="0" anchor="ctr"/>
            <a:lstStyle/>
            <a:p>
              <a:pPr marL="285750" indent="-285750" algn="ctr">
                <a:buFont typeface="Arial" panose="020B0604020202020204" pitchFamily="34" charset="0"/>
                <a:buChar char="•"/>
              </a:pPr>
              <a:endParaRPr lang="en-ZA"/>
            </a:p>
          </p:txBody>
        </p:sp>
        <p:cxnSp>
          <p:nvCxnSpPr>
            <p:cNvPr id="47" name="Straight Arrow Connector 46">
              <a:extLst>
                <a:ext uri="{FF2B5EF4-FFF2-40B4-BE49-F238E27FC236}">
                  <a16:creationId xmlns:a16="http://schemas.microsoft.com/office/drawing/2014/main" id="{A4644356-DFCE-4264-78CF-0FA6BB3A8B72}"/>
                </a:ext>
              </a:extLst>
            </p:cNvPr>
            <p:cNvCxnSpPr/>
            <p:nvPr/>
          </p:nvCxnSpPr>
          <p:spPr>
            <a:xfrm>
              <a:off x="6096000" y="3120571"/>
              <a:ext cx="0" cy="308429"/>
            </a:xfrm>
            <a:prstGeom prst="straightConnector1">
              <a:avLst/>
            </a:prstGeom>
            <a:ln>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grpSp>
      <p:pic>
        <p:nvPicPr>
          <p:cNvPr id="7" name="Picture 6">
            <a:extLst>
              <a:ext uri="{FF2B5EF4-FFF2-40B4-BE49-F238E27FC236}">
                <a16:creationId xmlns:a16="http://schemas.microsoft.com/office/drawing/2014/main" id="{9206CFC5-317B-E33D-CD35-1D4857E81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11" name="Picture 10" descr="A logo with text and animals&#10;&#10;Description automatically generated with medium confidence">
            <a:extLst>
              <a:ext uri="{FF2B5EF4-FFF2-40B4-BE49-F238E27FC236}">
                <a16:creationId xmlns:a16="http://schemas.microsoft.com/office/drawing/2014/main" id="{9F2FEB65-E68E-DE14-9A23-E6024C477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122177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42CF-FEBA-71C1-310E-DCFD453A3A69}"/>
              </a:ext>
            </a:extLst>
          </p:cNvPr>
          <p:cNvSpPr>
            <a:spLocks noGrp="1"/>
          </p:cNvSpPr>
          <p:nvPr>
            <p:ph type="title"/>
          </p:nvPr>
        </p:nvSpPr>
        <p:spPr>
          <a:xfrm>
            <a:off x="604520" y="150540"/>
            <a:ext cx="10515600" cy="1325563"/>
          </a:xfrm>
        </p:spPr>
        <p:txBody>
          <a:bodyPr/>
          <a:lstStyle/>
          <a:p>
            <a:r>
              <a:rPr lang="en-GB" spc="300">
                <a:solidFill>
                  <a:schemeClr val="accent6">
                    <a:lumMod val="75000"/>
                  </a:schemeClr>
                </a:solidFill>
                <a:latin typeface="+mn-lt"/>
              </a:rPr>
              <a:t>System boundaries</a:t>
            </a:r>
            <a:endParaRPr lang="en-ZA" spc="30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1D94F92C-075E-E476-5C9B-D3B564C08F75}"/>
              </a:ext>
            </a:extLst>
          </p:cNvPr>
          <p:cNvSpPr>
            <a:spLocks noGrp="1"/>
          </p:cNvSpPr>
          <p:nvPr>
            <p:ph idx="1"/>
          </p:nvPr>
        </p:nvSpPr>
        <p:spPr>
          <a:xfrm>
            <a:off x="396575" y="1336992"/>
            <a:ext cx="5089825" cy="3770029"/>
          </a:xfrm>
        </p:spPr>
        <p:txBody>
          <a:bodyPr>
            <a:normAutofit/>
          </a:bodyPr>
          <a:lstStyle/>
          <a:p>
            <a:pPr marL="0" indent="0">
              <a:buNone/>
            </a:pPr>
            <a:r>
              <a:rPr lang="en-GB" sz="1800"/>
              <a:t>Each boundary implies an assumption about the system:</a:t>
            </a:r>
          </a:p>
          <a:p>
            <a:pPr marL="0" indent="0">
              <a:buNone/>
            </a:pPr>
            <a:r>
              <a:rPr lang="en-GB" sz="1800" b="1">
                <a:solidFill>
                  <a:schemeClr val="accent6">
                    <a:lumMod val="50000"/>
                  </a:schemeClr>
                </a:solidFill>
                <a:uFill>
                  <a:solidFill>
                    <a:schemeClr val="accent2">
                      <a:lumMod val="75000"/>
                    </a:schemeClr>
                  </a:solidFill>
                </a:uFill>
              </a:rPr>
              <a:t>Fodder production: </a:t>
            </a:r>
            <a:r>
              <a:rPr lang="en-GB" sz="1800"/>
              <a:t>in WMCM medic pasture livestock production is seen as a separate enterprise, and the output in the medic pasture phases is the production of fodder</a:t>
            </a:r>
          </a:p>
          <a:p>
            <a:pPr marL="0" indent="0">
              <a:buNone/>
            </a:pPr>
            <a:r>
              <a:rPr lang="en-GB" sz="1800" b="1">
                <a:solidFill>
                  <a:schemeClr val="accent6">
                    <a:lumMod val="50000"/>
                  </a:schemeClr>
                </a:solidFill>
              </a:rPr>
              <a:t>Livestock production: </a:t>
            </a:r>
            <a:r>
              <a:rPr lang="en-GB" sz="1800"/>
              <a:t>in WMCM medic pasture livestock products are considered the output, but medic biomass production is not considered. </a:t>
            </a:r>
          </a:p>
          <a:p>
            <a:pPr marL="0" indent="0">
              <a:buNone/>
            </a:pPr>
            <a:r>
              <a:rPr lang="en-ZA" sz="1800" b="1">
                <a:solidFill>
                  <a:schemeClr val="accent6">
                    <a:lumMod val="50000"/>
                  </a:schemeClr>
                </a:solidFill>
              </a:rPr>
              <a:t>Sub-rotation boundary: </a:t>
            </a:r>
            <a:r>
              <a:rPr lang="en-ZA" sz="1800"/>
              <a:t>production of one commodity type within a rotation, only taking into account inputs applied during that crop’s production phase.</a:t>
            </a:r>
            <a:endParaRPr lang="en-ZA" sz="2000"/>
          </a:p>
        </p:txBody>
      </p:sp>
      <p:pic>
        <p:nvPicPr>
          <p:cNvPr id="4" name="Picture 3" descr="Diagram&#10;&#10;Description automatically generated">
            <a:extLst>
              <a:ext uri="{FF2B5EF4-FFF2-40B4-BE49-F238E27FC236}">
                <a16:creationId xmlns:a16="http://schemas.microsoft.com/office/drawing/2014/main" id="{B255AF45-4D7A-8303-1A2A-4CC55A4494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4345" y="1336992"/>
            <a:ext cx="6101080" cy="4453802"/>
          </a:xfrm>
          <a:prstGeom prst="rect">
            <a:avLst/>
          </a:prstGeom>
          <a:noFill/>
          <a:ln>
            <a:noFill/>
          </a:ln>
        </p:spPr>
      </p:pic>
      <p:sp>
        <p:nvSpPr>
          <p:cNvPr id="6" name="TextBox 5">
            <a:extLst>
              <a:ext uri="{FF2B5EF4-FFF2-40B4-BE49-F238E27FC236}">
                <a16:creationId xmlns:a16="http://schemas.microsoft.com/office/drawing/2014/main" id="{F79F71B6-626C-19AB-3A64-E06502EE1733}"/>
              </a:ext>
            </a:extLst>
          </p:cNvPr>
          <p:cNvSpPr txBox="1"/>
          <p:nvPr/>
        </p:nvSpPr>
        <p:spPr>
          <a:xfrm>
            <a:off x="1106981" y="5027669"/>
            <a:ext cx="4379419" cy="1600438"/>
          </a:xfrm>
          <a:prstGeom prst="rect">
            <a:avLst/>
          </a:prstGeom>
          <a:noFill/>
        </p:spPr>
        <p:txBody>
          <a:bodyPr wrap="square" rtlCol="0">
            <a:spAutoFit/>
          </a:bodyPr>
          <a:lstStyle/>
          <a:p>
            <a:r>
              <a:rPr lang="en-US" sz="1400"/>
              <a:t>To deal with different commodities in one functional unit we made use of a Grain equivalent (GE) metric </a:t>
            </a:r>
          </a:p>
          <a:p>
            <a:pPr marL="285750" indent="-285750">
              <a:buFont typeface="Arial" panose="020B0604020202020204" pitchFamily="34" charset="0"/>
              <a:buChar char="•"/>
            </a:pPr>
            <a:r>
              <a:rPr lang="en-GB" sz="1400">
                <a:effectLst/>
                <a:latin typeface="Calibri" panose="020F0502020204030204" pitchFamily="34" charset="0"/>
                <a:ea typeface="Calibri" panose="020F0502020204030204" pitchFamily="34" charset="0"/>
                <a:cs typeface="Times New Roman" panose="02020603050405020304" pitchFamily="18" charset="0"/>
              </a:rPr>
              <a:t>Wheat: 100 kg = 1.04 GE</a:t>
            </a:r>
          </a:p>
          <a:p>
            <a:pPr marL="285750" indent="-285750">
              <a:buFont typeface="Arial" panose="020B0604020202020204" pitchFamily="34" charset="0"/>
              <a:buChar char="•"/>
            </a:pPr>
            <a:r>
              <a:rPr lang="en-GB" sz="1400">
                <a:effectLst/>
                <a:latin typeface="Calibri" panose="020F0502020204030204" pitchFamily="34" charset="0"/>
                <a:ea typeface="Calibri" panose="020F0502020204030204" pitchFamily="34" charset="0"/>
                <a:cs typeface="Times New Roman" panose="02020603050405020304" pitchFamily="18" charset="0"/>
              </a:rPr>
              <a:t>Canola: 100 kg = 1.3 GE</a:t>
            </a:r>
          </a:p>
          <a:p>
            <a:pPr marL="285750" indent="-285750">
              <a:buFont typeface="Arial" panose="020B0604020202020204" pitchFamily="34" charset="0"/>
              <a:buChar char="•"/>
            </a:pPr>
            <a:r>
              <a:rPr lang="en-GB" sz="1400">
                <a:latin typeface="Calibri" panose="020F0502020204030204" pitchFamily="34" charset="0"/>
                <a:ea typeface="Calibri" panose="020F0502020204030204" pitchFamily="34" charset="0"/>
                <a:cs typeface="Times New Roman" panose="02020603050405020304" pitchFamily="18" charset="0"/>
              </a:rPr>
              <a:t>L</a:t>
            </a:r>
            <a:r>
              <a:rPr lang="en-GB" sz="1400">
                <a:effectLst/>
                <a:latin typeface="Calibri" panose="020F0502020204030204" pitchFamily="34" charset="0"/>
                <a:ea typeface="Calibri" panose="020F0502020204030204" pitchFamily="34" charset="0"/>
                <a:cs typeface="Times New Roman" panose="02020603050405020304" pitchFamily="18" charset="0"/>
              </a:rPr>
              <a:t>ucerne hay (</a:t>
            </a:r>
            <a:r>
              <a:rPr lang="en-GB" sz="1400" i="1">
                <a:effectLst/>
                <a:latin typeface="Calibri" panose="020F0502020204030204" pitchFamily="34" charset="0"/>
                <a:ea typeface="Calibri" panose="020F0502020204030204" pitchFamily="34" charset="0"/>
                <a:cs typeface="Times New Roman" panose="02020603050405020304" pitchFamily="18" charset="0"/>
              </a:rPr>
              <a:t>M. sativa</a:t>
            </a:r>
            <a:r>
              <a:rPr lang="en-GB" sz="1400">
                <a:effectLst/>
                <a:latin typeface="Calibri" panose="020F0502020204030204" pitchFamily="34" charset="0"/>
                <a:ea typeface="Calibri" panose="020F0502020204030204" pitchFamily="34" charset="0"/>
                <a:cs typeface="Times New Roman" panose="02020603050405020304" pitchFamily="18" charset="0"/>
              </a:rPr>
              <a:t>) 100 kg dry matter = 0.58 GE</a:t>
            </a:r>
          </a:p>
          <a:p>
            <a:pPr marL="285750" indent="-285750">
              <a:buFont typeface="Arial" panose="020B0604020202020204" pitchFamily="34" charset="0"/>
              <a:buChar char="•"/>
            </a:pPr>
            <a:r>
              <a:rPr lang="en-GB" sz="1400">
                <a:effectLst/>
                <a:latin typeface="Calibri" panose="020F0502020204030204" pitchFamily="34" charset="0"/>
                <a:ea typeface="Calibri" panose="020F0502020204030204" pitchFamily="34" charset="0"/>
                <a:cs typeface="Times New Roman" panose="02020603050405020304" pitchFamily="18" charset="0"/>
              </a:rPr>
              <a:t>Sheep: 20 kg lamb = 2.87 GE</a:t>
            </a:r>
          </a:p>
          <a:p>
            <a:r>
              <a:rPr lang="en-GB" sz="1400">
                <a:effectLst/>
                <a:latin typeface="Calibri" panose="020F0502020204030204" pitchFamily="34" charset="0"/>
                <a:ea typeface="Calibri" panose="020F0502020204030204" pitchFamily="34" charset="0"/>
                <a:cs typeface="Times New Roman" panose="02020603050405020304" pitchFamily="18" charset="0"/>
              </a:rPr>
              <a:t>(German Federal Ministry of Food and Agriculture, 2012)</a:t>
            </a:r>
            <a:endParaRPr lang="en-ZA" sz="1400"/>
          </a:p>
        </p:txBody>
      </p:sp>
      <p:sp>
        <p:nvSpPr>
          <p:cNvPr id="8" name="TextBox 7">
            <a:extLst>
              <a:ext uri="{FF2B5EF4-FFF2-40B4-BE49-F238E27FC236}">
                <a16:creationId xmlns:a16="http://schemas.microsoft.com/office/drawing/2014/main" id="{1707CD49-9D83-F7E5-7017-1F1CF8DA5A2E}"/>
              </a:ext>
            </a:extLst>
          </p:cNvPr>
          <p:cNvSpPr txBox="1"/>
          <p:nvPr/>
        </p:nvSpPr>
        <p:spPr>
          <a:xfrm>
            <a:off x="5694345" y="5790794"/>
            <a:ext cx="5815874" cy="738664"/>
          </a:xfrm>
          <a:prstGeom prst="rect">
            <a:avLst/>
          </a:prstGeom>
          <a:noFill/>
        </p:spPr>
        <p:txBody>
          <a:bodyPr wrap="square">
            <a:spAutoFit/>
          </a:bodyPr>
          <a:lstStyle/>
          <a:p>
            <a:r>
              <a:rPr lang="en-US" sz="1400"/>
              <a:t>Wool has no grain equivalent: economic allocation of direct livestock emissions based on the gross income generated by the products (</a:t>
            </a:r>
            <a:r>
              <a:rPr lang="en-GB" sz="1400"/>
              <a:t>lamb meat 72.6% and ewe wool 27.4%).</a:t>
            </a:r>
            <a:endParaRPr lang="en-US" sz="1400"/>
          </a:p>
        </p:txBody>
      </p:sp>
      <p:pic>
        <p:nvPicPr>
          <p:cNvPr id="7" name="Picture 6">
            <a:extLst>
              <a:ext uri="{FF2B5EF4-FFF2-40B4-BE49-F238E27FC236}">
                <a16:creationId xmlns:a16="http://schemas.microsoft.com/office/drawing/2014/main" id="{69EA95B0-652B-8CA8-37A6-73B6BBE7D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10" name="Picture 9" descr="A logo with text and animals&#10;&#10;Description automatically generated with medium confidence">
            <a:extLst>
              <a:ext uri="{FF2B5EF4-FFF2-40B4-BE49-F238E27FC236}">
                <a16:creationId xmlns:a16="http://schemas.microsoft.com/office/drawing/2014/main" id="{0E68AEF9-6E3B-B680-F222-F14EA7EFAB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179562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7D9024-0C62-D011-6CC2-BD6F2864B5F6}"/>
              </a:ext>
            </a:extLst>
          </p:cNvPr>
          <p:cNvSpPr txBox="1"/>
          <p:nvPr/>
        </p:nvSpPr>
        <p:spPr>
          <a:xfrm>
            <a:off x="630525" y="1353131"/>
            <a:ext cx="4179370" cy="2431435"/>
          </a:xfrm>
          <a:prstGeom prst="rect">
            <a:avLst/>
          </a:prstGeom>
          <a:noFill/>
        </p:spPr>
        <p:txBody>
          <a:bodyPr wrap="square" rtlCol="0">
            <a:spAutoFit/>
          </a:bodyPr>
          <a:lstStyle/>
          <a:p>
            <a:endParaRPr lang="en-ZA" sz="2000"/>
          </a:p>
          <a:p>
            <a:r>
              <a:rPr lang="en-ZA" sz="2000"/>
              <a:t>Sources that differ most:</a:t>
            </a:r>
          </a:p>
          <a:p>
            <a:pPr marL="342900" indent="-342900">
              <a:buFont typeface="Arial" panose="020B0604020202020204" pitchFamily="34" charset="0"/>
              <a:buChar char="•"/>
            </a:pPr>
            <a:r>
              <a:rPr lang="en-ZA" sz="2000">
                <a:ln w="3175">
                  <a:noFill/>
                </a:ln>
                <a:solidFill>
                  <a:srgbClr val="00B0F0"/>
                </a:solidFill>
                <a:effectLst>
                  <a:innerShdw blurRad="114300">
                    <a:prstClr val="black"/>
                  </a:innerShdw>
                </a:effectLst>
              </a:rPr>
              <a:t>Fertiliser</a:t>
            </a:r>
          </a:p>
          <a:p>
            <a:pPr marL="342900" indent="-342900">
              <a:buFont typeface="Arial" panose="020B0604020202020204" pitchFamily="34" charset="0"/>
              <a:buChar char="•"/>
            </a:pPr>
            <a:r>
              <a:rPr lang="en-ZA" sz="2000">
                <a:solidFill>
                  <a:srgbClr val="E2B158"/>
                </a:solidFill>
                <a:effectLst>
                  <a:innerShdw blurRad="114300">
                    <a:prstClr val="black"/>
                  </a:innerShdw>
                </a:effectLst>
              </a:rPr>
              <a:t>Annual carbon sequestration </a:t>
            </a:r>
          </a:p>
          <a:p>
            <a:pPr marL="342900" indent="-342900">
              <a:buFont typeface="Arial" panose="020B0604020202020204" pitchFamily="34" charset="0"/>
              <a:buChar char="•"/>
            </a:pPr>
            <a:r>
              <a:rPr lang="en-ZA" sz="2000">
                <a:solidFill>
                  <a:schemeClr val="bg1">
                    <a:lumMod val="65000"/>
                  </a:schemeClr>
                </a:solidFill>
                <a:effectLst>
                  <a:innerShdw blurRad="114300">
                    <a:prstClr val="black"/>
                  </a:innerShdw>
                </a:effectLst>
              </a:rPr>
              <a:t>Fuel usage</a:t>
            </a:r>
          </a:p>
          <a:p>
            <a:pPr marL="342900" indent="-342900">
              <a:buFont typeface="Arial" panose="020B0604020202020204" pitchFamily="34" charset="0"/>
              <a:buChar char="•"/>
            </a:pPr>
            <a:r>
              <a:rPr lang="en-ZA" sz="2000">
                <a:solidFill>
                  <a:srgbClr val="14940E"/>
                </a:solidFill>
                <a:effectLst>
                  <a:innerShdw blurRad="114300">
                    <a:prstClr val="black"/>
                  </a:innerShdw>
                </a:effectLst>
              </a:rPr>
              <a:t>Soil N</a:t>
            </a:r>
            <a:r>
              <a:rPr lang="en-ZA" sz="2000" baseline="-25000">
                <a:solidFill>
                  <a:srgbClr val="14940E"/>
                </a:solidFill>
                <a:effectLst>
                  <a:innerShdw blurRad="114300">
                    <a:prstClr val="black"/>
                  </a:innerShdw>
                </a:effectLst>
              </a:rPr>
              <a:t>2</a:t>
            </a:r>
            <a:r>
              <a:rPr lang="en-ZA" sz="2000">
                <a:solidFill>
                  <a:srgbClr val="14940E"/>
                </a:solidFill>
                <a:effectLst>
                  <a:innerShdw blurRad="114300">
                    <a:prstClr val="black"/>
                  </a:innerShdw>
                </a:effectLst>
              </a:rPr>
              <a:t>O </a:t>
            </a:r>
          </a:p>
          <a:p>
            <a:r>
              <a:rPr lang="en-ZA" sz="1600">
                <a:solidFill>
                  <a:srgbClr val="0D6309"/>
                </a:solidFill>
                <a:effectLst>
                  <a:innerShdw blurRad="114300">
                    <a:prstClr val="black"/>
                  </a:innerShdw>
                </a:effectLst>
              </a:rPr>
              <a:t>(emission reduction of replacing N fertiliser 4x the N</a:t>
            </a:r>
            <a:r>
              <a:rPr lang="en-ZA" sz="1600" baseline="-25000">
                <a:solidFill>
                  <a:srgbClr val="0D6309"/>
                </a:solidFill>
                <a:effectLst>
                  <a:innerShdw blurRad="114300">
                    <a:prstClr val="black"/>
                  </a:innerShdw>
                </a:effectLst>
              </a:rPr>
              <a:t>2</a:t>
            </a:r>
            <a:r>
              <a:rPr lang="en-ZA" sz="1600">
                <a:solidFill>
                  <a:srgbClr val="0D6309"/>
                </a:solidFill>
                <a:effectLst>
                  <a:innerShdw blurRad="114300">
                    <a:prstClr val="black"/>
                  </a:innerShdw>
                </a:effectLst>
              </a:rPr>
              <a:t>O emission increase)</a:t>
            </a:r>
          </a:p>
        </p:txBody>
      </p:sp>
      <p:sp>
        <p:nvSpPr>
          <p:cNvPr id="14" name="TextBox 13">
            <a:extLst>
              <a:ext uri="{FF2B5EF4-FFF2-40B4-BE49-F238E27FC236}">
                <a16:creationId xmlns:a16="http://schemas.microsoft.com/office/drawing/2014/main" id="{3F1364E5-25FA-21E2-B574-040E90063A81}"/>
              </a:ext>
            </a:extLst>
          </p:cNvPr>
          <p:cNvSpPr txBox="1"/>
          <p:nvPr/>
        </p:nvSpPr>
        <p:spPr>
          <a:xfrm>
            <a:off x="618114" y="3942525"/>
            <a:ext cx="3971694" cy="707886"/>
          </a:xfrm>
          <a:prstGeom prst="rect">
            <a:avLst/>
          </a:prstGeom>
          <a:noFill/>
        </p:spPr>
        <p:txBody>
          <a:bodyPr wrap="square">
            <a:spAutoFit/>
          </a:bodyPr>
          <a:lstStyle/>
          <a:p>
            <a:r>
              <a:rPr lang="en-ZA" sz="2000">
                <a:solidFill>
                  <a:srgbClr val="C00000"/>
                </a:solidFill>
                <a:effectLst>
                  <a:innerShdw blurRad="114300">
                    <a:prstClr val="black"/>
                  </a:innerShdw>
                </a:effectLst>
              </a:rPr>
              <a:t>Livestock</a:t>
            </a:r>
            <a:r>
              <a:rPr lang="en-ZA" sz="2000"/>
              <a:t> emit more GHGs than all other inputs in WMCM</a:t>
            </a:r>
          </a:p>
        </p:txBody>
      </p:sp>
      <p:sp>
        <p:nvSpPr>
          <p:cNvPr id="19" name="Title 1">
            <a:extLst>
              <a:ext uri="{FF2B5EF4-FFF2-40B4-BE49-F238E27FC236}">
                <a16:creationId xmlns:a16="http://schemas.microsoft.com/office/drawing/2014/main" id="{436BCB46-4D18-B000-D487-3850EBA4E930}"/>
              </a:ext>
            </a:extLst>
          </p:cNvPr>
          <p:cNvSpPr txBox="1">
            <a:spLocks/>
          </p:cNvSpPr>
          <p:nvPr/>
        </p:nvSpPr>
        <p:spPr>
          <a:xfrm>
            <a:off x="508416" y="209463"/>
            <a:ext cx="113992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pc="300">
                <a:solidFill>
                  <a:schemeClr val="accent6">
                    <a:lumMod val="75000"/>
                  </a:schemeClr>
                </a:solidFill>
                <a:latin typeface="+mn-lt"/>
              </a:rPr>
              <a:t>Sources of emissions</a:t>
            </a:r>
          </a:p>
        </p:txBody>
      </p:sp>
      <p:sp>
        <p:nvSpPr>
          <p:cNvPr id="23" name="TextBox 22">
            <a:extLst>
              <a:ext uri="{FF2B5EF4-FFF2-40B4-BE49-F238E27FC236}">
                <a16:creationId xmlns:a16="http://schemas.microsoft.com/office/drawing/2014/main" id="{EFB6C3C3-CA54-E85B-38CD-25F7EBD093AC}"/>
              </a:ext>
            </a:extLst>
          </p:cNvPr>
          <p:cNvSpPr txBox="1"/>
          <p:nvPr/>
        </p:nvSpPr>
        <p:spPr>
          <a:xfrm>
            <a:off x="598451" y="4822068"/>
            <a:ext cx="40938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a:ln>
                  <a:noFill/>
                </a:ln>
                <a:solidFill>
                  <a:prstClr val="black"/>
                </a:solidFill>
                <a:effectLst/>
                <a:uLnTx/>
                <a:uFillTx/>
                <a:latin typeface="Calibri" panose="020F0502020204030204"/>
                <a:ea typeface="+mn-ea"/>
                <a:cs typeface="+mn-cs"/>
              </a:rPr>
              <a:t>Indirect land use impact = 1430 kg CO</a:t>
            </a:r>
            <a:r>
              <a:rPr kumimoji="0" lang="en-ZA" sz="2000" b="0" i="0" u="none" strike="noStrike" kern="1200" cap="none" spc="0" normalizeH="0" baseline="-25000" noProof="0">
                <a:ln>
                  <a:noFill/>
                </a:ln>
                <a:solidFill>
                  <a:prstClr val="black"/>
                </a:solidFill>
                <a:effectLst/>
                <a:uLnTx/>
                <a:uFillTx/>
                <a:latin typeface="Calibri" panose="020F0502020204030204"/>
                <a:ea typeface="+mn-ea"/>
                <a:cs typeface="+mn-cs"/>
              </a:rPr>
              <a:t>2</a:t>
            </a:r>
            <a:r>
              <a:rPr kumimoji="0" lang="en-ZA" sz="2000" b="0" i="0" u="none" strike="noStrike" kern="1200" cap="none" spc="0" normalizeH="0" baseline="0" noProof="0">
                <a:ln>
                  <a:noFill/>
                </a:ln>
                <a:solidFill>
                  <a:prstClr val="black"/>
                </a:solidFill>
                <a:effectLst/>
                <a:uLnTx/>
                <a:uFillTx/>
                <a:latin typeface="Calibri" panose="020F0502020204030204"/>
                <a:ea typeface="+mn-ea"/>
                <a:cs typeface="+mn-cs"/>
              </a:rPr>
              <a:t> ha</a:t>
            </a:r>
            <a:r>
              <a:rPr kumimoji="0" lang="en-ZA" sz="2000" b="0" i="0" u="none" strike="noStrike" kern="1200" cap="none" spc="0" normalizeH="0" baseline="30000" noProof="0">
                <a:ln>
                  <a:noFill/>
                </a:ln>
                <a:solidFill>
                  <a:prstClr val="black"/>
                </a:solidFill>
                <a:effectLst/>
                <a:uLnTx/>
                <a:uFillTx/>
                <a:latin typeface="Calibri" panose="020F0502020204030204"/>
                <a:ea typeface="+mn-ea"/>
                <a:cs typeface="+mn-cs"/>
              </a:rPr>
              <a:t>-1 </a:t>
            </a:r>
            <a:r>
              <a:rPr kumimoji="0" lang="en-ZA" sz="2000" b="0" i="0" u="none" strike="noStrike" kern="1200" cap="none" spc="0" normalizeH="0" baseline="0" noProof="0">
                <a:ln>
                  <a:noFill/>
                </a:ln>
                <a:solidFill>
                  <a:prstClr val="black"/>
                </a:solidFill>
                <a:effectLst/>
                <a:uLnTx/>
                <a:uFillTx/>
                <a:latin typeface="Calibri" panose="020F0502020204030204"/>
                <a:ea typeface="+mn-ea"/>
                <a:cs typeface="+mn-cs"/>
              </a:rPr>
              <a:t> bigger than any affectable source of emissions</a:t>
            </a:r>
          </a:p>
        </p:txBody>
      </p:sp>
      <p:grpSp>
        <p:nvGrpSpPr>
          <p:cNvPr id="5" name="Group 4">
            <a:extLst>
              <a:ext uri="{FF2B5EF4-FFF2-40B4-BE49-F238E27FC236}">
                <a16:creationId xmlns:a16="http://schemas.microsoft.com/office/drawing/2014/main" id="{C795C14F-3190-4D97-D7AB-859FBFFCC468}"/>
              </a:ext>
            </a:extLst>
          </p:cNvPr>
          <p:cNvGrpSpPr/>
          <p:nvPr/>
        </p:nvGrpSpPr>
        <p:grpSpPr>
          <a:xfrm>
            <a:off x="4692253" y="1455408"/>
            <a:ext cx="7081365" cy="4658316"/>
            <a:chOff x="0" y="0"/>
            <a:chExt cx="5514975" cy="3399794"/>
          </a:xfrm>
        </p:grpSpPr>
        <p:graphicFrame>
          <p:nvGraphicFramePr>
            <p:cNvPr id="7" name="Chart 6">
              <a:extLst>
                <a:ext uri="{FF2B5EF4-FFF2-40B4-BE49-F238E27FC236}">
                  <a16:creationId xmlns:a16="http://schemas.microsoft.com/office/drawing/2014/main" id="{89A8B75B-B880-F9D3-3207-B0851E8913BD}"/>
                </a:ext>
              </a:extLst>
            </p:cNvPr>
            <p:cNvGraphicFramePr/>
            <p:nvPr>
              <p:extLst>
                <p:ext uri="{D42A27DB-BD31-4B8C-83A1-F6EECF244321}">
                  <p14:modId xmlns:p14="http://schemas.microsoft.com/office/powerpoint/2010/main" val="796902333"/>
                </p:ext>
              </p:extLst>
            </p:nvPr>
          </p:nvGraphicFramePr>
          <p:xfrm>
            <a:off x="0" y="0"/>
            <a:ext cx="5514975" cy="302387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68CE7442-7B8F-A44D-E4F0-A3DF5D6BC617}"/>
                </a:ext>
              </a:extLst>
            </p:cNvPr>
            <p:cNvGrpSpPr/>
            <p:nvPr/>
          </p:nvGrpSpPr>
          <p:grpSpPr>
            <a:xfrm>
              <a:off x="1231547" y="56444"/>
              <a:ext cx="2844410" cy="3343350"/>
              <a:chOff x="-123120" y="0"/>
              <a:chExt cx="2844410" cy="3343350"/>
            </a:xfrm>
          </p:grpSpPr>
          <p:grpSp>
            <p:nvGrpSpPr>
              <p:cNvPr id="9" name="Group 8">
                <a:extLst>
                  <a:ext uri="{FF2B5EF4-FFF2-40B4-BE49-F238E27FC236}">
                    <a16:creationId xmlns:a16="http://schemas.microsoft.com/office/drawing/2014/main" id="{F8C9E577-A0C9-AB8F-FBD6-B3AB5E4BF026}"/>
                  </a:ext>
                </a:extLst>
              </p:cNvPr>
              <p:cNvGrpSpPr/>
              <p:nvPr/>
            </p:nvGrpSpPr>
            <p:grpSpPr>
              <a:xfrm>
                <a:off x="-123120" y="0"/>
                <a:ext cx="2374771" cy="3343350"/>
                <a:chOff x="-123120" y="0"/>
                <a:chExt cx="2374771" cy="3343350"/>
              </a:xfrm>
            </p:grpSpPr>
            <p:grpSp>
              <p:nvGrpSpPr>
                <p:cNvPr id="13" name="Group 12">
                  <a:extLst>
                    <a:ext uri="{FF2B5EF4-FFF2-40B4-BE49-F238E27FC236}">
                      <a16:creationId xmlns:a16="http://schemas.microsoft.com/office/drawing/2014/main" id="{98CD5255-65CE-CFAC-56DC-3989FCA0E8C7}"/>
                    </a:ext>
                  </a:extLst>
                </p:cNvPr>
                <p:cNvGrpSpPr/>
                <p:nvPr/>
              </p:nvGrpSpPr>
              <p:grpSpPr>
                <a:xfrm>
                  <a:off x="781252" y="1266270"/>
                  <a:ext cx="1470399" cy="1638632"/>
                  <a:chOff x="26872" y="-24050"/>
                  <a:chExt cx="1470399" cy="1638632"/>
                </a:xfrm>
              </p:grpSpPr>
              <p:cxnSp>
                <p:nvCxnSpPr>
                  <p:cNvPr id="18" name="Straight Connector 17">
                    <a:extLst>
                      <a:ext uri="{FF2B5EF4-FFF2-40B4-BE49-F238E27FC236}">
                        <a16:creationId xmlns:a16="http://schemas.microsoft.com/office/drawing/2014/main" id="{D8DADD91-E0C3-A892-5FE1-AAB8DC18D191}"/>
                      </a:ext>
                    </a:extLst>
                  </p:cNvPr>
                  <p:cNvCxnSpPr/>
                  <p:nvPr/>
                </p:nvCxnSpPr>
                <p:spPr>
                  <a:xfrm rot="8100000">
                    <a:off x="26872" y="-24050"/>
                    <a:ext cx="0" cy="1584000"/>
                  </a:xfrm>
                  <a:prstGeom prst="line">
                    <a:avLst/>
                  </a:prstGeom>
                  <a:noFill/>
                  <a:ln w="19050" cap="flat" cmpd="sng" algn="ctr">
                    <a:solidFill>
                      <a:srgbClr val="E7E6E6">
                        <a:lumMod val="50000"/>
                      </a:srgbClr>
                    </a:solidFill>
                    <a:prstDash val="sysDash"/>
                    <a:miter lim="800000"/>
                  </a:ln>
                  <a:effectLst/>
                </p:spPr>
              </p:cxnSp>
              <p:sp>
                <p:nvSpPr>
                  <p:cNvPr id="20" name="Text Box 358">
                    <a:extLst>
                      <a:ext uri="{FF2B5EF4-FFF2-40B4-BE49-F238E27FC236}">
                        <a16:creationId xmlns:a16="http://schemas.microsoft.com/office/drawing/2014/main" id="{D88C8BFB-EBCC-2AFC-234E-F7298D4DBC9A}"/>
                      </a:ext>
                    </a:extLst>
                  </p:cNvPr>
                  <p:cNvSpPr txBox="1"/>
                  <p:nvPr/>
                </p:nvSpPr>
                <p:spPr>
                  <a:xfrm>
                    <a:off x="514471" y="1274983"/>
                    <a:ext cx="982800" cy="3395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bodyPr>
                  <a:lstStyle/>
                  <a:p>
                    <a:pPr algn="just">
                      <a:lnSpc>
                        <a:spcPct val="150000"/>
                      </a:lnSpc>
                      <a:spcBef>
                        <a:spcPts val="600"/>
                      </a:spcBef>
                      <a:spcAft>
                        <a:spcPts val="600"/>
                      </a:spcAft>
                    </a:pPr>
                    <a:r>
                      <a:rPr lang="en-ZA" sz="14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750 kg CO</a:t>
                    </a:r>
                    <a:r>
                      <a:rPr lang="en-ZA" sz="1400" baseline="-250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a:t>
                    </a:r>
                    <a:r>
                      <a:rPr lang="en-ZA" sz="14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-eq</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F9B112B4-D33E-518B-4909-FA0C585DB6A1}"/>
                    </a:ext>
                  </a:extLst>
                </p:cNvPr>
                <p:cNvGrpSpPr/>
                <p:nvPr/>
              </p:nvGrpSpPr>
              <p:grpSpPr>
                <a:xfrm>
                  <a:off x="-123120" y="0"/>
                  <a:ext cx="1246821" cy="3343350"/>
                  <a:chOff x="-123120" y="0"/>
                  <a:chExt cx="1246821" cy="3343350"/>
                </a:xfrm>
              </p:grpSpPr>
              <p:cxnSp>
                <p:nvCxnSpPr>
                  <p:cNvPr id="16" name="Straight Connector 15">
                    <a:extLst>
                      <a:ext uri="{FF2B5EF4-FFF2-40B4-BE49-F238E27FC236}">
                        <a16:creationId xmlns:a16="http://schemas.microsoft.com/office/drawing/2014/main" id="{2DA20154-4987-9EE5-53ED-BF6D85CF9F7D}"/>
                      </a:ext>
                    </a:extLst>
                  </p:cNvPr>
                  <p:cNvCxnSpPr/>
                  <p:nvPr/>
                </p:nvCxnSpPr>
                <p:spPr>
                  <a:xfrm>
                    <a:off x="187960" y="0"/>
                    <a:ext cx="0" cy="3060000"/>
                  </a:xfrm>
                  <a:prstGeom prst="line">
                    <a:avLst/>
                  </a:prstGeom>
                  <a:noFill/>
                  <a:ln w="19050" cap="flat" cmpd="sng" algn="ctr">
                    <a:solidFill>
                      <a:srgbClr val="E7E6E6">
                        <a:lumMod val="50000"/>
                      </a:srgbClr>
                    </a:solidFill>
                    <a:prstDash val="sysDash"/>
                    <a:miter lim="800000"/>
                  </a:ln>
                  <a:effectLst/>
                </p:spPr>
              </p:cxnSp>
              <p:sp>
                <p:nvSpPr>
                  <p:cNvPr id="17" name="Text Box 361">
                    <a:extLst>
                      <a:ext uri="{FF2B5EF4-FFF2-40B4-BE49-F238E27FC236}">
                        <a16:creationId xmlns:a16="http://schemas.microsoft.com/office/drawing/2014/main" id="{D5EEE029-BDFB-7271-1CB3-C57F0EA43C40}"/>
                      </a:ext>
                    </a:extLst>
                  </p:cNvPr>
                  <p:cNvSpPr txBox="1"/>
                  <p:nvPr/>
                </p:nvSpPr>
                <p:spPr>
                  <a:xfrm>
                    <a:off x="-123120" y="3037469"/>
                    <a:ext cx="1246821" cy="3058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bodyPr>
                  <a:lstStyle/>
                  <a:p>
                    <a:pPr algn="just">
                      <a:lnSpc>
                        <a:spcPct val="150000"/>
                      </a:lnSpc>
                      <a:spcBef>
                        <a:spcPts val="600"/>
                      </a:spcBef>
                      <a:spcAft>
                        <a:spcPts val="600"/>
                      </a:spcAft>
                    </a:pPr>
                    <a:r>
                      <a:rPr lang="en-ZA" sz="14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1000 kg CO</a:t>
                    </a:r>
                    <a:r>
                      <a:rPr lang="en-ZA" sz="1400" baseline="-250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a:t>
                    </a:r>
                    <a:r>
                      <a:rPr lang="en-ZA" sz="14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-eq</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10" name="Group 9">
                <a:extLst>
                  <a:ext uri="{FF2B5EF4-FFF2-40B4-BE49-F238E27FC236}">
                    <a16:creationId xmlns:a16="http://schemas.microsoft.com/office/drawing/2014/main" id="{CAA7655E-7399-CB55-00C0-157BCBFFDE04}"/>
                  </a:ext>
                </a:extLst>
              </p:cNvPr>
              <p:cNvGrpSpPr/>
              <p:nvPr/>
            </p:nvGrpSpPr>
            <p:grpSpPr>
              <a:xfrm>
                <a:off x="198120" y="1316317"/>
                <a:ext cx="2523170" cy="482856"/>
                <a:chOff x="0" y="-106083"/>
                <a:chExt cx="2523170" cy="482856"/>
              </a:xfrm>
            </p:grpSpPr>
            <p:sp>
              <p:nvSpPr>
                <p:cNvPr id="11" name="Text Box 363">
                  <a:extLst>
                    <a:ext uri="{FF2B5EF4-FFF2-40B4-BE49-F238E27FC236}">
                      <a16:creationId xmlns:a16="http://schemas.microsoft.com/office/drawing/2014/main" id="{D25DEB3A-7C29-F084-F7C9-C80977FCBA9A}"/>
                    </a:ext>
                  </a:extLst>
                </p:cNvPr>
                <p:cNvSpPr txBox="1"/>
                <p:nvPr/>
              </p:nvSpPr>
              <p:spPr>
                <a:xfrm>
                  <a:off x="1540372" y="-106083"/>
                  <a:ext cx="982798" cy="4828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bodyPr>
                <a:lstStyle/>
                <a:p>
                  <a:pPr algn="just">
                    <a:lnSpc>
                      <a:spcPct val="150000"/>
                    </a:lnSpc>
                    <a:spcBef>
                      <a:spcPts val="600"/>
                    </a:spcBef>
                    <a:spcAft>
                      <a:spcPts val="600"/>
                    </a:spcAft>
                  </a:pPr>
                  <a:r>
                    <a:rPr lang="en-ZA" sz="14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500 kg CO</a:t>
                  </a:r>
                  <a:r>
                    <a:rPr lang="en-ZA" sz="1400" baseline="-250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a:t>
                  </a:r>
                  <a:r>
                    <a:rPr lang="en-ZA" sz="14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-eq</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2F0F6BEF-B633-E189-573E-C3F0BDA0B91E}"/>
                    </a:ext>
                  </a:extLst>
                </p:cNvPr>
                <p:cNvCxnSpPr/>
                <p:nvPr/>
              </p:nvCxnSpPr>
              <p:spPr>
                <a:xfrm rot="5400000">
                  <a:off x="792000" y="-698500"/>
                  <a:ext cx="0" cy="1584000"/>
                </a:xfrm>
                <a:prstGeom prst="line">
                  <a:avLst/>
                </a:prstGeom>
                <a:noFill/>
                <a:ln w="19050" cap="flat" cmpd="sng" algn="ctr">
                  <a:solidFill>
                    <a:srgbClr val="E7E6E6">
                      <a:lumMod val="50000"/>
                    </a:srgbClr>
                  </a:solidFill>
                  <a:prstDash val="sysDash"/>
                  <a:miter lim="800000"/>
                </a:ln>
                <a:effectLst/>
              </p:spPr>
            </p:cxnSp>
          </p:grpSp>
        </p:grpSp>
      </p:grpSp>
      <p:pic>
        <p:nvPicPr>
          <p:cNvPr id="3" name="Picture 2">
            <a:extLst>
              <a:ext uri="{FF2B5EF4-FFF2-40B4-BE49-F238E27FC236}">
                <a16:creationId xmlns:a16="http://schemas.microsoft.com/office/drawing/2014/main" id="{9696D9DB-9A9E-3452-28C1-5D0446C7F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22" name="Picture 21" descr="A logo with text and animals&#10;&#10;Description automatically generated with medium confidence">
            <a:extLst>
              <a:ext uri="{FF2B5EF4-FFF2-40B4-BE49-F238E27FC236}">
                <a16:creationId xmlns:a16="http://schemas.microsoft.com/office/drawing/2014/main" id="{909BAE13-BC9C-C93F-DBC1-831DB2A2C2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304088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EC50B1-133F-8843-3674-F92970265C4B}"/>
              </a:ext>
            </a:extLst>
          </p:cNvPr>
          <p:cNvSpPr>
            <a:spLocks noGrp="1"/>
          </p:cNvSpPr>
          <p:nvPr>
            <p:ph idx="1"/>
          </p:nvPr>
        </p:nvSpPr>
        <p:spPr>
          <a:xfrm>
            <a:off x="781180" y="2259879"/>
            <a:ext cx="4580222" cy="2771039"/>
          </a:xfrm>
        </p:spPr>
        <p:txBody>
          <a:bodyPr>
            <a:normAutofit/>
          </a:bodyPr>
          <a:lstStyle/>
          <a:p>
            <a:r>
              <a:rPr lang="en-ZA" sz="2000"/>
              <a:t>The global warming potential of same commodities were significantly different based on the rotation system</a:t>
            </a:r>
          </a:p>
          <a:p>
            <a:r>
              <a:rPr lang="en-ZA" sz="2000"/>
              <a:t>Wheat in WMCM had the lowest global warming potential </a:t>
            </a:r>
          </a:p>
          <a:p>
            <a:r>
              <a:rPr lang="en-ZA" sz="2000"/>
              <a:t>Lamb had highest global warming potential (but have no reference to ‘business as usual’)</a:t>
            </a:r>
          </a:p>
        </p:txBody>
      </p:sp>
      <p:grpSp>
        <p:nvGrpSpPr>
          <p:cNvPr id="4" name="Group 3">
            <a:extLst>
              <a:ext uri="{FF2B5EF4-FFF2-40B4-BE49-F238E27FC236}">
                <a16:creationId xmlns:a16="http://schemas.microsoft.com/office/drawing/2014/main" id="{8579555F-246B-67A5-3E1B-6198E8F59241}"/>
              </a:ext>
            </a:extLst>
          </p:cNvPr>
          <p:cNvGrpSpPr/>
          <p:nvPr/>
        </p:nvGrpSpPr>
        <p:grpSpPr>
          <a:xfrm>
            <a:off x="5598414" y="1791220"/>
            <a:ext cx="6249206" cy="3846880"/>
            <a:chOff x="0" y="0"/>
            <a:chExt cx="4729724" cy="2839984"/>
          </a:xfrm>
        </p:grpSpPr>
        <p:grpSp>
          <p:nvGrpSpPr>
            <p:cNvPr id="5" name="Group 4">
              <a:extLst>
                <a:ext uri="{FF2B5EF4-FFF2-40B4-BE49-F238E27FC236}">
                  <a16:creationId xmlns:a16="http://schemas.microsoft.com/office/drawing/2014/main" id="{31A5C763-0446-8732-FCF8-9B44DD2E412B}"/>
                </a:ext>
              </a:extLst>
            </p:cNvPr>
            <p:cNvGrpSpPr/>
            <p:nvPr/>
          </p:nvGrpSpPr>
          <p:grpSpPr>
            <a:xfrm>
              <a:off x="0" y="0"/>
              <a:ext cx="4729724" cy="2806793"/>
              <a:chOff x="0" y="0"/>
              <a:chExt cx="4729724" cy="2806793"/>
            </a:xfrm>
          </p:grpSpPr>
          <p:graphicFrame>
            <p:nvGraphicFramePr>
              <p:cNvPr id="11" name="Chart 10">
                <a:extLst>
                  <a:ext uri="{FF2B5EF4-FFF2-40B4-BE49-F238E27FC236}">
                    <a16:creationId xmlns:a16="http://schemas.microsoft.com/office/drawing/2014/main" id="{50B25777-90CF-76AC-3BE1-8C30C8E71B34}"/>
                  </a:ext>
                </a:extLst>
              </p:cNvPr>
              <p:cNvGraphicFramePr/>
              <p:nvPr>
                <p:extLst>
                  <p:ext uri="{D42A27DB-BD31-4B8C-83A1-F6EECF244321}">
                    <p14:modId xmlns:p14="http://schemas.microsoft.com/office/powerpoint/2010/main" val="1382039828"/>
                  </p:ext>
                </p:extLst>
              </p:nvPr>
            </p:nvGraphicFramePr>
            <p:xfrm>
              <a:off x="0" y="0"/>
              <a:ext cx="4729724" cy="2806793"/>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a:extLst>
                  <a:ext uri="{FF2B5EF4-FFF2-40B4-BE49-F238E27FC236}">
                    <a16:creationId xmlns:a16="http://schemas.microsoft.com/office/drawing/2014/main" id="{1C30C2F2-2155-2EDE-A6DA-8EF16EF8D599}"/>
                  </a:ext>
                </a:extLst>
              </p:cNvPr>
              <p:cNvGrpSpPr/>
              <p:nvPr/>
            </p:nvGrpSpPr>
            <p:grpSpPr>
              <a:xfrm>
                <a:off x="1019461" y="290936"/>
                <a:ext cx="3367982" cy="1700620"/>
                <a:chOff x="1019461" y="290936"/>
                <a:chExt cx="3367982" cy="1700620"/>
              </a:xfrm>
            </p:grpSpPr>
            <p:sp>
              <p:nvSpPr>
                <p:cNvPr id="14" name="TextBox 1">
                  <a:extLst>
                    <a:ext uri="{FF2B5EF4-FFF2-40B4-BE49-F238E27FC236}">
                      <a16:creationId xmlns:a16="http://schemas.microsoft.com/office/drawing/2014/main" id="{9D8432ED-3264-77CB-4511-4BCDCAFEB118}"/>
                    </a:ext>
                  </a:extLst>
                </p:cNvPr>
                <p:cNvSpPr txBox="1"/>
                <p:nvPr/>
              </p:nvSpPr>
              <p:spPr>
                <a:xfrm>
                  <a:off x="1019461" y="1321117"/>
                  <a:ext cx="366762" cy="224117"/>
                </a:xfrm>
                <a:prstGeom prst="rect">
                  <a:avLst/>
                </a:prstGeom>
                <a:noFill/>
                <a:ln>
                  <a:noFill/>
                </a:ln>
              </p:spPr>
              <p:txBody>
                <a:bodyPr wrap="square" rtlCol="0"/>
                <a:lstStyle/>
                <a:p>
                  <a:pPr>
                    <a:lnSpc>
                      <a:spcPct val="107000"/>
                    </a:lnSpc>
                    <a:spcAft>
                      <a:spcPts val="800"/>
                    </a:spcAft>
                  </a:pPr>
                  <a:r>
                    <a:rPr lang="en-ZA"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cd</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
                  <a:extLst>
                    <a:ext uri="{FF2B5EF4-FFF2-40B4-BE49-F238E27FC236}">
                      <a16:creationId xmlns:a16="http://schemas.microsoft.com/office/drawing/2014/main" id="{37FC58CD-F8EF-5E1C-455E-0EAE2CE304AC}"/>
                    </a:ext>
                  </a:extLst>
                </p:cNvPr>
                <p:cNvSpPr txBox="1"/>
                <p:nvPr/>
              </p:nvSpPr>
              <p:spPr>
                <a:xfrm>
                  <a:off x="1240321" y="1514280"/>
                  <a:ext cx="366762" cy="224117"/>
                </a:xfrm>
                <a:prstGeom prst="rect">
                  <a:avLst/>
                </a:prstGeom>
                <a:noFill/>
                <a:ln>
                  <a:noFill/>
                </a:ln>
              </p:spPr>
              <p:txBody>
                <a:bodyPr wrap="square" rtlCol="0"/>
                <a:lstStyle/>
                <a:p>
                  <a:pPr>
                    <a:lnSpc>
                      <a:spcPct val="107000"/>
                    </a:lnSpc>
                    <a:spcAft>
                      <a:spcPts val="800"/>
                    </a:spcAft>
                  </a:pPr>
                  <a:r>
                    <a:rPr lang="en-ZA"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
                  <a:extLst>
                    <a:ext uri="{FF2B5EF4-FFF2-40B4-BE49-F238E27FC236}">
                      <a16:creationId xmlns:a16="http://schemas.microsoft.com/office/drawing/2014/main" id="{881B3C14-C45B-971D-61F0-D51C4F4B00E1}"/>
                    </a:ext>
                  </a:extLst>
                </p:cNvPr>
                <p:cNvSpPr txBox="1"/>
                <p:nvPr/>
              </p:nvSpPr>
              <p:spPr>
                <a:xfrm>
                  <a:off x="1473969" y="1767439"/>
                  <a:ext cx="366762" cy="224117"/>
                </a:xfrm>
                <a:prstGeom prst="rect">
                  <a:avLst/>
                </a:prstGeom>
                <a:noFill/>
                <a:ln>
                  <a:noFill/>
                </a:ln>
              </p:spPr>
              <p:txBody>
                <a:bodyPr wrap="square" rtlCol="0"/>
                <a:lstStyle/>
                <a:p>
                  <a:pPr>
                    <a:lnSpc>
                      <a:spcPct val="107000"/>
                    </a:lnSpc>
                    <a:spcAft>
                      <a:spcPts val="800"/>
                    </a:spcAft>
                  </a:pPr>
                  <a:r>
                    <a:rPr lang="en-ZA"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
                  <a:extLst>
                    <a:ext uri="{FF2B5EF4-FFF2-40B4-BE49-F238E27FC236}">
                      <a16:creationId xmlns:a16="http://schemas.microsoft.com/office/drawing/2014/main" id="{2D94F146-7968-28AA-DC6C-361D6C03039E}"/>
                    </a:ext>
                  </a:extLst>
                </p:cNvPr>
                <p:cNvSpPr txBox="1"/>
                <p:nvPr/>
              </p:nvSpPr>
              <p:spPr>
                <a:xfrm>
                  <a:off x="1981511" y="729858"/>
                  <a:ext cx="311332" cy="224117"/>
                </a:xfrm>
                <a:prstGeom prst="rect">
                  <a:avLst/>
                </a:prstGeom>
                <a:noFill/>
                <a:ln>
                  <a:noFill/>
                </a:ln>
              </p:spPr>
              <p:txBody>
                <a:bodyPr wrap="square" rtlCol="0"/>
                <a:lstStyle/>
                <a:p>
                  <a:pPr>
                    <a:lnSpc>
                      <a:spcPct val="107000"/>
                    </a:lnSpc>
                    <a:spcAft>
                      <a:spcPts val="800"/>
                    </a:spcAft>
                  </a:pPr>
                  <a:r>
                    <a:rPr lang="en-ZA"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b</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
                  <a:extLst>
                    <a:ext uri="{FF2B5EF4-FFF2-40B4-BE49-F238E27FC236}">
                      <a16:creationId xmlns:a16="http://schemas.microsoft.com/office/drawing/2014/main" id="{D4234375-FE1A-E2EC-E230-48FED671C7E2}"/>
                    </a:ext>
                  </a:extLst>
                </p:cNvPr>
                <p:cNvSpPr txBox="1"/>
                <p:nvPr/>
              </p:nvSpPr>
              <p:spPr>
                <a:xfrm>
                  <a:off x="2181481" y="1163013"/>
                  <a:ext cx="366762" cy="224117"/>
                </a:xfrm>
                <a:prstGeom prst="rect">
                  <a:avLst/>
                </a:prstGeom>
                <a:noFill/>
                <a:ln>
                  <a:noFill/>
                </a:ln>
              </p:spPr>
              <p:txBody>
                <a:bodyPr wrap="square" rtlCol="0"/>
                <a:lstStyle/>
                <a:p>
                  <a:pPr>
                    <a:lnSpc>
                      <a:spcPct val="107000"/>
                    </a:lnSpc>
                    <a:spcAft>
                      <a:spcPts val="800"/>
                    </a:spcAft>
                  </a:pPr>
                  <a:r>
                    <a:rPr lang="en-ZA"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c</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
                  <a:extLst>
                    <a:ext uri="{FF2B5EF4-FFF2-40B4-BE49-F238E27FC236}">
                      <a16:creationId xmlns:a16="http://schemas.microsoft.com/office/drawing/2014/main" id="{DEAC09F3-C13F-667F-4960-424B7A454E38}"/>
                    </a:ext>
                  </a:extLst>
                </p:cNvPr>
                <p:cNvSpPr txBox="1"/>
                <p:nvPr/>
              </p:nvSpPr>
              <p:spPr>
                <a:xfrm>
                  <a:off x="2340397" y="1552020"/>
                  <a:ext cx="381315" cy="242697"/>
                </a:xfrm>
                <a:prstGeom prst="rect">
                  <a:avLst/>
                </a:prstGeom>
                <a:noFill/>
                <a:ln>
                  <a:noFill/>
                </a:ln>
              </p:spPr>
              <p:txBody>
                <a:bodyPr wrap="square" rtlCol="0"/>
                <a:lstStyle/>
                <a:p>
                  <a:pPr>
                    <a:lnSpc>
                      <a:spcPct val="107000"/>
                    </a:lnSpc>
                    <a:spcAft>
                      <a:spcPts val="800"/>
                    </a:spcAft>
                  </a:pPr>
                  <a:r>
                    <a:rPr lang="en-ZA"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def</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
                  <a:extLst>
                    <a:ext uri="{FF2B5EF4-FFF2-40B4-BE49-F238E27FC236}">
                      <a16:creationId xmlns:a16="http://schemas.microsoft.com/office/drawing/2014/main" id="{D27E7455-1515-1458-9577-D76DA8E59024}"/>
                    </a:ext>
                  </a:extLst>
                </p:cNvPr>
                <p:cNvSpPr txBox="1"/>
                <p:nvPr/>
              </p:nvSpPr>
              <p:spPr>
                <a:xfrm>
                  <a:off x="3086925" y="1523102"/>
                  <a:ext cx="366762" cy="224117"/>
                </a:xfrm>
                <a:prstGeom prst="rect">
                  <a:avLst/>
                </a:prstGeom>
                <a:noFill/>
                <a:ln>
                  <a:noFill/>
                </a:ln>
              </p:spPr>
              <p:txBody>
                <a:bodyPr wrap="square" rtlCol="0"/>
                <a:lstStyle/>
                <a:p>
                  <a:pPr>
                    <a:lnSpc>
                      <a:spcPct val="107000"/>
                    </a:lnSpc>
                    <a:spcAft>
                      <a:spcPts val="800"/>
                    </a:spcAft>
                  </a:pPr>
                  <a:r>
                    <a:rPr lang="en-ZA" sz="120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ef</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1">
                  <a:extLst>
                    <a:ext uri="{FF2B5EF4-FFF2-40B4-BE49-F238E27FC236}">
                      <a16:creationId xmlns:a16="http://schemas.microsoft.com/office/drawing/2014/main" id="{B9852FC2-6B8C-0039-BC45-1D986809816A}"/>
                    </a:ext>
                  </a:extLst>
                </p:cNvPr>
                <p:cNvSpPr txBox="1"/>
                <p:nvPr/>
              </p:nvSpPr>
              <p:spPr>
                <a:xfrm>
                  <a:off x="3270307" y="1660525"/>
                  <a:ext cx="366762" cy="224117"/>
                </a:xfrm>
                <a:prstGeom prst="rect">
                  <a:avLst/>
                </a:prstGeom>
                <a:noFill/>
                <a:ln>
                  <a:noFill/>
                </a:ln>
              </p:spPr>
              <p:txBody>
                <a:bodyPr wrap="square" rtlCol="0"/>
                <a:lstStyle/>
                <a:p>
                  <a:pPr>
                    <a:lnSpc>
                      <a:spcPct val="107000"/>
                    </a:lnSpc>
                    <a:spcAft>
                      <a:spcPts val="800"/>
                    </a:spcAft>
                  </a:pPr>
                  <a:r>
                    <a:rPr lang="en-ZA"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ef</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1">
                  <a:extLst>
                    <a:ext uri="{FF2B5EF4-FFF2-40B4-BE49-F238E27FC236}">
                      <a16:creationId xmlns:a16="http://schemas.microsoft.com/office/drawing/2014/main" id="{0523BD2E-7F11-0B87-91BB-5D68D1C9CB56}"/>
                    </a:ext>
                  </a:extLst>
                </p:cNvPr>
                <p:cNvSpPr txBox="1"/>
                <p:nvPr/>
              </p:nvSpPr>
              <p:spPr>
                <a:xfrm>
                  <a:off x="4020681" y="290936"/>
                  <a:ext cx="366762" cy="224117"/>
                </a:xfrm>
                <a:prstGeom prst="rect">
                  <a:avLst/>
                </a:prstGeom>
                <a:noFill/>
                <a:ln>
                  <a:noFill/>
                </a:ln>
              </p:spPr>
              <p:txBody>
                <a:bodyPr wrap="square" rtlCol="0"/>
                <a:lstStyle/>
                <a:p>
                  <a:pPr>
                    <a:lnSpc>
                      <a:spcPct val="107000"/>
                    </a:lnSpc>
                    <a:spcAft>
                      <a:spcPts val="800"/>
                    </a:spcAft>
                  </a:pPr>
                  <a:r>
                    <a:rPr lang="en-ZA"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6" name="Group 5">
              <a:extLst>
                <a:ext uri="{FF2B5EF4-FFF2-40B4-BE49-F238E27FC236}">
                  <a16:creationId xmlns:a16="http://schemas.microsoft.com/office/drawing/2014/main" id="{B9E65858-2ACB-D345-CC1C-47184EBE9924}"/>
                </a:ext>
              </a:extLst>
            </p:cNvPr>
            <p:cNvGrpSpPr/>
            <p:nvPr/>
          </p:nvGrpSpPr>
          <p:grpSpPr>
            <a:xfrm>
              <a:off x="907252" y="2532402"/>
              <a:ext cx="3480191" cy="307582"/>
              <a:chOff x="907252" y="2532402"/>
              <a:chExt cx="3480191" cy="307582"/>
            </a:xfrm>
          </p:grpSpPr>
          <p:sp>
            <p:nvSpPr>
              <p:cNvPr id="7" name="TextBox 16">
                <a:extLst>
                  <a:ext uri="{FF2B5EF4-FFF2-40B4-BE49-F238E27FC236}">
                    <a16:creationId xmlns:a16="http://schemas.microsoft.com/office/drawing/2014/main" id="{B4ECEAFC-C539-4F6C-4D49-8EEC03C28435}"/>
                  </a:ext>
                </a:extLst>
              </p:cNvPr>
              <p:cNvSpPr txBox="1"/>
              <p:nvPr/>
            </p:nvSpPr>
            <p:spPr>
              <a:xfrm>
                <a:off x="907252" y="2566407"/>
                <a:ext cx="957942" cy="256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ZA" sz="1200">
                    <a:solidFill>
                      <a:srgbClr val="7F7F7F"/>
                    </a:solidFill>
                    <a:effectLst/>
                    <a:ea typeface="Calibri" panose="020F0502020204030204" pitchFamily="34" charset="0"/>
                    <a:cs typeface="Times New Roman" panose="02020603050405020304" pitchFamily="18" charset="0"/>
                  </a:rPr>
                  <a:t>n=6  n=4   n=2</a:t>
                </a:r>
                <a:endParaRPr lang="en-ZA">
                  <a:effectLst/>
                  <a:ea typeface="Calibri" panose="020F0502020204030204" pitchFamily="34" charset="0"/>
                  <a:cs typeface="Times New Roman" panose="02020603050405020304" pitchFamily="18" charset="0"/>
                </a:endParaRPr>
              </a:p>
            </p:txBody>
          </p:sp>
          <p:sp>
            <p:nvSpPr>
              <p:cNvPr id="8" name="TextBox 21">
                <a:extLst>
                  <a:ext uri="{FF2B5EF4-FFF2-40B4-BE49-F238E27FC236}">
                    <a16:creationId xmlns:a16="http://schemas.microsoft.com/office/drawing/2014/main" id="{E299F3C4-5D01-BF26-5265-0C0149FBBD5C}"/>
                  </a:ext>
                </a:extLst>
              </p:cNvPr>
              <p:cNvSpPr txBox="1"/>
              <p:nvPr/>
            </p:nvSpPr>
            <p:spPr>
              <a:xfrm>
                <a:off x="4020680" y="2541494"/>
                <a:ext cx="366763" cy="2652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ZA" sz="1200">
                    <a:solidFill>
                      <a:srgbClr val="7F7F7F"/>
                    </a:solidFill>
                    <a:effectLst/>
                    <a:ea typeface="Calibri" panose="020F0502020204030204" pitchFamily="34" charset="0"/>
                    <a:cs typeface="Times New Roman" panose="02020603050405020304" pitchFamily="18" charset="0"/>
                  </a:rPr>
                  <a:t>n=4</a:t>
                </a:r>
                <a:endParaRPr lang="en-ZA">
                  <a:effectLst/>
                  <a:ea typeface="Calibri" panose="020F0502020204030204" pitchFamily="34" charset="0"/>
                  <a:cs typeface="Times New Roman" panose="02020603050405020304" pitchFamily="18" charset="0"/>
                </a:endParaRPr>
              </a:p>
            </p:txBody>
          </p:sp>
          <p:sp>
            <p:nvSpPr>
              <p:cNvPr id="9" name="TextBox 22">
                <a:extLst>
                  <a:ext uri="{FF2B5EF4-FFF2-40B4-BE49-F238E27FC236}">
                    <a16:creationId xmlns:a16="http://schemas.microsoft.com/office/drawing/2014/main" id="{189E86FE-1338-570C-F559-8A60E646F378}"/>
                  </a:ext>
                </a:extLst>
              </p:cNvPr>
              <p:cNvSpPr txBox="1"/>
              <p:nvPr/>
            </p:nvSpPr>
            <p:spPr>
              <a:xfrm>
                <a:off x="3021231" y="2532402"/>
                <a:ext cx="631888" cy="29975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ZA" sz="1200">
                    <a:solidFill>
                      <a:srgbClr val="7F7F7F"/>
                    </a:solidFill>
                    <a:effectLst/>
                    <a:ea typeface="Calibri" panose="020F0502020204030204" pitchFamily="34" charset="0"/>
                    <a:cs typeface="Times New Roman" panose="02020603050405020304" pitchFamily="18" charset="0"/>
                  </a:rPr>
                  <a:t>n=2   n=4</a:t>
                </a:r>
                <a:endParaRPr lang="en-ZA">
                  <a:effectLst/>
                  <a:ea typeface="Calibri" panose="020F0502020204030204" pitchFamily="34" charset="0"/>
                  <a:cs typeface="Times New Roman" panose="02020603050405020304" pitchFamily="18" charset="0"/>
                </a:endParaRPr>
              </a:p>
            </p:txBody>
          </p:sp>
          <p:sp>
            <p:nvSpPr>
              <p:cNvPr id="10" name="TextBox 24">
                <a:extLst>
                  <a:ext uri="{FF2B5EF4-FFF2-40B4-BE49-F238E27FC236}">
                    <a16:creationId xmlns:a16="http://schemas.microsoft.com/office/drawing/2014/main" id="{58DA52C8-DD36-1F15-E302-1A1554987995}"/>
                  </a:ext>
                </a:extLst>
              </p:cNvPr>
              <p:cNvSpPr txBox="1"/>
              <p:nvPr/>
            </p:nvSpPr>
            <p:spPr>
              <a:xfrm>
                <a:off x="1888254" y="2550144"/>
                <a:ext cx="997863" cy="2898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nSpc>
                    <a:spcPct val="107000"/>
                  </a:lnSpc>
                  <a:spcAft>
                    <a:spcPts val="800"/>
                  </a:spcAft>
                </a:pPr>
                <a:r>
                  <a:rPr lang="en-ZA" sz="1200">
                    <a:solidFill>
                      <a:srgbClr val="7F7F7F"/>
                    </a:solidFill>
                    <a:effectLst/>
                    <a:ea typeface="Calibri" panose="020F0502020204030204" pitchFamily="34" charset="0"/>
                    <a:cs typeface="Times New Roman" panose="02020603050405020304" pitchFamily="18" charset="0"/>
                  </a:rPr>
                  <a:t>n=2  n=2   n=2</a:t>
                </a:r>
                <a:endParaRPr lang="en-ZA">
                  <a:effectLst/>
                  <a:ea typeface="Calibri" panose="020F0502020204030204" pitchFamily="34" charset="0"/>
                  <a:cs typeface="Times New Roman" panose="02020603050405020304" pitchFamily="18" charset="0"/>
                </a:endParaRPr>
              </a:p>
            </p:txBody>
          </p:sp>
        </p:grpSp>
      </p:grpSp>
      <p:sp>
        <p:nvSpPr>
          <p:cNvPr id="23" name="Title 1">
            <a:extLst>
              <a:ext uri="{FF2B5EF4-FFF2-40B4-BE49-F238E27FC236}">
                <a16:creationId xmlns:a16="http://schemas.microsoft.com/office/drawing/2014/main" id="{125E2660-6DFD-9852-9E51-E6D1E15BDC59}"/>
              </a:ext>
            </a:extLst>
          </p:cNvPr>
          <p:cNvSpPr txBox="1">
            <a:spLocks/>
          </p:cNvSpPr>
          <p:nvPr/>
        </p:nvSpPr>
        <p:spPr>
          <a:xfrm>
            <a:off x="468886" y="204237"/>
            <a:ext cx="11254227" cy="1535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pc="300">
                <a:solidFill>
                  <a:schemeClr val="accent6">
                    <a:lumMod val="75000"/>
                  </a:schemeClr>
                </a:solidFill>
                <a:latin typeface="+mn-lt"/>
              </a:rPr>
              <a:t>Global warming potential of different agricultural commodities</a:t>
            </a:r>
          </a:p>
        </p:txBody>
      </p:sp>
      <p:sp>
        <p:nvSpPr>
          <p:cNvPr id="25" name="TextBox 24">
            <a:extLst>
              <a:ext uri="{FF2B5EF4-FFF2-40B4-BE49-F238E27FC236}">
                <a16:creationId xmlns:a16="http://schemas.microsoft.com/office/drawing/2014/main" id="{A1D8D830-E64D-3240-7365-0325584565C2}"/>
              </a:ext>
            </a:extLst>
          </p:cNvPr>
          <p:cNvSpPr txBox="1"/>
          <p:nvPr/>
        </p:nvSpPr>
        <p:spPr>
          <a:xfrm>
            <a:off x="600834" y="5339198"/>
            <a:ext cx="4997580" cy="707886"/>
          </a:xfrm>
          <a:prstGeom prst="rect">
            <a:avLst/>
          </a:prstGeom>
          <a:solidFill>
            <a:schemeClr val="accent6">
              <a:lumMod val="20000"/>
              <a:lumOff val="80000"/>
            </a:schemeClr>
          </a:solidFill>
        </p:spPr>
        <p:txBody>
          <a:bodyPr wrap="square">
            <a:spAutoFit/>
          </a:bodyPr>
          <a:lstStyle/>
          <a:p>
            <a:pPr marL="0" indent="0" algn="ctr">
              <a:buNone/>
            </a:pPr>
            <a:r>
              <a:rPr lang="en-ZA" sz="2000"/>
              <a:t>Do the benefits of incorporating livestock outweigh the emission increase?</a:t>
            </a:r>
          </a:p>
        </p:txBody>
      </p:sp>
      <p:sp>
        <p:nvSpPr>
          <p:cNvPr id="2" name="TextBox 1">
            <a:extLst>
              <a:ext uri="{FF2B5EF4-FFF2-40B4-BE49-F238E27FC236}">
                <a16:creationId xmlns:a16="http://schemas.microsoft.com/office/drawing/2014/main" id="{76FC2F5E-5D36-D9FF-0BA4-E28A129B189C}"/>
              </a:ext>
            </a:extLst>
          </p:cNvPr>
          <p:cNvSpPr txBox="1"/>
          <p:nvPr/>
        </p:nvSpPr>
        <p:spPr>
          <a:xfrm>
            <a:off x="8516309" y="5679237"/>
            <a:ext cx="2806071" cy="1015663"/>
          </a:xfrm>
          <a:prstGeom prst="rect">
            <a:avLst/>
          </a:prstGeom>
          <a:noFill/>
        </p:spPr>
        <p:txBody>
          <a:bodyPr wrap="square" rtlCol="0">
            <a:spAutoFit/>
          </a:bodyPr>
          <a:lstStyle/>
          <a:p>
            <a:pPr algn="just"/>
            <a:r>
              <a:rPr lang="en-US" sz="1200">
                <a:solidFill>
                  <a:schemeClr val="tx1">
                    <a:lumMod val="65000"/>
                    <a:lumOff val="35000"/>
                  </a:schemeClr>
                </a:solidFill>
              </a:rPr>
              <a:t>GE used for commodities:</a:t>
            </a:r>
          </a:p>
          <a:p>
            <a:pPr marL="285750" indent="-285750" algn="just">
              <a:buFont typeface="Arial" panose="020B0604020202020204" pitchFamily="34" charset="0"/>
              <a:buChar char="•"/>
            </a:pPr>
            <a:r>
              <a:rPr lang="en-GB" sz="12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Wheat: 100 kg = 1.04 GE</a:t>
            </a:r>
          </a:p>
          <a:p>
            <a:pPr marL="285750" indent="-285750" algn="just">
              <a:buFont typeface="Arial" panose="020B0604020202020204" pitchFamily="34" charset="0"/>
              <a:buChar char="•"/>
            </a:pPr>
            <a:r>
              <a:rPr lang="en-GB" sz="12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Canola: 100 kg = 1.3 GE</a:t>
            </a:r>
          </a:p>
          <a:p>
            <a:pPr marL="285750" indent="-285750" algn="just">
              <a:buFont typeface="Arial" panose="020B0604020202020204" pitchFamily="34" charset="0"/>
              <a:buChar char="•"/>
            </a:pPr>
            <a:r>
              <a:rPr lang="en-GB" sz="120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Fodder: </a:t>
            </a:r>
            <a:r>
              <a:rPr lang="en-GB" sz="12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100 kg dry matter = 0.58 GE</a:t>
            </a:r>
          </a:p>
          <a:p>
            <a:pPr marL="285750" indent="-285750" algn="just">
              <a:buFont typeface="Arial" panose="020B0604020202020204" pitchFamily="34" charset="0"/>
              <a:buChar char="•"/>
            </a:pPr>
            <a:r>
              <a:rPr lang="en-GB" sz="12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Lamb: 20 kg lamb = 2.87 GE</a:t>
            </a:r>
          </a:p>
        </p:txBody>
      </p:sp>
      <p:pic>
        <p:nvPicPr>
          <p:cNvPr id="24" name="Picture 23">
            <a:extLst>
              <a:ext uri="{FF2B5EF4-FFF2-40B4-BE49-F238E27FC236}">
                <a16:creationId xmlns:a16="http://schemas.microsoft.com/office/drawing/2014/main" id="{A3BA7A74-5D93-0E15-F11F-C91EB88842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27" name="Picture 26" descr="A logo with text and animals&#10;&#10;Description automatically generated with medium confidence">
            <a:extLst>
              <a:ext uri="{FF2B5EF4-FFF2-40B4-BE49-F238E27FC236}">
                <a16:creationId xmlns:a16="http://schemas.microsoft.com/office/drawing/2014/main" id="{3F24BC41-A44C-5DD6-F12D-A847195128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17466374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36BC-4DAF-7132-292F-C560A5BF66CC}"/>
              </a:ext>
            </a:extLst>
          </p:cNvPr>
          <p:cNvSpPr>
            <a:spLocks noGrp="1"/>
          </p:cNvSpPr>
          <p:nvPr>
            <p:ph type="title"/>
          </p:nvPr>
        </p:nvSpPr>
        <p:spPr>
          <a:xfrm>
            <a:off x="580734" y="114820"/>
            <a:ext cx="9738674" cy="1325563"/>
          </a:xfrm>
        </p:spPr>
        <p:txBody>
          <a:bodyPr>
            <a:normAutofit/>
          </a:bodyPr>
          <a:lstStyle/>
          <a:p>
            <a:r>
              <a:rPr lang="en-ZA" spc="300">
                <a:solidFill>
                  <a:schemeClr val="accent6">
                    <a:lumMod val="75000"/>
                  </a:schemeClr>
                </a:solidFill>
                <a:latin typeface="+mn-lt"/>
              </a:rPr>
              <a:t>Relative global warming potentials</a:t>
            </a:r>
          </a:p>
        </p:txBody>
      </p:sp>
      <p:sp>
        <p:nvSpPr>
          <p:cNvPr id="16" name="Content Placeholder 15">
            <a:extLst>
              <a:ext uri="{FF2B5EF4-FFF2-40B4-BE49-F238E27FC236}">
                <a16:creationId xmlns:a16="http://schemas.microsoft.com/office/drawing/2014/main" id="{571D6487-8D62-5061-5601-0E88E59CEF1D}"/>
              </a:ext>
            </a:extLst>
          </p:cNvPr>
          <p:cNvSpPr>
            <a:spLocks noGrp="1"/>
          </p:cNvSpPr>
          <p:nvPr>
            <p:ph idx="1"/>
          </p:nvPr>
        </p:nvSpPr>
        <p:spPr>
          <a:xfrm>
            <a:off x="7273815" y="1861266"/>
            <a:ext cx="3938055" cy="382435"/>
          </a:xfrm>
        </p:spPr>
        <p:txBody>
          <a:bodyPr>
            <a:normAutofit/>
          </a:bodyPr>
          <a:lstStyle/>
          <a:p>
            <a:pPr marL="0" indent="0" algn="ctr">
              <a:buNone/>
            </a:pPr>
            <a:r>
              <a:rPr lang="en-ZA" sz="2000"/>
              <a:t>GHG emissions per hectare</a:t>
            </a:r>
          </a:p>
        </p:txBody>
      </p:sp>
      <p:grpSp>
        <p:nvGrpSpPr>
          <p:cNvPr id="4" name="Group 3">
            <a:extLst>
              <a:ext uri="{FF2B5EF4-FFF2-40B4-BE49-F238E27FC236}">
                <a16:creationId xmlns:a16="http://schemas.microsoft.com/office/drawing/2014/main" id="{A654DF0F-6CB0-6C37-BE58-793AB1300167}"/>
              </a:ext>
            </a:extLst>
          </p:cNvPr>
          <p:cNvGrpSpPr/>
          <p:nvPr/>
        </p:nvGrpSpPr>
        <p:grpSpPr>
          <a:xfrm>
            <a:off x="6320526" y="2355441"/>
            <a:ext cx="5408486" cy="3469245"/>
            <a:chOff x="0" y="138896"/>
            <a:chExt cx="5352415" cy="3073400"/>
          </a:xfrm>
        </p:grpSpPr>
        <p:graphicFrame>
          <p:nvGraphicFramePr>
            <p:cNvPr id="5" name="Chart 4">
              <a:extLst>
                <a:ext uri="{FF2B5EF4-FFF2-40B4-BE49-F238E27FC236}">
                  <a16:creationId xmlns:a16="http://schemas.microsoft.com/office/drawing/2014/main" id="{35078FE5-5D12-8FE4-EECF-7EEB03FF9877}"/>
                </a:ext>
              </a:extLst>
            </p:cNvPr>
            <p:cNvGraphicFramePr/>
            <p:nvPr>
              <p:extLst>
                <p:ext uri="{D42A27DB-BD31-4B8C-83A1-F6EECF244321}">
                  <p14:modId xmlns:p14="http://schemas.microsoft.com/office/powerpoint/2010/main" val="3800705824"/>
                </p:ext>
              </p:extLst>
            </p:nvPr>
          </p:nvGraphicFramePr>
          <p:xfrm>
            <a:off x="0" y="138896"/>
            <a:ext cx="5352415" cy="3073400"/>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a:extLst>
                <a:ext uri="{FF2B5EF4-FFF2-40B4-BE49-F238E27FC236}">
                  <a16:creationId xmlns:a16="http://schemas.microsoft.com/office/drawing/2014/main" id="{A6459A61-5539-008F-F23F-56218C95BDB0}"/>
                </a:ext>
              </a:extLst>
            </p:cNvPr>
            <p:cNvGrpSpPr/>
            <p:nvPr/>
          </p:nvGrpSpPr>
          <p:grpSpPr>
            <a:xfrm>
              <a:off x="722657" y="167795"/>
              <a:ext cx="4607471" cy="2264717"/>
              <a:chOff x="772971" y="23040"/>
              <a:chExt cx="4607471" cy="2265045"/>
            </a:xfrm>
          </p:grpSpPr>
          <p:cxnSp>
            <p:nvCxnSpPr>
              <p:cNvPr id="7" name="Straight Connector 6">
                <a:extLst>
                  <a:ext uri="{FF2B5EF4-FFF2-40B4-BE49-F238E27FC236}">
                    <a16:creationId xmlns:a16="http://schemas.microsoft.com/office/drawing/2014/main" id="{E08F5D99-C0F5-0378-BCE6-A01922D077F0}"/>
                  </a:ext>
                </a:extLst>
              </p:cNvPr>
              <p:cNvCxnSpPr/>
              <p:nvPr/>
            </p:nvCxnSpPr>
            <p:spPr>
              <a:xfrm flipV="1">
                <a:off x="2380797" y="401916"/>
                <a:ext cx="0" cy="1881923"/>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1520C47-1F44-222F-8FE0-644D02A4D17F}"/>
                  </a:ext>
                </a:extLst>
              </p:cNvPr>
              <p:cNvCxnSpPr/>
              <p:nvPr/>
            </p:nvCxnSpPr>
            <p:spPr>
              <a:xfrm flipV="1">
                <a:off x="4102838" y="406163"/>
                <a:ext cx="0" cy="1881922"/>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BE046E0D-C67C-4038-B737-10A3BCC910A8}"/>
                  </a:ext>
                </a:extLst>
              </p:cNvPr>
              <p:cNvGrpSpPr/>
              <p:nvPr/>
            </p:nvGrpSpPr>
            <p:grpSpPr>
              <a:xfrm>
                <a:off x="772971" y="23040"/>
                <a:ext cx="4607471" cy="549799"/>
                <a:chOff x="772590" y="20559"/>
                <a:chExt cx="4255214" cy="490608"/>
              </a:xfrm>
            </p:grpSpPr>
            <p:sp>
              <p:nvSpPr>
                <p:cNvPr id="10" name="TextBox 7">
                  <a:extLst>
                    <a:ext uri="{FF2B5EF4-FFF2-40B4-BE49-F238E27FC236}">
                      <a16:creationId xmlns:a16="http://schemas.microsoft.com/office/drawing/2014/main" id="{D21B251B-9F4A-E271-9FC8-9ACF13911A90}"/>
                    </a:ext>
                  </a:extLst>
                </p:cNvPr>
                <p:cNvSpPr txBox="1"/>
                <p:nvPr/>
              </p:nvSpPr>
              <p:spPr>
                <a:xfrm>
                  <a:off x="772590" y="20559"/>
                  <a:ext cx="1404938" cy="4489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spcBef>
                      <a:spcPts val="600"/>
                    </a:spcBef>
                    <a:spcAft>
                      <a:spcPts val="600"/>
                    </a:spcAft>
                  </a:pPr>
                  <a:r>
                    <a:rPr lang="en-ZA" sz="1100">
                      <a:solidFill>
                        <a:srgbClr val="404040"/>
                      </a:solidFill>
                      <a:effectLst/>
                      <a:ea typeface="Calibri" panose="020F0502020204030204" pitchFamily="34" charset="0"/>
                      <a:cs typeface="Times New Roman" panose="02020603050405020304" pitchFamily="18" charset="0"/>
                    </a:rPr>
                    <a:t>System boundary: fodder production</a:t>
                  </a:r>
                  <a:endParaRPr lang="en-ZA" sz="1100">
                    <a:effectLst/>
                    <a:ea typeface="Calibri" panose="020F0502020204030204" pitchFamily="34" charset="0"/>
                    <a:cs typeface="Times New Roman" panose="02020603050405020304" pitchFamily="18" charset="0"/>
                  </a:endParaRPr>
                </a:p>
              </p:txBody>
            </p:sp>
            <p:sp>
              <p:nvSpPr>
                <p:cNvPr id="11" name="TextBox 8">
                  <a:extLst>
                    <a:ext uri="{FF2B5EF4-FFF2-40B4-BE49-F238E27FC236}">
                      <a16:creationId xmlns:a16="http://schemas.microsoft.com/office/drawing/2014/main" id="{7AE636D6-89C8-5CA5-D3A2-43747CBA4EA0}"/>
                    </a:ext>
                  </a:extLst>
                </p:cNvPr>
                <p:cNvSpPr txBox="1"/>
                <p:nvPr/>
              </p:nvSpPr>
              <p:spPr>
                <a:xfrm>
                  <a:off x="2281292" y="30786"/>
                  <a:ext cx="1478757" cy="4405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spcBef>
                      <a:spcPts val="600"/>
                    </a:spcBef>
                    <a:spcAft>
                      <a:spcPts val="600"/>
                    </a:spcAft>
                  </a:pPr>
                  <a:r>
                    <a:rPr lang="en-ZA" sz="1100">
                      <a:solidFill>
                        <a:srgbClr val="404040"/>
                      </a:solidFill>
                      <a:effectLst/>
                      <a:ea typeface="Calibri" panose="020F0502020204030204" pitchFamily="34" charset="0"/>
                      <a:cs typeface="Times New Roman" panose="02020603050405020304" pitchFamily="18" charset="0"/>
                    </a:rPr>
                    <a:t>System boundary: livestock production</a:t>
                  </a:r>
                  <a:endParaRPr lang="en-ZA" sz="1100">
                    <a:effectLst/>
                    <a:ea typeface="Calibri" panose="020F0502020204030204" pitchFamily="34" charset="0"/>
                    <a:cs typeface="Times New Roman" panose="02020603050405020304" pitchFamily="18" charset="0"/>
                  </a:endParaRPr>
                </a:p>
              </p:txBody>
            </p:sp>
            <p:sp>
              <p:nvSpPr>
                <p:cNvPr id="12" name="TextBox 9">
                  <a:extLst>
                    <a:ext uri="{FF2B5EF4-FFF2-40B4-BE49-F238E27FC236}">
                      <a16:creationId xmlns:a16="http://schemas.microsoft.com/office/drawing/2014/main" id="{4E068112-FE7B-ED73-A9BF-993F2025D046}"/>
                    </a:ext>
                  </a:extLst>
                </p:cNvPr>
                <p:cNvSpPr txBox="1"/>
                <p:nvPr/>
              </p:nvSpPr>
              <p:spPr>
                <a:xfrm>
                  <a:off x="3776533" y="35654"/>
                  <a:ext cx="1251271" cy="4755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spcBef>
                      <a:spcPts val="600"/>
                    </a:spcBef>
                    <a:spcAft>
                      <a:spcPts val="600"/>
                    </a:spcAft>
                  </a:pPr>
                  <a:r>
                    <a:rPr lang="en-ZA" sz="1100">
                      <a:solidFill>
                        <a:srgbClr val="404040"/>
                      </a:solidFill>
                      <a:effectLst/>
                      <a:ea typeface="Calibri" panose="020F0502020204030204" pitchFamily="34" charset="0"/>
                      <a:cs typeface="Times New Roman" panose="02020603050405020304" pitchFamily="18" charset="0"/>
                    </a:rPr>
                    <a:t>System boundary: sub-rotation crop </a:t>
                  </a:r>
                  <a:endParaRPr lang="en-ZA" sz="1100">
                    <a:effectLst/>
                    <a:ea typeface="Calibri" panose="020F0502020204030204" pitchFamily="34" charset="0"/>
                    <a:cs typeface="Times New Roman" panose="02020603050405020304" pitchFamily="18" charset="0"/>
                  </a:endParaRPr>
                </a:p>
              </p:txBody>
            </p:sp>
          </p:grpSp>
        </p:grpSp>
      </p:grpSp>
      <p:grpSp>
        <p:nvGrpSpPr>
          <p:cNvPr id="22" name="Group 21">
            <a:extLst>
              <a:ext uri="{FF2B5EF4-FFF2-40B4-BE49-F238E27FC236}">
                <a16:creationId xmlns:a16="http://schemas.microsoft.com/office/drawing/2014/main" id="{5B6BF885-59D3-6240-0CBB-153AC3F805BF}"/>
              </a:ext>
            </a:extLst>
          </p:cNvPr>
          <p:cNvGrpSpPr/>
          <p:nvPr/>
        </p:nvGrpSpPr>
        <p:grpSpPr>
          <a:xfrm>
            <a:off x="506443" y="1861266"/>
            <a:ext cx="5603663" cy="3963420"/>
            <a:chOff x="6251729" y="1645057"/>
            <a:chExt cx="5618268" cy="3963420"/>
          </a:xfrm>
        </p:grpSpPr>
        <p:grpSp>
          <p:nvGrpSpPr>
            <p:cNvPr id="3" name="Group 2">
              <a:extLst>
                <a:ext uri="{FF2B5EF4-FFF2-40B4-BE49-F238E27FC236}">
                  <a16:creationId xmlns:a16="http://schemas.microsoft.com/office/drawing/2014/main" id="{4AE62510-C1AB-ABAD-8A08-0DC8C9DF2CD0}"/>
                </a:ext>
              </a:extLst>
            </p:cNvPr>
            <p:cNvGrpSpPr/>
            <p:nvPr/>
          </p:nvGrpSpPr>
          <p:grpSpPr>
            <a:xfrm>
              <a:off x="6251729" y="2139232"/>
              <a:ext cx="5618268" cy="3469245"/>
              <a:chOff x="399230" y="151407"/>
              <a:chExt cx="5118760" cy="3076553"/>
            </a:xfrm>
          </p:grpSpPr>
          <p:grpSp>
            <p:nvGrpSpPr>
              <p:cNvPr id="13" name="Group 12">
                <a:extLst>
                  <a:ext uri="{FF2B5EF4-FFF2-40B4-BE49-F238E27FC236}">
                    <a16:creationId xmlns:a16="http://schemas.microsoft.com/office/drawing/2014/main" id="{F0869A75-D97A-69D0-8B10-256E1AA76063}"/>
                  </a:ext>
                </a:extLst>
              </p:cNvPr>
              <p:cNvGrpSpPr/>
              <p:nvPr/>
            </p:nvGrpSpPr>
            <p:grpSpPr>
              <a:xfrm>
                <a:off x="399230" y="154164"/>
                <a:ext cx="5118760" cy="3073796"/>
                <a:chOff x="368727" y="5250"/>
                <a:chExt cx="4727672" cy="2743200"/>
              </a:xfrm>
            </p:grpSpPr>
            <p:graphicFrame>
              <p:nvGraphicFramePr>
                <p:cNvPr id="19" name="Chart 18">
                  <a:extLst>
                    <a:ext uri="{FF2B5EF4-FFF2-40B4-BE49-F238E27FC236}">
                      <a16:creationId xmlns:a16="http://schemas.microsoft.com/office/drawing/2014/main" id="{0246F3EE-EC13-540E-E777-CCFD2A8767A9}"/>
                    </a:ext>
                  </a:extLst>
                </p:cNvPr>
                <p:cNvGraphicFramePr/>
                <p:nvPr>
                  <p:extLst>
                    <p:ext uri="{D42A27DB-BD31-4B8C-83A1-F6EECF244321}">
                      <p14:modId xmlns:p14="http://schemas.microsoft.com/office/powerpoint/2010/main" val="1100503801"/>
                    </p:ext>
                  </p:extLst>
                </p:nvPr>
              </p:nvGraphicFramePr>
              <p:xfrm>
                <a:off x="368727" y="5250"/>
                <a:ext cx="4727672" cy="2743200"/>
              </p:xfrm>
              <a:graphic>
                <a:graphicData uri="http://schemas.openxmlformats.org/drawingml/2006/chart">
                  <c:chart xmlns:c="http://schemas.openxmlformats.org/drawingml/2006/chart" xmlns:r="http://schemas.openxmlformats.org/officeDocument/2006/relationships" r:id="rId5"/>
                </a:graphicData>
              </a:graphic>
            </p:graphicFrame>
            <p:cxnSp>
              <p:nvCxnSpPr>
                <p:cNvPr id="20" name="Straight Connector 19">
                  <a:extLst>
                    <a:ext uri="{FF2B5EF4-FFF2-40B4-BE49-F238E27FC236}">
                      <a16:creationId xmlns:a16="http://schemas.microsoft.com/office/drawing/2014/main" id="{AC9E2965-A3F2-CD57-4D38-52A3001BF5E8}"/>
                    </a:ext>
                  </a:extLst>
                </p:cNvPr>
                <p:cNvCxnSpPr/>
                <p:nvPr/>
              </p:nvCxnSpPr>
              <p:spPr>
                <a:xfrm flipV="1">
                  <a:off x="2408795" y="353785"/>
                  <a:ext cx="0" cy="1670462"/>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30BD3BB-BA0F-B304-013C-5E844FF3EBEC}"/>
                    </a:ext>
                  </a:extLst>
                </p:cNvPr>
                <p:cNvCxnSpPr/>
                <p:nvPr/>
              </p:nvCxnSpPr>
              <p:spPr>
                <a:xfrm flipV="1">
                  <a:off x="3935984" y="353785"/>
                  <a:ext cx="0" cy="1670462"/>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8751CF7E-5389-8885-6E5E-63531700BF69}"/>
                  </a:ext>
                </a:extLst>
              </p:cNvPr>
              <p:cNvGrpSpPr/>
              <p:nvPr/>
            </p:nvGrpSpPr>
            <p:grpSpPr>
              <a:xfrm>
                <a:off x="1115902" y="151407"/>
                <a:ext cx="4347330" cy="544563"/>
                <a:chOff x="1029762" y="-7333"/>
                <a:chExt cx="4015181" cy="485994"/>
              </a:xfrm>
            </p:grpSpPr>
            <p:sp>
              <p:nvSpPr>
                <p:cNvPr id="15" name="TextBox 19">
                  <a:extLst>
                    <a:ext uri="{FF2B5EF4-FFF2-40B4-BE49-F238E27FC236}">
                      <a16:creationId xmlns:a16="http://schemas.microsoft.com/office/drawing/2014/main" id="{7C913C1D-B10B-E505-B4C7-E1986409DAB6}"/>
                    </a:ext>
                  </a:extLst>
                </p:cNvPr>
                <p:cNvSpPr txBox="1"/>
                <p:nvPr/>
              </p:nvSpPr>
              <p:spPr>
                <a:xfrm>
                  <a:off x="1029762" y="-7333"/>
                  <a:ext cx="1240424" cy="4525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spcBef>
                      <a:spcPts val="600"/>
                    </a:spcBef>
                    <a:spcAft>
                      <a:spcPts val="600"/>
                    </a:spcAft>
                  </a:pPr>
                  <a:r>
                    <a:rPr lang="en-ZA" sz="1100">
                      <a:solidFill>
                        <a:srgbClr val="404040"/>
                      </a:solidFill>
                      <a:effectLst/>
                      <a:ea typeface="Calibri" panose="020F0502020204030204" pitchFamily="34" charset="0"/>
                      <a:cs typeface="Times New Roman" panose="02020603050405020304" pitchFamily="18" charset="0"/>
                    </a:rPr>
                    <a:t>System boundary: fodder production</a:t>
                  </a:r>
                  <a:endParaRPr lang="en-ZA" sz="1100">
                    <a:effectLst/>
                    <a:ea typeface="Calibri" panose="020F0502020204030204" pitchFamily="34" charset="0"/>
                    <a:cs typeface="Times New Roman" panose="02020603050405020304" pitchFamily="18" charset="0"/>
                  </a:endParaRPr>
                </a:p>
              </p:txBody>
            </p:sp>
            <p:sp>
              <p:nvSpPr>
                <p:cNvPr id="17" name="TextBox 20">
                  <a:extLst>
                    <a:ext uri="{FF2B5EF4-FFF2-40B4-BE49-F238E27FC236}">
                      <a16:creationId xmlns:a16="http://schemas.microsoft.com/office/drawing/2014/main" id="{016E9528-60F3-9778-2A21-576E8B0498C5}"/>
                    </a:ext>
                  </a:extLst>
                </p:cNvPr>
                <p:cNvSpPr txBox="1"/>
                <p:nvPr/>
              </p:nvSpPr>
              <p:spPr>
                <a:xfrm>
                  <a:off x="2420646" y="8984"/>
                  <a:ext cx="1340023" cy="4405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spcBef>
                      <a:spcPts val="600"/>
                    </a:spcBef>
                    <a:spcAft>
                      <a:spcPts val="600"/>
                    </a:spcAft>
                  </a:pPr>
                  <a:r>
                    <a:rPr lang="en-ZA" sz="1100">
                      <a:solidFill>
                        <a:srgbClr val="404040"/>
                      </a:solidFill>
                      <a:effectLst/>
                      <a:ea typeface="Calibri" panose="020F0502020204030204" pitchFamily="34" charset="0"/>
                      <a:cs typeface="Times New Roman" panose="02020603050405020304" pitchFamily="18" charset="0"/>
                    </a:rPr>
                    <a:t>System boundary: livestock production</a:t>
                  </a:r>
                  <a:endParaRPr lang="en-ZA" sz="1100">
                    <a:effectLst/>
                    <a:ea typeface="Calibri" panose="020F0502020204030204" pitchFamily="34" charset="0"/>
                    <a:cs typeface="Times New Roman" panose="02020603050405020304" pitchFamily="18" charset="0"/>
                  </a:endParaRPr>
                </a:p>
              </p:txBody>
            </p:sp>
            <p:sp>
              <p:nvSpPr>
                <p:cNvPr id="18" name="TextBox 21">
                  <a:extLst>
                    <a:ext uri="{FF2B5EF4-FFF2-40B4-BE49-F238E27FC236}">
                      <a16:creationId xmlns:a16="http://schemas.microsoft.com/office/drawing/2014/main" id="{2C72D3E3-5D4C-0F4E-F42E-6B19855772B7}"/>
                    </a:ext>
                  </a:extLst>
                </p:cNvPr>
                <p:cNvSpPr txBox="1"/>
                <p:nvPr/>
              </p:nvSpPr>
              <p:spPr>
                <a:xfrm>
                  <a:off x="3859482" y="16541"/>
                  <a:ext cx="1185461" cy="4621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spcBef>
                      <a:spcPts val="600"/>
                    </a:spcBef>
                    <a:spcAft>
                      <a:spcPts val="600"/>
                    </a:spcAft>
                  </a:pPr>
                  <a:r>
                    <a:rPr lang="en-ZA" sz="1100">
                      <a:solidFill>
                        <a:srgbClr val="404040"/>
                      </a:solidFill>
                      <a:effectLst/>
                      <a:ea typeface="Calibri" panose="020F0502020204030204" pitchFamily="34" charset="0"/>
                      <a:cs typeface="Times New Roman" panose="02020603050405020304" pitchFamily="18" charset="0"/>
                    </a:rPr>
                    <a:t>System boundary: sub-rotation crop</a:t>
                  </a:r>
                  <a:endParaRPr lang="en-ZA" sz="1100">
                    <a:effectLst/>
                    <a:ea typeface="Calibri" panose="020F0502020204030204" pitchFamily="34" charset="0"/>
                    <a:cs typeface="Times New Roman" panose="02020603050405020304" pitchFamily="18" charset="0"/>
                  </a:endParaRPr>
                </a:p>
              </p:txBody>
            </p:sp>
          </p:grpSp>
        </p:grpSp>
        <p:sp>
          <p:nvSpPr>
            <p:cNvPr id="24" name="Content Placeholder 15">
              <a:extLst>
                <a:ext uri="{FF2B5EF4-FFF2-40B4-BE49-F238E27FC236}">
                  <a16:creationId xmlns:a16="http://schemas.microsoft.com/office/drawing/2014/main" id="{A7F0D31C-DAB2-9B97-C049-E3F99A8DC151}"/>
                </a:ext>
              </a:extLst>
            </p:cNvPr>
            <p:cNvSpPr txBox="1">
              <a:spLocks/>
            </p:cNvSpPr>
            <p:nvPr/>
          </p:nvSpPr>
          <p:spPr>
            <a:xfrm>
              <a:off x="7657824" y="1645057"/>
              <a:ext cx="3017147" cy="61927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ZA" sz="2000"/>
                <a:t>GHG emissions per product</a:t>
              </a:r>
            </a:p>
          </p:txBody>
        </p:sp>
      </p:grpSp>
      <p:pic>
        <p:nvPicPr>
          <p:cNvPr id="25" name="Picture 24">
            <a:extLst>
              <a:ext uri="{FF2B5EF4-FFF2-40B4-BE49-F238E27FC236}">
                <a16:creationId xmlns:a16="http://schemas.microsoft.com/office/drawing/2014/main" id="{A9269850-9B3E-4214-453C-D43898A920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27" name="Picture 26" descr="A logo with text and animals&#10;&#10;Description automatically generated with medium confidence">
            <a:extLst>
              <a:ext uri="{FF2B5EF4-FFF2-40B4-BE49-F238E27FC236}">
                <a16:creationId xmlns:a16="http://schemas.microsoft.com/office/drawing/2014/main" id="{25A621F9-7D62-73AF-03B6-8698DBAD5E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8261401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F14A85-D7E1-8AAB-A4FE-D0BF5569FEEB}"/>
              </a:ext>
            </a:extLst>
          </p:cNvPr>
          <p:cNvSpPr txBox="1">
            <a:spLocks/>
          </p:cNvSpPr>
          <p:nvPr/>
        </p:nvSpPr>
        <p:spPr>
          <a:xfrm>
            <a:off x="508416" y="88462"/>
            <a:ext cx="113992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pc="300">
                <a:solidFill>
                  <a:schemeClr val="accent6">
                    <a:lumMod val="75000"/>
                  </a:schemeClr>
                </a:solidFill>
                <a:latin typeface="+mn-lt"/>
              </a:rPr>
              <a:t>Summary</a:t>
            </a:r>
          </a:p>
        </p:txBody>
      </p:sp>
      <p:sp>
        <p:nvSpPr>
          <p:cNvPr id="5" name="Content Placeholder 4">
            <a:extLst>
              <a:ext uri="{FF2B5EF4-FFF2-40B4-BE49-F238E27FC236}">
                <a16:creationId xmlns:a16="http://schemas.microsoft.com/office/drawing/2014/main" id="{D31C74D3-9AC1-F118-554C-D4666959504F}"/>
              </a:ext>
            </a:extLst>
          </p:cNvPr>
          <p:cNvSpPr>
            <a:spLocks noGrp="1"/>
          </p:cNvSpPr>
          <p:nvPr>
            <p:ph idx="1"/>
          </p:nvPr>
        </p:nvSpPr>
        <p:spPr>
          <a:xfrm>
            <a:off x="838200" y="1719678"/>
            <a:ext cx="5133109" cy="3060140"/>
          </a:xfrm>
        </p:spPr>
        <p:txBody>
          <a:bodyPr>
            <a:normAutofit/>
          </a:bodyPr>
          <a:lstStyle/>
          <a:p>
            <a:pPr marL="0" indent="0">
              <a:buNone/>
            </a:pPr>
            <a:r>
              <a:rPr lang="en-US" sz="2400">
                <a:effectLst/>
                <a:latin typeface="Calibri" panose="020F0502020204030204" pitchFamily="34" charset="0"/>
                <a:ea typeface="Calibri" panose="020F0502020204030204" pitchFamily="34" charset="0"/>
              </a:rPr>
              <a:t>WCWL: </a:t>
            </a:r>
          </a:p>
          <a:p>
            <a:r>
              <a:rPr lang="en-US" sz="2000">
                <a:effectLst/>
                <a:latin typeface="Calibri" panose="020F0502020204030204" pitchFamily="34" charset="0"/>
                <a:ea typeface="Calibri" panose="020F0502020204030204" pitchFamily="34" charset="0"/>
              </a:rPr>
              <a:t>35% reduction in emissions per GE (product) </a:t>
            </a:r>
          </a:p>
          <a:p>
            <a:r>
              <a:rPr lang="en-US" sz="2000">
                <a:effectLst/>
                <a:latin typeface="Calibri" panose="020F0502020204030204" pitchFamily="34" charset="0"/>
                <a:ea typeface="Calibri" panose="020F0502020204030204" pitchFamily="34" charset="0"/>
              </a:rPr>
              <a:t>15% reduction in emissions per hectare (area) </a:t>
            </a:r>
          </a:p>
          <a:p>
            <a:pPr marL="0" indent="0">
              <a:buNone/>
            </a:pPr>
            <a:r>
              <a:rPr lang="en-US" sz="2400">
                <a:effectLst/>
                <a:latin typeface="Calibri" panose="020F0502020204030204" pitchFamily="34" charset="0"/>
                <a:ea typeface="Calibri" panose="020F0502020204030204" pitchFamily="34" charset="0"/>
              </a:rPr>
              <a:t>WMCM:</a:t>
            </a:r>
          </a:p>
          <a:p>
            <a:r>
              <a:rPr lang="en-US" sz="2000">
                <a:effectLst/>
                <a:latin typeface="Calibri" panose="020F0502020204030204" pitchFamily="34" charset="0"/>
                <a:ea typeface="Calibri" panose="020F0502020204030204" pitchFamily="34" charset="0"/>
              </a:rPr>
              <a:t>11% reduction in emissions per GE (product) </a:t>
            </a:r>
          </a:p>
          <a:p>
            <a:r>
              <a:rPr lang="en-US" sz="2000">
                <a:effectLst/>
                <a:latin typeface="Calibri" panose="020F0502020204030204" pitchFamily="34" charset="0"/>
                <a:ea typeface="Calibri" panose="020F0502020204030204" pitchFamily="34" charset="0"/>
              </a:rPr>
              <a:t>7% reduction in emissions per hectare (area).</a:t>
            </a:r>
          </a:p>
          <a:p>
            <a:endParaRPr lang="en-US" sz="200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9336D3C8-586C-2D44-2F93-819758F46D9E}"/>
              </a:ext>
            </a:extLst>
          </p:cNvPr>
          <p:cNvSpPr txBox="1"/>
          <p:nvPr/>
        </p:nvSpPr>
        <p:spPr>
          <a:xfrm>
            <a:off x="508416" y="1258013"/>
            <a:ext cx="6096000" cy="461665"/>
          </a:xfrm>
          <a:prstGeom prst="rect">
            <a:avLst/>
          </a:prstGeom>
          <a:noFill/>
        </p:spPr>
        <p:txBody>
          <a:bodyPr wrap="square">
            <a:spAutoFit/>
          </a:bodyPr>
          <a:lstStyle/>
          <a:p>
            <a:pPr marL="0" indent="0">
              <a:buNone/>
            </a:pPr>
            <a:r>
              <a:rPr lang="en-US" sz="2400">
                <a:latin typeface="Calibri" panose="020F0502020204030204" pitchFamily="34" charset="0"/>
                <a:ea typeface="Calibri" panose="020F0502020204030204" pitchFamily="34" charset="0"/>
              </a:rPr>
              <a:t>In comparison to WWWC</a:t>
            </a:r>
            <a:endParaRPr lang="en-US" sz="240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CCB6812B-43F0-6FBF-72B8-C8EBBE3BEC32}"/>
              </a:ext>
            </a:extLst>
          </p:cNvPr>
          <p:cNvSpPr txBox="1"/>
          <p:nvPr/>
        </p:nvSpPr>
        <p:spPr>
          <a:xfrm>
            <a:off x="685521" y="4557045"/>
            <a:ext cx="5262040" cy="1631216"/>
          </a:xfrm>
          <a:prstGeom prst="rect">
            <a:avLst/>
          </a:prstGeom>
          <a:solidFill>
            <a:schemeClr val="accent6">
              <a:lumMod val="20000"/>
              <a:lumOff val="80000"/>
            </a:schemeClr>
          </a:solidFill>
        </p:spPr>
        <p:txBody>
          <a:bodyPr wrap="square">
            <a:spAutoFit/>
          </a:bodyPr>
          <a:lstStyle/>
          <a:p>
            <a:pPr marL="0" indent="0" algn="ctr">
              <a:buNone/>
            </a:pPr>
            <a:r>
              <a:rPr lang="en-ZA" sz="2000"/>
              <a:t>But if medic pastures considered as fodder production rather than livestock production:</a:t>
            </a:r>
          </a:p>
          <a:p>
            <a:pPr marL="0" indent="0" algn="ctr">
              <a:buNone/>
            </a:pPr>
            <a:endParaRPr lang="en-ZA" sz="2000"/>
          </a:p>
          <a:p>
            <a:pPr marL="285750" indent="-285750">
              <a:buFont typeface="Arial" panose="020B0604020202020204" pitchFamily="34" charset="0"/>
              <a:buChar char="•"/>
            </a:pPr>
            <a:r>
              <a:rPr lang="en-US" sz="2000">
                <a:effectLst/>
                <a:latin typeface="Calibri" panose="020F0502020204030204" pitchFamily="34" charset="0"/>
                <a:ea typeface="Calibri" panose="020F0502020204030204" pitchFamily="34" charset="0"/>
              </a:rPr>
              <a:t>55% reduction in emissions per GE (product)</a:t>
            </a:r>
          </a:p>
          <a:p>
            <a:pPr marL="285750" indent="-285750">
              <a:buFont typeface="Arial" panose="020B0604020202020204" pitchFamily="34" charset="0"/>
              <a:buChar char="•"/>
            </a:pPr>
            <a:r>
              <a:rPr lang="en-US" sz="2000">
                <a:effectLst/>
                <a:latin typeface="Calibri" panose="020F0502020204030204" pitchFamily="34" charset="0"/>
                <a:ea typeface="Calibri" panose="020F0502020204030204" pitchFamily="34" charset="0"/>
              </a:rPr>
              <a:t>35% reduction in emissions per hectare (area) </a:t>
            </a:r>
            <a:endParaRPr lang="en-ZA" sz="2000"/>
          </a:p>
        </p:txBody>
      </p:sp>
      <p:grpSp>
        <p:nvGrpSpPr>
          <p:cNvPr id="16" name="Group 15">
            <a:extLst>
              <a:ext uri="{FF2B5EF4-FFF2-40B4-BE49-F238E27FC236}">
                <a16:creationId xmlns:a16="http://schemas.microsoft.com/office/drawing/2014/main" id="{CCD6A4D0-AE77-0BCF-AD74-976C798B5C9D}"/>
              </a:ext>
            </a:extLst>
          </p:cNvPr>
          <p:cNvGrpSpPr/>
          <p:nvPr/>
        </p:nvGrpSpPr>
        <p:grpSpPr>
          <a:xfrm>
            <a:off x="6040093" y="1150572"/>
            <a:ext cx="5775001" cy="4950424"/>
            <a:chOff x="6040093" y="1150572"/>
            <a:chExt cx="5775001" cy="4950424"/>
          </a:xfrm>
        </p:grpSpPr>
        <p:graphicFrame>
          <p:nvGraphicFramePr>
            <p:cNvPr id="2" name="Chart 1">
              <a:extLst>
                <a:ext uri="{FF2B5EF4-FFF2-40B4-BE49-F238E27FC236}">
                  <a16:creationId xmlns:a16="http://schemas.microsoft.com/office/drawing/2014/main" id="{CB61485B-1DF7-A331-A2A0-36EC7B17AF30}"/>
                </a:ext>
              </a:extLst>
            </p:cNvPr>
            <p:cNvGraphicFramePr>
              <a:graphicFrameLocks/>
            </p:cNvGraphicFramePr>
            <p:nvPr>
              <p:extLst>
                <p:ext uri="{D42A27DB-BD31-4B8C-83A1-F6EECF244321}">
                  <p14:modId xmlns:p14="http://schemas.microsoft.com/office/powerpoint/2010/main" val="3210851625"/>
                </p:ext>
              </p:extLst>
            </p:nvPr>
          </p:nvGraphicFramePr>
          <p:xfrm>
            <a:off x="6040093" y="1150572"/>
            <a:ext cx="5775001" cy="4950424"/>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EFC6512B-8499-F831-A665-8CAF58274E72}"/>
                </a:ext>
              </a:extLst>
            </p:cNvPr>
            <p:cNvGrpSpPr/>
            <p:nvPr/>
          </p:nvGrpSpPr>
          <p:grpSpPr>
            <a:xfrm>
              <a:off x="7269480" y="1702421"/>
              <a:ext cx="3948142" cy="2198083"/>
              <a:chOff x="7269480" y="1702421"/>
              <a:chExt cx="3948142" cy="2198083"/>
            </a:xfrm>
          </p:grpSpPr>
          <p:sp>
            <p:nvSpPr>
              <p:cNvPr id="4" name="TextBox 3">
                <a:extLst>
                  <a:ext uri="{FF2B5EF4-FFF2-40B4-BE49-F238E27FC236}">
                    <a16:creationId xmlns:a16="http://schemas.microsoft.com/office/drawing/2014/main" id="{B7C0EB8E-86A1-BAB7-8D1C-BA6B99DEEC9B}"/>
                  </a:ext>
                </a:extLst>
              </p:cNvPr>
              <p:cNvSpPr txBox="1"/>
              <p:nvPr/>
            </p:nvSpPr>
            <p:spPr>
              <a:xfrm>
                <a:off x="7269480" y="1702421"/>
                <a:ext cx="251460" cy="369332"/>
              </a:xfrm>
              <a:prstGeom prst="rect">
                <a:avLst/>
              </a:prstGeom>
              <a:noFill/>
              <a:ln>
                <a:noFill/>
              </a:ln>
            </p:spPr>
            <p:txBody>
              <a:bodyPr wrap="square" rtlCol="0">
                <a:spAutoFit/>
              </a:bodyPr>
              <a:lstStyle/>
              <a:p>
                <a:r>
                  <a:rPr lang="en-ZA"/>
                  <a:t>a</a:t>
                </a:r>
              </a:p>
            </p:txBody>
          </p:sp>
          <p:sp>
            <p:nvSpPr>
              <p:cNvPr id="6" name="TextBox 5">
                <a:extLst>
                  <a:ext uri="{FF2B5EF4-FFF2-40B4-BE49-F238E27FC236}">
                    <a16:creationId xmlns:a16="http://schemas.microsoft.com/office/drawing/2014/main" id="{8F25C91F-DCA0-42C8-0FE3-E00A8F5DE754}"/>
                  </a:ext>
                </a:extLst>
              </p:cNvPr>
              <p:cNvSpPr txBox="1"/>
              <p:nvPr/>
            </p:nvSpPr>
            <p:spPr>
              <a:xfrm>
                <a:off x="7691703" y="2880416"/>
                <a:ext cx="251460" cy="369332"/>
              </a:xfrm>
              <a:prstGeom prst="rect">
                <a:avLst/>
              </a:prstGeom>
              <a:noFill/>
              <a:ln>
                <a:noFill/>
              </a:ln>
            </p:spPr>
            <p:txBody>
              <a:bodyPr wrap="square" rtlCol="0">
                <a:spAutoFit/>
              </a:bodyPr>
              <a:lstStyle/>
              <a:p>
                <a:r>
                  <a:rPr lang="en-ZA"/>
                  <a:t>c</a:t>
                </a:r>
              </a:p>
            </p:txBody>
          </p:sp>
          <p:sp>
            <p:nvSpPr>
              <p:cNvPr id="8" name="TextBox 7">
                <a:extLst>
                  <a:ext uri="{FF2B5EF4-FFF2-40B4-BE49-F238E27FC236}">
                    <a16:creationId xmlns:a16="http://schemas.microsoft.com/office/drawing/2014/main" id="{D5A0E642-499E-075F-B611-9B00B8291035}"/>
                  </a:ext>
                </a:extLst>
              </p:cNvPr>
              <p:cNvSpPr txBox="1"/>
              <p:nvPr/>
            </p:nvSpPr>
            <p:spPr>
              <a:xfrm>
                <a:off x="8579627" y="2021997"/>
                <a:ext cx="251460" cy="369332"/>
              </a:xfrm>
              <a:prstGeom prst="rect">
                <a:avLst/>
              </a:prstGeom>
              <a:noFill/>
              <a:ln>
                <a:noFill/>
              </a:ln>
            </p:spPr>
            <p:txBody>
              <a:bodyPr wrap="square" rtlCol="0">
                <a:spAutoFit/>
              </a:bodyPr>
              <a:lstStyle/>
              <a:p>
                <a:r>
                  <a:rPr lang="en-ZA"/>
                  <a:t>b</a:t>
                </a:r>
              </a:p>
            </p:txBody>
          </p:sp>
          <p:sp>
            <p:nvSpPr>
              <p:cNvPr id="10" name="TextBox 9">
                <a:extLst>
                  <a:ext uri="{FF2B5EF4-FFF2-40B4-BE49-F238E27FC236}">
                    <a16:creationId xmlns:a16="http://schemas.microsoft.com/office/drawing/2014/main" id="{7CD902D3-B050-FE2D-6EC3-C2B73A7FFC69}"/>
                  </a:ext>
                </a:extLst>
              </p:cNvPr>
              <p:cNvSpPr txBox="1"/>
              <p:nvPr/>
            </p:nvSpPr>
            <p:spPr>
              <a:xfrm>
                <a:off x="8117430" y="3531172"/>
                <a:ext cx="251460" cy="369332"/>
              </a:xfrm>
              <a:prstGeom prst="rect">
                <a:avLst/>
              </a:prstGeom>
              <a:noFill/>
              <a:ln>
                <a:noFill/>
              </a:ln>
            </p:spPr>
            <p:txBody>
              <a:bodyPr wrap="square" rtlCol="0">
                <a:spAutoFit/>
              </a:bodyPr>
              <a:lstStyle/>
              <a:p>
                <a:r>
                  <a:rPr lang="en-ZA"/>
                  <a:t>d</a:t>
                </a:r>
              </a:p>
            </p:txBody>
          </p:sp>
          <p:sp>
            <p:nvSpPr>
              <p:cNvPr id="11" name="TextBox 10">
                <a:extLst>
                  <a:ext uri="{FF2B5EF4-FFF2-40B4-BE49-F238E27FC236}">
                    <a16:creationId xmlns:a16="http://schemas.microsoft.com/office/drawing/2014/main" id="{46B1A4E5-4EAA-9737-0CC6-20BADC7BC665}"/>
                  </a:ext>
                </a:extLst>
              </p:cNvPr>
              <p:cNvSpPr txBox="1"/>
              <p:nvPr/>
            </p:nvSpPr>
            <p:spPr>
              <a:xfrm>
                <a:off x="9668294" y="1705178"/>
                <a:ext cx="251460" cy="369332"/>
              </a:xfrm>
              <a:prstGeom prst="rect">
                <a:avLst/>
              </a:prstGeom>
              <a:noFill/>
              <a:ln>
                <a:noFill/>
              </a:ln>
            </p:spPr>
            <p:txBody>
              <a:bodyPr wrap="square" rtlCol="0">
                <a:spAutoFit/>
              </a:bodyPr>
              <a:lstStyle/>
              <a:p>
                <a:r>
                  <a:rPr lang="en-ZA"/>
                  <a:t>e</a:t>
                </a:r>
              </a:p>
            </p:txBody>
          </p:sp>
          <p:sp>
            <p:nvSpPr>
              <p:cNvPr id="12" name="TextBox 11">
                <a:extLst>
                  <a:ext uri="{FF2B5EF4-FFF2-40B4-BE49-F238E27FC236}">
                    <a16:creationId xmlns:a16="http://schemas.microsoft.com/office/drawing/2014/main" id="{A3549D5C-9E43-1EBD-6841-78C835BEBA89}"/>
                  </a:ext>
                </a:extLst>
              </p:cNvPr>
              <p:cNvSpPr txBox="1"/>
              <p:nvPr/>
            </p:nvSpPr>
            <p:spPr>
              <a:xfrm>
                <a:off x="10101610" y="2116723"/>
                <a:ext cx="251460" cy="369332"/>
              </a:xfrm>
              <a:prstGeom prst="rect">
                <a:avLst/>
              </a:prstGeom>
              <a:noFill/>
              <a:ln>
                <a:noFill/>
              </a:ln>
            </p:spPr>
            <p:txBody>
              <a:bodyPr wrap="square" rtlCol="0">
                <a:spAutoFit/>
              </a:bodyPr>
              <a:lstStyle/>
              <a:p>
                <a:r>
                  <a:rPr lang="en-ZA"/>
                  <a:t>f</a:t>
                </a:r>
              </a:p>
            </p:txBody>
          </p:sp>
          <p:sp>
            <p:nvSpPr>
              <p:cNvPr id="13" name="TextBox 12">
                <a:extLst>
                  <a:ext uri="{FF2B5EF4-FFF2-40B4-BE49-F238E27FC236}">
                    <a16:creationId xmlns:a16="http://schemas.microsoft.com/office/drawing/2014/main" id="{0F33F5F6-4269-0D16-F795-8692F8396510}"/>
                  </a:ext>
                </a:extLst>
              </p:cNvPr>
              <p:cNvSpPr txBox="1"/>
              <p:nvPr/>
            </p:nvSpPr>
            <p:spPr>
              <a:xfrm>
                <a:off x="10538823" y="2955366"/>
                <a:ext cx="251460" cy="369332"/>
              </a:xfrm>
              <a:prstGeom prst="rect">
                <a:avLst/>
              </a:prstGeom>
              <a:noFill/>
              <a:ln>
                <a:noFill/>
              </a:ln>
            </p:spPr>
            <p:txBody>
              <a:bodyPr wrap="square" rtlCol="0">
                <a:spAutoFit/>
              </a:bodyPr>
              <a:lstStyle/>
              <a:p>
                <a:r>
                  <a:rPr lang="en-ZA"/>
                  <a:t>g</a:t>
                </a:r>
              </a:p>
            </p:txBody>
          </p:sp>
          <p:sp>
            <p:nvSpPr>
              <p:cNvPr id="14" name="TextBox 13">
                <a:extLst>
                  <a:ext uri="{FF2B5EF4-FFF2-40B4-BE49-F238E27FC236}">
                    <a16:creationId xmlns:a16="http://schemas.microsoft.com/office/drawing/2014/main" id="{F91FC17D-E183-008D-6911-6917320B98BA}"/>
                  </a:ext>
                </a:extLst>
              </p:cNvPr>
              <p:cNvSpPr txBox="1"/>
              <p:nvPr/>
            </p:nvSpPr>
            <p:spPr>
              <a:xfrm>
                <a:off x="10966162" y="2009081"/>
                <a:ext cx="251460" cy="369332"/>
              </a:xfrm>
              <a:prstGeom prst="rect">
                <a:avLst/>
              </a:prstGeom>
              <a:noFill/>
              <a:ln>
                <a:noFill/>
              </a:ln>
            </p:spPr>
            <p:txBody>
              <a:bodyPr wrap="square" rtlCol="0">
                <a:spAutoFit/>
              </a:bodyPr>
              <a:lstStyle/>
              <a:p>
                <a:r>
                  <a:rPr lang="en-ZA"/>
                  <a:t>f</a:t>
                </a:r>
              </a:p>
            </p:txBody>
          </p:sp>
        </p:grpSp>
      </p:grpSp>
      <p:pic>
        <p:nvPicPr>
          <p:cNvPr id="18" name="Picture 17">
            <a:extLst>
              <a:ext uri="{FF2B5EF4-FFF2-40B4-BE49-F238E27FC236}">
                <a16:creationId xmlns:a16="http://schemas.microsoft.com/office/drawing/2014/main" id="{10540A50-C24E-849D-CF9A-478915A58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20" name="Picture 19" descr="A logo with text and animals&#10;&#10;Description automatically generated with medium confidence">
            <a:extLst>
              <a:ext uri="{FF2B5EF4-FFF2-40B4-BE49-F238E27FC236}">
                <a16:creationId xmlns:a16="http://schemas.microsoft.com/office/drawing/2014/main" id="{92899B36-E005-22A2-F309-B78DCD594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344747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DB55DA9-8608-0EE2-0C36-F245A728C5B5}"/>
              </a:ext>
            </a:extLst>
          </p:cNvPr>
          <p:cNvGraphicFramePr/>
          <p:nvPr>
            <p:extLst>
              <p:ext uri="{D42A27DB-BD31-4B8C-83A1-F6EECF244321}">
                <p14:modId xmlns:p14="http://schemas.microsoft.com/office/powerpoint/2010/main" val="1418202412"/>
              </p:ext>
            </p:extLst>
          </p:nvPr>
        </p:nvGraphicFramePr>
        <p:xfrm>
          <a:off x="5861154" y="1468704"/>
          <a:ext cx="6046472" cy="45103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74FB3C3-F1E6-18CD-AD5D-ABB56F951F37}"/>
              </a:ext>
            </a:extLst>
          </p:cNvPr>
          <p:cNvSpPr txBox="1"/>
          <p:nvPr/>
        </p:nvSpPr>
        <p:spPr>
          <a:xfrm>
            <a:off x="504511" y="1175976"/>
            <a:ext cx="5356643" cy="5389296"/>
          </a:xfrm>
          <a:prstGeom prst="rect">
            <a:avLst/>
          </a:prstGeom>
          <a:noFill/>
        </p:spPr>
        <p:txBody>
          <a:bodyPr wrap="square" rtlCol="0">
            <a:spAutoFit/>
          </a:bodyPr>
          <a:lstStyle/>
          <a:p>
            <a:pPr marL="285750" indent="-285750">
              <a:buFont typeface="Arial" panose="020B0604020202020204" pitchFamily="34" charset="0"/>
              <a:buChar char="•"/>
            </a:pPr>
            <a:r>
              <a:rPr lang="en-ZA" sz="2000"/>
              <a:t>Phases that incorporated a </a:t>
            </a:r>
            <a:r>
              <a:rPr lang="en-ZA" sz="2000" b="1"/>
              <a:t>legume </a:t>
            </a:r>
            <a:r>
              <a:rPr lang="en-ZA" sz="2000"/>
              <a:t>phase had a lower GWP, but if livestock were added most of reduction lost. </a:t>
            </a:r>
          </a:p>
          <a:p>
            <a:pPr marL="285750" indent="-285750">
              <a:buFont typeface="Arial" panose="020B0604020202020204" pitchFamily="34" charset="0"/>
              <a:buChar char="•"/>
            </a:pPr>
            <a:endParaRPr lang="en-ZA" sz="2000" b="1"/>
          </a:p>
          <a:p>
            <a:pPr marL="285750" indent="-285750">
              <a:buFont typeface="Arial" panose="020B0604020202020204" pitchFamily="34" charset="0"/>
              <a:buChar char="•"/>
            </a:pPr>
            <a:r>
              <a:rPr lang="en-ZA" sz="2000" b="1"/>
              <a:t>N-fixation</a:t>
            </a:r>
            <a:r>
              <a:rPr lang="en-ZA" sz="2000"/>
              <a:t> to replace fertiliser highest emission reduction potential + improved protein content</a:t>
            </a:r>
          </a:p>
          <a:p>
            <a:endParaRPr lang="en-ZA" sz="2000" b="1"/>
          </a:p>
          <a:p>
            <a:pPr marL="285750" indent="-285750">
              <a:buFont typeface="Arial" panose="020B0604020202020204" pitchFamily="34" charset="0"/>
              <a:buChar char="•"/>
            </a:pPr>
            <a:r>
              <a:rPr lang="en-ZA" sz="2000" b="1"/>
              <a:t>Cover crops: </a:t>
            </a:r>
            <a:r>
              <a:rPr lang="en-ZA" sz="2000"/>
              <a:t>grain production is not sacrificed</a:t>
            </a:r>
            <a:endParaRPr lang="en-ZA" sz="2000" b="1"/>
          </a:p>
          <a:p>
            <a:endParaRPr lang="en-ZA" sz="2000"/>
          </a:p>
          <a:p>
            <a:pPr marL="285750" indent="-285750">
              <a:buFont typeface="Arial" panose="020B0604020202020204" pitchFamily="34" charset="0"/>
              <a:buChar char="•"/>
            </a:pPr>
            <a:r>
              <a:rPr lang="en-ZA" sz="2000" b="1"/>
              <a:t>Soil carbon sequestration </a:t>
            </a:r>
            <a:r>
              <a:rPr lang="en-ZA" sz="2000"/>
              <a:t>has a big impact on GWP, all systems removed more CO</a:t>
            </a:r>
            <a:r>
              <a:rPr lang="en-ZA" sz="2000" baseline="-25000"/>
              <a:t>2</a:t>
            </a:r>
            <a:r>
              <a:rPr lang="en-ZA" sz="2000"/>
              <a:t> annually than what was emitted through inputs and direct emissions</a:t>
            </a:r>
          </a:p>
          <a:p>
            <a:endParaRPr lang="en-ZA" sz="2000"/>
          </a:p>
          <a:p>
            <a:pPr marL="285750" indent="-285750">
              <a:buFont typeface="Arial" panose="020B0604020202020204" pitchFamily="34" charset="0"/>
              <a:buChar char="•"/>
            </a:pPr>
            <a:r>
              <a:rPr lang="en-ZA" sz="2000"/>
              <a:t>Increasing </a:t>
            </a:r>
            <a:r>
              <a:rPr lang="en-ZA" sz="2000" b="1"/>
              <a:t>outputs </a:t>
            </a:r>
            <a:r>
              <a:rPr lang="en-ZA" sz="2000"/>
              <a:t>and efficiency is important along with mitigation (figure →).</a:t>
            </a:r>
          </a:p>
          <a:p>
            <a:pPr>
              <a:lnSpc>
                <a:spcPct val="150000"/>
              </a:lnSpc>
            </a:pPr>
            <a:endParaRPr lang="en-ZA"/>
          </a:p>
        </p:txBody>
      </p:sp>
      <p:sp>
        <p:nvSpPr>
          <p:cNvPr id="3" name="Title 1">
            <a:extLst>
              <a:ext uri="{FF2B5EF4-FFF2-40B4-BE49-F238E27FC236}">
                <a16:creationId xmlns:a16="http://schemas.microsoft.com/office/drawing/2014/main" id="{A9746500-BD76-C60F-D7A3-9216E35D6FBA}"/>
              </a:ext>
            </a:extLst>
          </p:cNvPr>
          <p:cNvSpPr txBox="1">
            <a:spLocks/>
          </p:cNvSpPr>
          <p:nvPr/>
        </p:nvSpPr>
        <p:spPr>
          <a:xfrm>
            <a:off x="508416" y="209463"/>
            <a:ext cx="113992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pc="300">
                <a:solidFill>
                  <a:schemeClr val="accent6">
                    <a:lumMod val="75000"/>
                  </a:schemeClr>
                </a:solidFill>
                <a:latin typeface="+mn-lt"/>
              </a:rPr>
              <a:t>Conclusions and recommendations</a:t>
            </a:r>
          </a:p>
        </p:txBody>
      </p:sp>
      <p:pic>
        <p:nvPicPr>
          <p:cNvPr id="4" name="Picture 3">
            <a:extLst>
              <a:ext uri="{FF2B5EF4-FFF2-40B4-BE49-F238E27FC236}">
                <a16:creationId xmlns:a16="http://schemas.microsoft.com/office/drawing/2014/main" id="{9D835440-506D-1BEE-DBE9-9F780AFA5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8" name="Picture 7" descr="A logo with text and animals&#10;&#10;Description automatically generated with medium confidence">
            <a:extLst>
              <a:ext uri="{FF2B5EF4-FFF2-40B4-BE49-F238E27FC236}">
                <a16:creationId xmlns:a16="http://schemas.microsoft.com/office/drawing/2014/main" id="{169A67C6-9FCF-6D05-E8C8-22768C402D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222600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F521-4BBF-86C6-7642-363489C7C0CD}"/>
              </a:ext>
            </a:extLst>
          </p:cNvPr>
          <p:cNvSpPr>
            <a:spLocks noGrp="1"/>
          </p:cNvSpPr>
          <p:nvPr>
            <p:ph type="title"/>
          </p:nvPr>
        </p:nvSpPr>
        <p:spPr/>
        <p:txBody>
          <a:bodyPr>
            <a:normAutofit/>
          </a:bodyPr>
          <a:lstStyle/>
          <a:p>
            <a:r>
              <a:rPr lang="en-ZA" spc="300">
                <a:solidFill>
                  <a:schemeClr val="accent6">
                    <a:lumMod val="75000"/>
                  </a:schemeClr>
                </a:solidFill>
                <a:latin typeface="+mn-lt"/>
              </a:rPr>
              <a:t>Implications of findings</a:t>
            </a:r>
          </a:p>
        </p:txBody>
      </p:sp>
      <p:sp>
        <p:nvSpPr>
          <p:cNvPr id="3" name="Content Placeholder 2">
            <a:extLst>
              <a:ext uri="{FF2B5EF4-FFF2-40B4-BE49-F238E27FC236}">
                <a16:creationId xmlns:a16="http://schemas.microsoft.com/office/drawing/2014/main" id="{A91D2C66-D30A-4B05-91EA-292632C94686}"/>
              </a:ext>
            </a:extLst>
          </p:cNvPr>
          <p:cNvSpPr>
            <a:spLocks noGrp="1"/>
          </p:cNvSpPr>
          <p:nvPr>
            <p:ph idx="1"/>
          </p:nvPr>
        </p:nvSpPr>
        <p:spPr>
          <a:xfrm>
            <a:off x="515544" y="1312922"/>
            <a:ext cx="10515600" cy="4893299"/>
          </a:xfrm>
        </p:spPr>
        <p:txBody>
          <a:bodyPr>
            <a:normAutofit/>
          </a:bodyPr>
          <a:lstStyle/>
          <a:p>
            <a:pPr>
              <a:lnSpc>
                <a:spcPct val="120000"/>
              </a:lnSpc>
            </a:pPr>
            <a:r>
              <a:rPr lang="en-GB" sz="2000"/>
              <a:t>Livestock can </a:t>
            </a:r>
            <a:r>
              <a:rPr lang="en-GB" sz="2000" b="1">
                <a:solidFill>
                  <a:schemeClr val="accent6">
                    <a:lumMod val="75000"/>
                  </a:schemeClr>
                </a:solidFill>
              </a:rPr>
              <a:t>convert</a:t>
            </a:r>
            <a:r>
              <a:rPr lang="en-GB" sz="2000"/>
              <a:t> forage and fodder products into food products (can be used to rotate cash crop phases with less intensive fodder phases)</a:t>
            </a:r>
            <a:endParaRPr lang="en-ZA" sz="2000"/>
          </a:p>
          <a:p>
            <a:pPr>
              <a:lnSpc>
                <a:spcPct val="120000"/>
              </a:lnSpc>
            </a:pPr>
            <a:r>
              <a:rPr lang="en-ZA" sz="2000"/>
              <a:t>M</a:t>
            </a:r>
            <a:r>
              <a:rPr lang="en-US" sz="2000"/>
              <a:t>itigation benefit was due to </a:t>
            </a:r>
            <a:r>
              <a:rPr lang="en-US" sz="2000" b="1">
                <a:solidFill>
                  <a:schemeClr val="accent6">
                    <a:lumMod val="75000"/>
                  </a:schemeClr>
                </a:solidFill>
              </a:rPr>
              <a:t>N fixation</a:t>
            </a:r>
            <a:r>
              <a:rPr lang="en-US" sz="2000"/>
              <a:t>, livestock ensures pasture is </a:t>
            </a:r>
            <a:r>
              <a:rPr lang="en-US" sz="2000" b="1">
                <a:solidFill>
                  <a:schemeClr val="accent6">
                    <a:lumMod val="75000"/>
                  </a:schemeClr>
                </a:solidFill>
              </a:rPr>
              <a:t>profitable</a:t>
            </a:r>
          </a:p>
          <a:p>
            <a:pPr>
              <a:lnSpc>
                <a:spcPct val="120000"/>
              </a:lnSpc>
            </a:pPr>
            <a:r>
              <a:rPr lang="en-US" sz="2000"/>
              <a:t>Incorporating should be done </a:t>
            </a:r>
            <a:r>
              <a:rPr lang="en-US" sz="2000" b="1">
                <a:solidFill>
                  <a:schemeClr val="accent6">
                    <a:lumMod val="75000"/>
                  </a:schemeClr>
                </a:solidFill>
              </a:rPr>
              <a:t>carefully</a:t>
            </a:r>
            <a:r>
              <a:rPr lang="en-US" sz="2000"/>
              <a:t> (high stocking rate, overgrazing, insufficient N fixation)</a:t>
            </a:r>
            <a:r>
              <a:rPr lang="en-GB" sz="2000" b="1">
                <a:solidFill>
                  <a:schemeClr val="accent6">
                    <a:lumMod val="75000"/>
                  </a:schemeClr>
                </a:solidFill>
              </a:rPr>
              <a:t> </a:t>
            </a:r>
            <a:endParaRPr lang="en-ZA" sz="2000" b="1">
              <a:solidFill>
                <a:srgbClr val="385723"/>
              </a:solidFill>
            </a:endParaRPr>
          </a:p>
          <a:p>
            <a:pPr>
              <a:lnSpc>
                <a:spcPct val="100000"/>
              </a:lnSpc>
            </a:pPr>
            <a:r>
              <a:rPr lang="en-GB" sz="2000" b="1">
                <a:solidFill>
                  <a:srgbClr val="385723"/>
                </a:solidFill>
              </a:rPr>
              <a:t>Perspective shift </a:t>
            </a:r>
            <a:r>
              <a:rPr lang="en-GB" sz="2000"/>
              <a:t>from managing a crop production system for </a:t>
            </a:r>
            <a:r>
              <a:rPr lang="en-GB" sz="2000" b="1">
                <a:solidFill>
                  <a:srgbClr val="385723"/>
                </a:solidFill>
              </a:rPr>
              <a:t>annual output </a:t>
            </a:r>
            <a:r>
              <a:rPr lang="en-GB" sz="2000"/>
              <a:t>to managing a production system as a </a:t>
            </a:r>
            <a:r>
              <a:rPr lang="en-GB" sz="2000" b="1">
                <a:solidFill>
                  <a:srgbClr val="385723"/>
                </a:solidFill>
              </a:rPr>
              <a:t>multi-year agroecosystem </a:t>
            </a:r>
          </a:p>
          <a:p>
            <a:pPr>
              <a:lnSpc>
                <a:spcPct val="150000"/>
              </a:lnSpc>
            </a:pPr>
            <a:r>
              <a:rPr lang="en-GB" sz="2000"/>
              <a:t>Ecosystem services are considered </a:t>
            </a:r>
            <a:r>
              <a:rPr lang="en-GB" sz="2000" b="1">
                <a:solidFill>
                  <a:srgbClr val="385723"/>
                </a:solidFill>
              </a:rPr>
              <a:t>co-products</a:t>
            </a:r>
            <a:r>
              <a:rPr lang="en-GB" sz="2000"/>
              <a:t> that support internal processes</a:t>
            </a:r>
          </a:p>
          <a:p>
            <a:pPr>
              <a:lnSpc>
                <a:spcPct val="150000"/>
              </a:lnSpc>
            </a:pPr>
            <a:r>
              <a:rPr lang="en-GB" sz="2000"/>
              <a:t>Conceptualise the </a:t>
            </a:r>
            <a:r>
              <a:rPr lang="en-GB" sz="2000" b="1">
                <a:solidFill>
                  <a:srgbClr val="385723"/>
                </a:solidFill>
              </a:rPr>
              <a:t>linkages</a:t>
            </a:r>
            <a:r>
              <a:rPr lang="en-GB" sz="2000"/>
              <a:t> between different </a:t>
            </a:r>
            <a:r>
              <a:rPr lang="en-GB" sz="2000" b="1">
                <a:solidFill>
                  <a:srgbClr val="385723"/>
                </a:solidFill>
              </a:rPr>
              <a:t>phases</a:t>
            </a:r>
            <a:r>
              <a:rPr lang="en-GB" sz="2000"/>
              <a:t> in the rotation </a:t>
            </a:r>
          </a:p>
        </p:txBody>
      </p:sp>
      <p:pic>
        <p:nvPicPr>
          <p:cNvPr id="7" name="Picture 6" descr="A logo with text and animals&#10;&#10;Description automatically generated with medium confidence">
            <a:extLst>
              <a:ext uri="{FF2B5EF4-FFF2-40B4-BE49-F238E27FC236}">
                <a16:creationId xmlns:a16="http://schemas.microsoft.com/office/drawing/2014/main" id="{28F5287F-950E-15AE-65C5-76C8B160A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
        <p:nvSpPr>
          <p:cNvPr id="12" name="Content Placeholder 2">
            <a:extLst>
              <a:ext uri="{FF2B5EF4-FFF2-40B4-BE49-F238E27FC236}">
                <a16:creationId xmlns:a16="http://schemas.microsoft.com/office/drawing/2014/main" id="{B8D1F220-DC89-C89E-97F0-BF265E1D9741}"/>
              </a:ext>
            </a:extLst>
          </p:cNvPr>
          <p:cNvSpPr txBox="1">
            <a:spLocks/>
          </p:cNvSpPr>
          <p:nvPr/>
        </p:nvSpPr>
        <p:spPr>
          <a:xfrm>
            <a:off x="676872" y="5492274"/>
            <a:ext cx="10515600" cy="85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2000" b="1">
                <a:solidFill>
                  <a:schemeClr val="accent6">
                    <a:lumMod val="50000"/>
                  </a:schemeClr>
                </a:solidFill>
              </a:rPr>
              <a:t>Ma</a:t>
            </a:r>
            <a:r>
              <a:rPr lang="en-ZA" sz="2000" b="1">
                <a:solidFill>
                  <a:srgbClr val="385723"/>
                </a:solidFill>
              </a:rPr>
              <a:t>ssi</a:t>
            </a:r>
            <a:r>
              <a:rPr lang="en-ZA" sz="2000" b="1">
                <a:solidFill>
                  <a:schemeClr val="accent6">
                    <a:lumMod val="50000"/>
                  </a:schemeClr>
                </a:solidFill>
              </a:rPr>
              <a:t>ve GHG mitigation potential: </a:t>
            </a:r>
            <a:r>
              <a:rPr lang="en-ZA" sz="2000" b="1">
                <a:solidFill>
                  <a:schemeClr val="tx1">
                    <a:lumMod val="75000"/>
                    <a:lumOff val="25000"/>
                  </a:schemeClr>
                </a:solidFill>
              </a:rPr>
              <a:t>Livestock integration through linking existing producers</a:t>
            </a:r>
          </a:p>
        </p:txBody>
      </p:sp>
      <p:pic>
        <p:nvPicPr>
          <p:cNvPr id="14" name="Picture 13">
            <a:extLst>
              <a:ext uri="{FF2B5EF4-FFF2-40B4-BE49-F238E27FC236}">
                <a16:creationId xmlns:a16="http://schemas.microsoft.com/office/drawing/2014/main" id="{832D591F-D4CE-1B6A-52D7-6AD0D62CE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spTree>
    <p:extLst>
      <p:ext uri="{BB962C8B-B14F-4D97-AF65-F5344CB8AC3E}">
        <p14:creationId xmlns:p14="http://schemas.microsoft.com/office/powerpoint/2010/main" val="98700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ECD9-EAD4-01A7-E245-59541F1A3D5B}"/>
              </a:ext>
            </a:extLst>
          </p:cNvPr>
          <p:cNvSpPr>
            <a:spLocks noGrp="1"/>
          </p:cNvSpPr>
          <p:nvPr>
            <p:ph type="title"/>
          </p:nvPr>
        </p:nvSpPr>
        <p:spPr>
          <a:xfrm>
            <a:off x="1500324" y="2373915"/>
            <a:ext cx="7363218" cy="1325563"/>
          </a:xfrm>
        </p:spPr>
        <p:txBody>
          <a:bodyPr>
            <a:normAutofit fontScale="90000"/>
          </a:bodyPr>
          <a:lstStyle/>
          <a:p>
            <a:r>
              <a:rPr lang="en-ZA" sz="4800"/>
              <a:t>Thank you to the project funders</a:t>
            </a:r>
          </a:p>
        </p:txBody>
      </p:sp>
      <p:pic>
        <p:nvPicPr>
          <p:cNvPr id="4" name="Picture 2" descr="Logo CAU — English">
            <a:extLst>
              <a:ext uri="{FF2B5EF4-FFF2-40B4-BE49-F238E27FC236}">
                <a16:creationId xmlns:a16="http://schemas.microsoft.com/office/drawing/2014/main" id="{54880F0C-862C-229F-F7DD-0848D2A39B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769" y="4939645"/>
            <a:ext cx="4260175" cy="14200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D9E83B5-56EE-5D11-A2B6-102DC78B58BF}"/>
              </a:ext>
            </a:extLst>
          </p:cNvPr>
          <p:cNvPicPr>
            <a:picLocks noChangeAspect="1"/>
          </p:cNvPicPr>
          <p:nvPr/>
        </p:nvPicPr>
        <p:blipFill>
          <a:blip r:embed="rId4"/>
          <a:stretch>
            <a:fillRect/>
          </a:stretch>
        </p:blipFill>
        <p:spPr>
          <a:xfrm>
            <a:off x="7678135" y="5039233"/>
            <a:ext cx="1754519" cy="1754519"/>
          </a:xfrm>
          <a:prstGeom prst="rect">
            <a:avLst/>
          </a:prstGeom>
        </p:spPr>
      </p:pic>
      <p:pic>
        <p:nvPicPr>
          <p:cNvPr id="6" name="Picture 5">
            <a:extLst>
              <a:ext uri="{FF2B5EF4-FFF2-40B4-BE49-F238E27FC236}">
                <a16:creationId xmlns:a16="http://schemas.microsoft.com/office/drawing/2014/main" id="{AC33C2CA-48FB-3294-4A65-54C3FC7E5522}"/>
              </a:ext>
            </a:extLst>
          </p:cNvPr>
          <p:cNvPicPr>
            <a:picLocks noChangeAspect="1"/>
          </p:cNvPicPr>
          <p:nvPr/>
        </p:nvPicPr>
        <p:blipFill>
          <a:blip r:embed="rId5"/>
          <a:stretch>
            <a:fillRect/>
          </a:stretch>
        </p:blipFill>
        <p:spPr>
          <a:xfrm>
            <a:off x="7430811" y="4055114"/>
            <a:ext cx="4364551" cy="1247015"/>
          </a:xfrm>
          <a:prstGeom prst="rect">
            <a:avLst/>
          </a:prstGeom>
        </p:spPr>
      </p:pic>
      <p:pic>
        <p:nvPicPr>
          <p:cNvPr id="8" name="Picture 7">
            <a:extLst>
              <a:ext uri="{FF2B5EF4-FFF2-40B4-BE49-F238E27FC236}">
                <a16:creationId xmlns:a16="http://schemas.microsoft.com/office/drawing/2014/main" id="{505F69BA-B1B3-4684-D555-470D4D96A3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061" y="4201117"/>
            <a:ext cx="1732757" cy="2361633"/>
          </a:xfrm>
          <a:prstGeom prst="rect">
            <a:avLst/>
          </a:prstGeom>
        </p:spPr>
      </p:pic>
      <p:pic>
        <p:nvPicPr>
          <p:cNvPr id="1026" name="Picture 2">
            <a:extLst>
              <a:ext uri="{FF2B5EF4-FFF2-40B4-BE49-F238E27FC236}">
                <a16:creationId xmlns:a16="http://schemas.microsoft.com/office/drawing/2014/main" id="{A73E0E77-0D22-2ED7-C4BA-8E8389A6EC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33365" y="5751396"/>
            <a:ext cx="1608838" cy="81135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49980E6-DB95-CE6E-5BD5-CFE2B73D940F}"/>
              </a:ext>
            </a:extLst>
          </p:cNvPr>
          <p:cNvGrpSpPr/>
          <p:nvPr/>
        </p:nvGrpSpPr>
        <p:grpSpPr>
          <a:xfrm>
            <a:off x="1715285" y="1663736"/>
            <a:ext cx="6733968" cy="635624"/>
            <a:chOff x="1758214" y="2771499"/>
            <a:chExt cx="6733968" cy="635624"/>
          </a:xfrm>
        </p:grpSpPr>
        <p:sp>
          <p:nvSpPr>
            <p:cNvPr id="10" name="TextBox 9">
              <a:extLst>
                <a:ext uri="{FF2B5EF4-FFF2-40B4-BE49-F238E27FC236}">
                  <a16:creationId xmlns:a16="http://schemas.microsoft.com/office/drawing/2014/main" id="{5E79A3A4-18AA-BA30-2A36-959415AFAAEF}"/>
                </a:ext>
              </a:extLst>
            </p:cNvPr>
            <p:cNvSpPr txBox="1"/>
            <p:nvPr/>
          </p:nvSpPr>
          <p:spPr>
            <a:xfrm>
              <a:off x="2393838" y="2858478"/>
              <a:ext cx="6098344" cy="461665"/>
            </a:xfrm>
            <a:prstGeom prst="rect">
              <a:avLst/>
            </a:prstGeom>
            <a:noFill/>
          </p:spPr>
          <p:txBody>
            <a:bodyPr wrap="square">
              <a:spAutoFit/>
            </a:bodyPr>
            <a:lstStyle/>
            <a:p>
              <a:r>
                <a:rPr lang="en-ZA" sz="2400"/>
                <a:t>LisaLMatt@gmail.com</a:t>
              </a:r>
            </a:p>
          </p:txBody>
        </p:sp>
        <p:pic>
          <p:nvPicPr>
            <p:cNvPr id="12" name="Graphic 11" descr="Envelope outline">
              <a:extLst>
                <a:ext uri="{FF2B5EF4-FFF2-40B4-BE49-F238E27FC236}">
                  <a16:creationId xmlns:a16="http://schemas.microsoft.com/office/drawing/2014/main" id="{10F24FFA-805B-FA82-56E3-2CADDBA6FA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8214" y="2771499"/>
              <a:ext cx="635624" cy="635624"/>
            </a:xfrm>
            <a:prstGeom prst="rect">
              <a:avLst/>
            </a:prstGeom>
          </p:spPr>
        </p:pic>
      </p:grpSp>
    </p:spTree>
    <p:extLst>
      <p:ext uri="{BB962C8B-B14F-4D97-AF65-F5344CB8AC3E}">
        <p14:creationId xmlns:p14="http://schemas.microsoft.com/office/powerpoint/2010/main" val="228918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F74-C75F-18C9-484E-A318723E6AB6}"/>
              </a:ext>
            </a:extLst>
          </p:cNvPr>
          <p:cNvSpPr>
            <a:spLocks noGrp="1"/>
          </p:cNvSpPr>
          <p:nvPr>
            <p:ph type="title"/>
          </p:nvPr>
        </p:nvSpPr>
        <p:spPr>
          <a:xfrm>
            <a:off x="508416" y="209463"/>
            <a:ext cx="10515600" cy="1325563"/>
          </a:xfrm>
        </p:spPr>
        <p:txBody>
          <a:bodyPr/>
          <a:lstStyle/>
          <a:p>
            <a:r>
              <a:rPr lang="en-ZA" spc="300">
                <a:solidFill>
                  <a:schemeClr val="accent6">
                    <a:lumMod val="75000"/>
                  </a:schemeClr>
                </a:solidFill>
                <a:latin typeface="+mn-lt"/>
              </a:rPr>
              <a:t>Introduction</a:t>
            </a:r>
          </a:p>
        </p:txBody>
      </p:sp>
      <p:sp>
        <p:nvSpPr>
          <p:cNvPr id="3" name="Content Placeholder 2">
            <a:extLst>
              <a:ext uri="{FF2B5EF4-FFF2-40B4-BE49-F238E27FC236}">
                <a16:creationId xmlns:a16="http://schemas.microsoft.com/office/drawing/2014/main" id="{D767684B-D8FE-2597-83D3-B33874FC54B4}"/>
              </a:ext>
            </a:extLst>
          </p:cNvPr>
          <p:cNvSpPr>
            <a:spLocks noGrp="1"/>
          </p:cNvSpPr>
          <p:nvPr>
            <p:ph idx="1"/>
          </p:nvPr>
        </p:nvSpPr>
        <p:spPr>
          <a:xfrm>
            <a:off x="672009" y="1284111"/>
            <a:ext cx="10764187" cy="4922110"/>
          </a:xfrm>
        </p:spPr>
        <p:txBody>
          <a:bodyPr>
            <a:normAutofit/>
          </a:bodyPr>
          <a:lstStyle/>
          <a:p>
            <a:pPr>
              <a:lnSpc>
                <a:spcPct val="100000"/>
              </a:lnSpc>
            </a:pPr>
            <a:r>
              <a:rPr lang="en-ZA" sz="2400"/>
              <a:t>Responsible for a quarter of anthropogenic Greenhouse gases (GHGs)</a:t>
            </a:r>
          </a:p>
          <a:p>
            <a:pPr>
              <a:lnSpc>
                <a:spcPct val="100000"/>
              </a:lnSpc>
            </a:pPr>
            <a:r>
              <a:rPr lang="en-ZA" sz="2400"/>
              <a:t>To keep global warming well below 2</a:t>
            </a:r>
            <a:r>
              <a:rPr lang="en-ZA" sz="2400">
                <a:sym typeface="Symbol" panose="05050102010706020507" pitchFamily="18" charset="2"/>
              </a:rPr>
              <a:t>C, need both emission reductions and carbon dioxide removals </a:t>
            </a:r>
          </a:p>
          <a:p>
            <a:pPr>
              <a:lnSpc>
                <a:spcPct val="100000"/>
              </a:lnSpc>
            </a:pPr>
            <a:r>
              <a:rPr lang="en-ZA" sz="2400"/>
              <a:t>Critical to develop sustainable low-carbon agricultural systems, without negatively affecting food production </a:t>
            </a:r>
          </a:p>
          <a:p>
            <a:pPr>
              <a:lnSpc>
                <a:spcPct val="100000"/>
              </a:lnSpc>
            </a:pPr>
            <a:r>
              <a:rPr lang="en-ZA" sz="2400"/>
              <a:t>Data gaps for South Africa - difficult to evaluate or compare Global Warming Potentials (GWPs)</a:t>
            </a:r>
          </a:p>
          <a:p>
            <a:pPr>
              <a:lnSpc>
                <a:spcPct val="100000"/>
              </a:lnSpc>
            </a:pPr>
            <a:r>
              <a:rPr lang="en-ZA" sz="2400"/>
              <a:t>This study investigates using </a:t>
            </a:r>
            <a:r>
              <a:rPr lang="en-ZA" sz="2400" b="1">
                <a:solidFill>
                  <a:schemeClr val="accent6">
                    <a:lumMod val="50000"/>
                  </a:schemeClr>
                </a:solidFill>
              </a:rPr>
              <a:t>crop rotation </a:t>
            </a:r>
            <a:r>
              <a:rPr lang="en-ZA" sz="2400"/>
              <a:t>as an ecological intensification strategy</a:t>
            </a:r>
            <a:endParaRPr lang="en-ZA"/>
          </a:p>
        </p:txBody>
      </p:sp>
      <p:pic>
        <p:nvPicPr>
          <p:cNvPr id="5" name="Picture 4">
            <a:extLst>
              <a:ext uri="{FF2B5EF4-FFF2-40B4-BE49-F238E27FC236}">
                <a16:creationId xmlns:a16="http://schemas.microsoft.com/office/drawing/2014/main" id="{B7268318-9B56-C992-50F2-F64094856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7" name="Picture 6" descr="A logo with text and animals&#10;&#10;Description automatically generated with medium confidence">
            <a:extLst>
              <a:ext uri="{FF2B5EF4-FFF2-40B4-BE49-F238E27FC236}">
                <a16:creationId xmlns:a16="http://schemas.microsoft.com/office/drawing/2014/main" id="{94A3024A-F546-5456-1CDC-361B86D3A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42073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AFD25-DA7A-4750-B07A-27667439EE8C}"/>
              </a:ext>
            </a:extLst>
          </p:cNvPr>
          <p:cNvSpPr>
            <a:spLocks noGrp="1"/>
          </p:cNvSpPr>
          <p:nvPr>
            <p:ph idx="1"/>
          </p:nvPr>
        </p:nvSpPr>
        <p:spPr/>
        <p:txBody>
          <a:bodyPr/>
          <a:lstStyle/>
          <a:p>
            <a:r>
              <a:rPr lang="en-ZA"/>
              <a:t>Accessible technology</a:t>
            </a:r>
          </a:p>
          <a:p>
            <a:r>
              <a:rPr lang="en-ZA"/>
              <a:t>Rotation can be implemented across range of contexts </a:t>
            </a:r>
          </a:p>
          <a:p>
            <a:r>
              <a:rPr lang="en-ZA"/>
              <a:t>Circular economy through resource reuse</a:t>
            </a:r>
          </a:p>
          <a:p>
            <a:r>
              <a:rPr lang="en-ZA"/>
              <a:t>Co-benefits such as improved resilience, system flexibility, decreasing climate and market risk</a:t>
            </a:r>
          </a:p>
          <a:p>
            <a:r>
              <a:rPr lang="en-ZA" b="1">
                <a:solidFill>
                  <a:schemeClr val="accent6">
                    <a:lumMod val="50000"/>
                  </a:schemeClr>
                </a:solidFill>
              </a:rPr>
              <a:t>Modifies both the agroecosystem and the management</a:t>
            </a:r>
          </a:p>
          <a:p>
            <a:endParaRPr lang="en-ZA"/>
          </a:p>
        </p:txBody>
      </p:sp>
      <p:sp>
        <p:nvSpPr>
          <p:cNvPr id="7" name="Title 1">
            <a:extLst>
              <a:ext uri="{FF2B5EF4-FFF2-40B4-BE49-F238E27FC236}">
                <a16:creationId xmlns:a16="http://schemas.microsoft.com/office/drawing/2014/main" id="{FF02518D-6BC3-C35B-DD75-F581331E3925}"/>
              </a:ext>
            </a:extLst>
          </p:cNvPr>
          <p:cNvSpPr txBox="1">
            <a:spLocks/>
          </p:cNvSpPr>
          <p:nvPr/>
        </p:nvSpPr>
        <p:spPr>
          <a:xfrm>
            <a:off x="508416" y="2094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pc="300">
                <a:solidFill>
                  <a:schemeClr val="accent6">
                    <a:lumMod val="75000"/>
                  </a:schemeClr>
                </a:solidFill>
                <a:latin typeface="+mn-lt"/>
              </a:rPr>
              <a:t>Why crop rotation?</a:t>
            </a:r>
          </a:p>
        </p:txBody>
      </p:sp>
      <p:sp>
        <p:nvSpPr>
          <p:cNvPr id="10" name="TextBox 9">
            <a:extLst>
              <a:ext uri="{FF2B5EF4-FFF2-40B4-BE49-F238E27FC236}">
                <a16:creationId xmlns:a16="http://schemas.microsoft.com/office/drawing/2014/main" id="{5D3E084A-90A7-EB5F-2DD2-E3DCA988480B}"/>
              </a:ext>
            </a:extLst>
          </p:cNvPr>
          <p:cNvSpPr txBox="1"/>
          <p:nvPr/>
        </p:nvSpPr>
        <p:spPr>
          <a:xfrm>
            <a:off x="1627733" y="5409167"/>
            <a:ext cx="1470013" cy="523220"/>
          </a:xfrm>
          <a:prstGeom prst="rect">
            <a:avLst/>
          </a:prstGeom>
          <a:noFill/>
        </p:spPr>
        <p:txBody>
          <a:bodyPr wrap="square" rtlCol="0">
            <a:spAutoFit/>
          </a:bodyPr>
          <a:lstStyle/>
          <a:p>
            <a:r>
              <a:rPr lang="en-ZA" sz="2800">
                <a:solidFill>
                  <a:schemeClr val="bg2">
                    <a:lumMod val="25000"/>
                  </a:schemeClr>
                </a:solidFill>
              </a:rPr>
              <a:t>Legumes</a:t>
            </a:r>
          </a:p>
        </p:txBody>
      </p:sp>
      <p:sp>
        <p:nvSpPr>
          <p:cNvPr id="11" name="TextBox 10">
            <a:extLst>
              <a:ext uri="{FF2B5EF4-FFF2-40B4-BE49-F238E27FC236}">
                <a16:creationId xmlns:a16="http://schemas.microsoft.com/office/drawing/2014/main" id="{22535E5C-CB8F-7DB8-C419-E6072175426D}"/>
              </a:ext>
            </a:extLst>
          </p:cNvPr>
          <p:cNvSpPr txBox="1"/>
          <p:nvPr/>
        </p:nvSpPr>
        <p:spPr>
          <a:xfrm>
            <a:off x="4339690" y="5379677"/>
            <a:ext cx="3577245" cy="523220"/>
          </a:xfrm>
          <a:prstGeom prst="rect">
            <a:avLst/>
          </a:prstGeom>
          <a:noFill/>
        </p:spPr>
        <p:txBody>
          <a:bodyPr wrap="square" rtlCol="0">
            <a:spAutoFit/>
          </a:bodyPr>
          <a:lstStyle/>
          <a:p>
            <a:r>
              <a:rPr lang="en-ZA" sz="2800">
                <a:solidFill>
                  <a:schemeClr val="bg2">
                    <a:lumMod val="25000"/>
                  </a:schemeClr>
                </a:solidFill>
              </a:rPr>
              <a:t>Livestock incorporation</a:t>
            </a:r>
          </a:p>
        </p:txBody>
      </p:sp>
      <p:sp>
        <p:nvSpPr>
          <p:cNvPr id="12" name="TextBox 11">
            <a:extLst>
              <a:ext uri="{FF2B5EF4-FFF2-40B4-BE49-F238E27FC236}">
                <a16:creationId xmlns:a16="http://schemas.microsoft.com/office/drawing/2014/main" id="{F194C7DA-04F5-7CD1-6190-52C26F775E3A}"/>
              </a:ext>
            </a:extLst>
          </p:cNvPr>
          <p:cNvSpPr txBox="1"/>
          <p:nvPr/>
        </p:nvSpPr>
        <p:spPr>
          <a:xfrm>
            <a:off x="9001580" y="5409167"/>
            <a:ext cx="2448192" cy="523220"/>
          </a:xfrm>
          <a:prstGeom prst="rect">
            <a:avLst/>
          </a:prstGeom>
          <a:noFill/>
        </p:spPr>
        <p:txBody>
          <a:bodyPr wrap="square" rtlCol="0">
            <a:spAutoFit/>
          </a:bodyPr>
          <a:lstStyle/>
          <a:p>
            <a:r>
              <a:rPr lang="en-ZA" sz="2800">
                <a:solidFill>
                  <a:schemeClr val="bg2">
                    <a:lumMod val="25000"/>
                  </a:schemeClr>
                </a:solidFill>
              </a:rPr>
              <a:t>High diversity</a:t>
            </a:r>
          </a:p>
        </p:txBody>
      </p:sp>
      <p:pic>
        <p:nvPicPr>
          <p:cNvPr id="4" name="Graphic 3" descr="Soy with solid fill">
            <a:extLst>
              <a:ext uri="{FF2B5EF4-FFF2-40B4-BE49-F238E27FC236}">
                <a16:creationId xmlns:a16="http://schemas.microsoft.com/office/drawing/2014/main" id="{4B969498-C59E-C1BB-73BD-A40B7B3790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680" y="5350186"/>
            <a:ext cx="582202" cy="582202"/>
          </a:xfrm>
          <a:prstGeom prst="rect">
            <a:avLst/>
          </a:prstGeom>
        </p:spPr>
      </p:pic>
      <p:pic>
        <p:nvPicPr>
          <p:cNvPr id="6" name="Graphic 5" descr="Sheep with solid fill">
            <a:extLst>
              <a:ext uri="{FF2B5EF4-FFF2-40B4-BE49-F238E27FC236}">
                <a16:creationId xmlns:a16="http://schemas.microsoft.com/office/drawing/2014/main" id="{1C321F0C-B62E-A2B7-A252-3DD91F929D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09072" y="5293843"/>
            <a:ext cx="753867" cy="753867"/>
          </a:xfrm>
          <a:prstGeom prst="rect">
            <a:avLst/>
          </a:prstGeom>
        </p:spPr>
      </p:pic>
      <p:pic>
        <p:nvPicPr>
          <p:cNvPr id="9" name="Graphic 8" descr="Rainforest with solid fill">
            <a:extLst>
              <a:ext uri="{FF2B5EF4-FFF2-40B4-BE49-F238E27FC236}">
                <a16:creationId xmlns:a16="http://schemas.microsoft.com/office/drawing/2014/main" id="{D3C8AF1F-E391-DF61-C336-5F83B975EB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16840" y="5262909"/>
            <a:ext cx="684740" cy="684740"/>
          </a:xfrm>
          <a:prstGeom prst="rect">
            <a:avLst/>
          </a:prstGeom>
        </p:spPr>
      </p:pic>
      <p:pic>
        <p:nvPicPr>
          <p:cNvPr id="5" name="Picture 4">
            <a:extLst>
              <a:ext uri="{FF2B5EF4-FFF2-40B4-BE49-F238E27FC236}">
                <a16:creationId xmlns:a16="http://schemas.microsoft.com/office/drawing/2014/main" id="{D9FCD915-14BF-B2B4-B5B2-00EFA29FE3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13" name="Picture 12" descr="A logo with text and animals&#10;&#10;Description automatically generated with medium confidence">
            <a:extLst>
              <a:ext uri="{FF2B5EF4-FFF2-40B4-BE49-F238E27FC236}">
                <a16:creationId xmlns:a16="http://schemas.microsoft.com/office/drawing/2014/main" id="{D4EF1248-753C-97B6-C8D9-7329221DB9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73664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DAB4-FF14-8837-84DE-FEA13FAFF531}"/>
              </a:ext>
            </a:extLst>
          </p:cNvPr>
          <p:cNvSpPr>
            <a:spLocks noGrp="1"/>
          </p:cNvSpPr>
          <p:nvPr>
            <p:ph type="title"/>
          </p:nvPr>
        </p:nvSpPr>
        <p:spPr>
          <a:xfrm>
            <a:off x="601395" y="872244"/>
            <a:ext cx="11415473" cy="1438998"/>
          </a:xfrm>
        </p:spPr>
        <p:txBody>
          <a:bodyPr>
            <a:normAutofit/>
          </a:bodyPr>
          <a:lstStyle/>
          <a:p>
            <a:r>
              <a:rPr lang="en-ZA" sz="2800" b="1">
                <a:solidFill>
                  <a:schemeClr val="accent6">
                    <a:lumMod val="50000"/>
                  </a:schemeClr>
                </a:solidFill>
                <a:latin typeface="+mn-lt"/>
                <a:ea typeface="+mn-ea"/>
                <a:cs typeface="+mn-cs"/>
              </a:rPr>
              <a:t>Focus region: </a:t>
            </a:r>
            <a:r>
              <a:rPr lang="en-ZA" sz="2800">
                <a:solidFill>
                  <a:schemeClr val="tx1">
                    <a:lumMod val="65000"/>
                    <a:lumOff val="35000"/>
                  </a:schemeClr>
                </a:solidFill>
                <a:latin typeface="+mj-lt"/>
              </a:rPr>
              <a:t>dryland cropping systems in the Western Cape, South Africa</a:t>
            </a:r>
            <a:endParaRPr lang="en-ZA" sz="2800"/>
          </a:p>
        </p:txBody>
      </p:sp>
      <p:sp>
        <p:nvSpPr>
          <p:cNvPr id="5" name="TextBox 4">
            <a:extLst>
              <a:ext uri="{FF2B5EF4-FFF2-40B4-BE49-F238E27FC236}">
                <a16:creationId xmlns:a16="http://schemas.microsoft.com/office/drawing/2014/main" id="{88EF22E8-48F5-46E3-7369-E13691793B09}"/>
              </a:ext>
            </a:extLst>
          </p:cNvPr>
          <p:cNvSpPr txBox="1"/>
          <p:nvPr/>
        </p:nvSpPr>
        <p:spPr>
          <a:xfrm>
            <a:off x="5258547" y="2384084"/>
            <a:ext cx="6113417" cy="3631763"/>
          </a:xfrm>
          <a:prstGeom prst="rect">
            <a:avLst/>
          </a:prstGeom>
          <a:noFill/>
        </p:spPr>
        <p:txBody>
          <a:bodyPr wrap="square">
            <a:spAutoFit/>
          </a:bodyPr>
          <a:lstStyle/>
          <a:p>
            <a:pPr marL="514350" indent="-514350">
              <a:spcBef>
                <a:spcPts val="1800"/>
              </a:spcBef>
              <a:buFont typeface="+mj-lt"/>
              <a:buAutoNum type="arabicPeriod"/>
            </a:pPr>
            <a:r>
              <a:rPr lang="en-ZA" sz="2000"/>
              <a:t>What is the ability of the dryland grain systems to sequester carbon in soils and does crop rotation influence this ability?</a:t>
            </a:r>
          </a:p>
          <a:p>
            <a:pPr marL="514350" indent="-514350">
              <a:spcBef>
                <a:spcPts val="1800"/>
              </a:spcBef>
              <a:buFont typeface="+mj-lt"/>
              <a:buAutoNum type="arabicPeriod"/>
            </a:pPr>
            <a:r>
              <a:rPr lang="en-ZA" sz="2000"/>
              <a:t>Soil GHG emissions: How much nitrous oxide and methane are emitted from soils? What are the seasonal dynamics? Does rotation sequence and nitrogen sourcing impact this?</a:t>
            </a:r>
          </a:p>
          <a:p>
            <a:pPr marL="514350" indent="-514350">
              <a:spcBef>
                <a:spcPts val="1800"/>
              </a:spcBef>
              <a:buFont typeface="+mj-lt"/>
              <a:buAutoNum type="arabicPeriod"/>
            </a:pPr>
            <a:r>
              <a:rPr lang="en-ZA" sz="2000"/>
              <a:t>What is the global warming impact of our systems? Can this be intentionally mitigated through crop rotation design mitigate?</a:t>
            </a:r>
          </a:p>
        </p:txBody>
      </p:sp>
      <p:sp>
        <p:nvSpPr>
          <p:cNvPr id="7" name="Title 1">
            <a:extLst>
              <a:ext uri="{FF2B5EF4-FFF2-40B4-BE49-F238E27FC236}">
                <a16:creationId xmlns:a16="http://schemas.microsoft.com/office/drawing/2014/main" id="{4E3D437D-005E-7FDE-F56F-C0A224777E35}"/>
              </a:ext>
            </a:extLst>
          </p:cNvPr>
          <p:cNvSpPr txBox="1">
            <a:spLocks/>
          </p:cNvSpPr>
          <p:nvPr/>
        </p:nvSpPr>
        <p:spPr>
          <a:xfrm>
            <a:off x="508416" y="2094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pc="300">
                <a:solidFill>
                  <a:schemeClr val="accent6">
                    <a:lumMod val="75000"/>
                  </a:schemeClr>
                </a:solidFill>
                <a:latin typeface="+mn-lt"/>
              </a:rPr>
              <a:t>Research questions</a:t>
            </a:r>
          </a:p>
        </p:txBody>
      </p:sp>
      <p:grpSp>
        <p:nvGrpSpPr>
          <p:cNvPr id="9" name="Group 8">
            <a:extLst>
              <a:ext uri="{FF2B5EF4-FFF2-40B4-BE49-F238E27FC236}">
                <a16:creationId xmlns:a16="http://schemas.microsoft.com/office/drawing/2014/main" id="{15877A9B-DA70-C85F-E06F-C934C8635E1D}"/>
              </a:ext>
            </a:extLst>
          </p:cNvPr>
          <p:cNvGrpSpPr/>
          <p:nvPr/>
        </p:nvGrpSpPr>
        <p:grpSpPr>
          <a:xfrm>
            <a:off x="601395" y="1937865"/>
            <a:ext cx="4302966" cy="4508869"/>
            <a:chOff x="595605" y="2073360"/>
            <a:chExt cx="4302966" cy="4508869"/>
          </a:xfrm>
        </p:grpSpPr>
        <p:pic>
          <p:nvPicPr>
            <p:cNvPr id="6" name="Picture 5">
              <a:extLst>
                <a:ext uri="{FF2B5EF4-FFF2-40B4-BE49-F238E27FC236}">
                  <a16:creationId xmlns:a16="http://schemas.microsoft.com/office/drawing/2014/main" id="{72BBBB6F-9E12-6FD3-41FD-F22FCA1EF5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5605" y="2073360"/>
              <a:ext cx="4302966" cy="4508869"/>
            </a:xfrm>
            <a:prstGeom prst="rect">
              <a:avLst/>
            </a:prstGeom>
          </p:spPr>
        </p:pic>
        <p:sp>
          <p:nvSpPr>
            <p:cNvPr id="8" name="Flowchart: Process 7">
              <a:extLst>
                <a:ext uri="{FF2B5EF4-FFF2-40B4-BE49-F238E27FC236}">
                  <a16:creationId xmlns:a16="http://schemas.microsoft.com/office/drawing/2014/main" id="{D2CE8F26-986B-5126-1177-D97CDD1A1A2D}"/>
                </a:ext>
              </a:extLst>
            </p:cNvPr>
            <p:cNvSpPr/>
            <p:nvPr/>
          </p:nvSpPr>
          <p:spPr>
            <a:xfrm>
              <a:off x="1345474" y="5316582"/>
              <a:ext cx="130629" cy="11756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grpSp>
      <p:sp>
        <p:nvSpPr>
          <p:cNvPr id="3" name="TextBox 2">
            <a:extLst>
              <a:ext uri="{FF2B5EF4-FFF2-40B4-BE49-F238E27FC236}">
                <a16:creationId xmlns:a16="http://schemas.microsoft.com/office/drawing/2014/main" id="{C186B779-0821-0364-B738-46128D04E04D}"/>
              </a:ext>
            </a:extLst>
          </p:cNvPr>
          <p:cNvSpPr txBox="1"/>
          <p:nvPr/>
        </p:nvSpPr>
        <p:spPr>
          <a:xfrm>
            <a:off x="132053" y="5748831"/>
            <a:ext cx="5279642" cy="338554"/>
          </a:xfrm>
          <a:prstGeom prst="rect">
            <a:avLst/>
          </a:prstGeom>
          <a:noFill/>
        </p:spPr>
        <p:txBody>
          <a:bodyPr wrap="square" rtlCol="0">
            <a:spAutoFit/>
          </a:bodyPr>
          <a:lstStyle/>
          <a:p>
            <a:r>
              <a:rPr lang="en-US" sz="1600"/>
              <a:t>Experimental site: Langgewens Research Farm, Moorreesburg</a:t>
            </a:r>
            <a:endParaRPr lang="en-ZA" sz="1600"/>
          </a:p>
        </p:txBody>
      </p:sp>
      <p:pic>
        <p:nvPicPr>
          <p:cNvPr id="10" name="Picture 9">
            <a:extLst>
              <a:ext uri="{FF2B5EF4-FFF2-40B4-BE49-F238E27FC236}">
                <a16:creationId xmlns:a16="http://schemas.microsoft.com/office/drawing/2014/main" id="{43EC187E-8E90-D203-4041-A500DF6E9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12" name="Picture 11" descr="A logo with text and animals&#10;&#10;Description automatically generated with medium confidence">
            <a:extLst>
              <a:ext uri="{FF2B5EF4-FFF2-40B4-BE49-F238E27FC236}">
                <a16:creationId xmlns:a16="http://schemas.microsoft.com/office/drawing/2014/main" id="{5D967F32-5EEF-3F1C-475D-F4ED0F16E6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115681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02D1-FB61-B2DB-33D8-19F637DD1E3A}"/>
              </a:ext>
            </a:extLst>
          </p:cNvPr>
          <p:cNvSpPr>
            <a:spLocks noGrp="1"/>
          </p:cNvSpPr>
          <p:nvPr>
            <p:ph type="title"/>
          </p:nvPr>
        </p:nvSpPr>
        <p:spPr>
          <a:xfrm>
            <a:off x="770446" y="201373"/>
            <a:ext cx="10515600" cy="1325563"/>
          </a:xfrm>
        </p:spPr>
        <p:txBody>
          <a:bodyPr>
            <a:normAutofit/>
          </a:bodyPr>
          <a:lstStyle/>
          <a:p>
            <a:r>
              <a:rPr lang="en-ZA" spc="300">
                <a:solidFill>
                  <a:schemeClr val="accent6">
                    <a:lumMod val="75000"/>
                  </a:schemeClr>
                </a:solidFill>
                <a:latin typeface="+mn-lt"/>
              </a:rPr>
              <a:t>Experimental Site: rotations</a:t>
            </a:r>
          </a:p>
        </p:txBody>
      </p:sp>
      <p:graphicFrame>
        <p:nvGraphicFramePr>
          <p:cNvPr id="4" name="Content Placeholder 3">
            <a:extLst>
              <a:ext uri="{FF2B5EF4-FFF2-40B4-BE49-F238E27FC236}">
                <a16:creationId xmlns:a16="http://schemas.microsoft.com/office/drawing/2014/main" id="{9B9D0DD3-E858-2B66-A53A-9D535D828970}"/>
              </a:ext>
            </a:extLst>
          </p:cNvPr>
          <p:cNvGraphicFramePr>
            <a:graphicFrameLocks noGrp="1"/>
          </p:cNvGraphicFramePr>
          <p:nvPr>
            <p:ph idx="1"/>
            <p:extLst>
              <p:ext uri="{D42A27DB-BD31-4B8C-83A1-F6EECF244321}">
                <p14:modId xmlns:p14="http://schemas.microsoft.com/office/powerpoint/2010/main" val="2849610349"/>
              </p:ext>
            </p:extLst>
          </p:nvPr>
        </p:nvGraphicFramePr>
        <p:xfrm>
          <a:off x="905954" y="1519905"/>
          <a:ext cx="6021452" cy="2345449"/>
        </p:xfrm>
        <a:graphic>
          <a:graphicData uri="http://schemas.openxmlformats.org/drawingml/2006/table">
            <a:tbl>
              <a:tblPr firstRow="1" firstCol="1" bandRow="1">
                <a:tableStyleId>{C083E6E3-FA7D-4D7B-A595-EF9225AFEA82}</a:tableStyleId>
              </a:tblPr>
              <a:tblGrid>
                <a:gridCol w="1204156">
                  <a:extLst>
                    <a:ext uri="{9D8B030D-6E8A-4147-A177-3AD203B41FA5}">
                      <a16:colId xmlns:a16="http://schemas.microsoft.com/office/drawing/2014/main" val="486749205"/>
                    </a:ext>
                  </a:extLst>
                </a:gridCol>
                <a:gridCol w="1008006">
                  <a:extLst>
                    <a:ext uri="{9D8B030D-6E8A-4147-A177-3AD203B41FA5}">
                      <a16:colId xmlns:a16="http://schemas.microsoft.com/office/drawing/2014/main" val="830372868"/>
                    </a:ext>
                  </a:extLst>
                </a:gridCol>
                <a:gridCol w="1400306">
                  <a:extLst>
                    <a:ext uri="{9D8B030D-6E8A-4147-A177-3AD203B41FA5}">
                      <a16:colId xmlns:a16="http://schemas.microsoft.com/office/drawing/2014/main" val="244018512"/>
                    </a:ext>
                  </a:extLst>
                </a:gridCol>
                <a:gridCol w="1010454">
                  <a:extLst>
                    <a:ext uri="{9D8B030D-6E8A-4147-A177-3AD203B41FA5}">
                      <a16:colId xmlns:a16="http://schemas.microsoft.com/office/drawing/2014/main" val="3775020490"/>
                    </a:ext>
                  </a:extLst>
                </a:gridCol>
                <a:gridCol w="1398530">
                  <a:extLst>
                    <a:ext uri="{9D8B030D-6E8A-4147-A177-3AD203B41FA5}">
                      <a16:colId xmlns:a16="http://schemas.microsoft.com/office/drawing/2014/main" val="2401155208"/>
                    </a:ext>
                  </a:extLst>
                </a:gridCol>
              </a:tblGrid>
              <a:tr h="399415">
                <a:tc gridSpan="5">
                  <a:txBody>
                    <a:bodyPr/>
                    <a:lstStyle/>
                    <a:p>
                      <a:pPr algn="ctr">
                        <a:lnSpc>
                          <a:spcPct val="150000"/>
                        </a:lnSpc>
                        <a:spcAft>
                          <a:spcPts val="800"/>
                        </a:spcAft>
                      </a:pPr>
                      <a:r>
                        <a:rPr lang="en-ZA" sz="1800" b="0">
                          <a:effectLst/>
                        </a:rPr>
                        <a:t>Experimental rotation systems </a:t>
                      </a:r>
                      <a:endParaRPr lang="en-ZA" sz="1800" b="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lnSpc>
                          <a:spcPct val="150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50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50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50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2605395"/>
                  </a:ext>
                </a:extLst>
              </a:tr>
              <a:tr h="25560">
                <a:tc>
                  <a:txBody>
                    <a:bodyPr/>
                    <a:lstStyle/>
                    <a:p>
                      <a:pPr algn="ctr">
                        <a:lnSpc>
                          <a:spcPct val="150000"/>
                        </a:lnSpc>
                        <a:spcAft>
                          <a:spcPts val="800"/>
                        </a:spcAft>
                      </a:pPr>
                      <a:r>
                        <a:rPr lang="en-ZA" sz="1400" b="0">
                          <a:effectLst/>
                        </a:rPr>
                        <a:t> </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400">
                          <a:effectLst/>
                        </a:rPr>
                        <a:t>Year 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400">
                          <a:effectLst/>
                        </a:rPr>
                        <a:t>Year 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400">
                          <a:effectLst/>
                        </a:rPr>
                        <a:t>Year 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400">
                          <a:effectLst/>
                        </a:rPr>
                        <a:t>Year 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3340878"/>
                  </a:ext>
                </a:extLst>
              </a:tr>
              <a:tr h="559349">
                <a:tc>
                  <a:txBody>
                    <a:bodyPr/>
                    <a:lstStyle/>
                    <a:p>
                      <a:pPr algn="ctr">
                        <a:lnSpc>
                          <a:spcPct val="150000"/>
                        </a:lnSpc>
                        <a:spcAft>
                          <a:spcPts val="800"/>
                        </a:spcAft>
                      </a:pPr>
                      <a:r>
                        <a:rPr lang="en-ZA" sz="1400" b="0">
                          <a:effectLst/>
                        </a:rPr>
                        <a:t>WWWC</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50000"/>
                        </a:lnSpc>
                        <a:spcAft>
                          <a:spcPts val="800"/>
                        </a:spcAft>
                      </a:pPr>
                      <a:r>
                        <a:rPr lang="en-ZA" sz="1400">
                          <a:effectLst/>
                        </a:rPr>
                        <a:t>wheat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50000"/>
                        </a:lnSpc>
                        <a:spcAft>
                          <a:spcPts val="800"/>
                        </a:spcAft>
                      </a:pPr>
                      <a:r>
                        <a:rPr lang="en-ZA" sz="1400">
                          <a:effectLst/>
                        </a:rPr>
                        <a:t>wheat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50000"/>
                        </a:lnSpc>
                        <a:spcAft>
                          <a:spcPts val="800"/>
                        </a:spcAft>
                      </a:pPr>
                      <a:r>
                        <a:rPr lang="en-ZA" sz="1400">
                          <a:effectLst/>
                        </a:rPr>
                        <a:t>wheat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50000"/>
                        </a:lnSpc>
                        <a:spcAft>
                          <a:spcPts val="800"/>
                        </a:spcAft>
                      </a:pPr>
                      <a:r>
                        <a:rPr lang="en-ZA" sz="1400">
                          <a:effectLst/>
                        </a:rPr>
                        <a:t>canola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87690133"/>
                  </a:ext>
                </a:extLst>
              </a:tr>
              <a:tr h="559349">
                <a:tc>
                  <a:txBody>
                    <a:bodyPr/>
                    <a:lstStyle/>
                    <a:p>
                      <a:pPr algn="ctr">
                        <a:lnSpc>
                          <a:spcPct val="150000"/>
                        </a:lnSpc>
                        <a:spcAft>
                          <a:spcPts val="800"/>
                        </a:spcAft>
                      </a:pPr>
                      <a:r>
                        <a:rPr lang="en-ZA" sz="1400" b="0">
                          <a:effectLst/>
                        </a:rPr>
                        <a:t>WCWL*</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50000"/>
                        </a:lnSpc>
                        <a:spcAft>
                          <a:spcPts val="800"/>
                        </a:spcAft>
                      </a:pPr>
                      <a:r>
                        <a:rPr lang="en-ZA" sz="1400">
                          <a:effectLst/>
                        </a:rPr>
                        <a:t>wheat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50000"/>
                        </a:lnSpc>
                        <a:spcAft>
                          <a:spcPts val="800"/>
                        </a:spcAft>
                      </a:pPr>
                      <a:r>
                        <a:rPr lang="en-ZA" sz="1400">
                          <a:effectLst/>
                        </a:rPr>
                        <a:t>canola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50000"/>
                        </a:lnSpc>
                        <a:spcAft>
                          <a:spcPts val="800"/>
                        </a:spcAft>
                      </a:pPr>
                      <a:r>
                        <a:rPr lang="en-ZA" sz="1400">
                          <a:effectLst/>
                        </a:rPr>
                        <a:t>wheat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50000"/>
                        </a:lnSpc>
                        <a:spcAft>
                          <a:spcPts val="800"/>
                        </a:spcAft>
                      </a:pPr>
                      <a:r>
                        <a:rPr lang="en-ZA" sz="1400">
                          <a:effectLst/>
                        </a:rPr>
                        <a:t>cover crop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862029594"/>
                  </a:ext>
                </a:extLst>
              </a:tr>
              <a:tr h="540443">
                <a:tc>
                  <a:txBody>
                    <a:bodyPr/>
                    <a:lstStyle/>
                    <a:p>
                      <a:pPr algn="ctr">
                        <a:lnSpc>
                          <a:spcPct val="150000"/>
                        </a:lnSpc>
                        <a:spcAft>
                          <a:spcPts val="800"/>
                        </a:spcAft>
                      </a:pPr>
                      <a:r>
                        <a:rPr lang="en-ZA" sz="1400" b="0">
                          <a:effectLst/>
                        </a:rPr>
                        <a:t>WMCM</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50000"/>
                        </a:lnSpc>
                        <a:spcAft>
                          <a:spcPts val="800"/>
                        </a:spcAft>
                      </a:pPr>
                      <a:r>
                        <a:rPr lang="en-ZA" sz="1400">
                          <a:effectLst/>
                        </a:rPr>
                        <a:t>wheat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00000"/>
                        </a:lnSpc>
                        <a:spcAft>
                          <a:spcPts val="800"/>
                        </a:spcAft>
                      </a:pPr>
                      <a:r>
                        <a:rPr lang="en-ZA" sz="1400">
                          <a:effectLst/>
                        </a:rPr>
                        <a:t>medic pasture + livestock</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50000"/>
                        </a:lnSpc>
                        <a:spcAft>
                          <a:spcPts val="800"/>
                        </a:spcAft>
                      </a:pPr>
                      <a:r>
                        <a:rPr lang="en-ZA" sz="1400">
                          <a:effectLst/>
                        </a:rPr>
                        <a:t>canola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00000"/>
                        </a:lnSpc>
                        <a:spcAft>
                          <a:spcPts val="800"/>
                        </a:spcAft>
                      </a:pPr>
                      <a:r>
                        <a:rPr lang="en-ZA" sz="1400">
                          <a:effectLst/>
                        </a:rPr>
                        <a:t>medic pasture + livestock</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4101148404"/>
                  </a:ext>
                </a:extLst>
              </a:tr>
            </a:tbl>
          </a:graphicData>
        </a:graphic>
      </p:graphicFrame>
      <p:grpSp>
        <p:nvGrpSpPr>
          <p:cNvPr id="5" name="Group 4">
            <a:extLst>
              <a:ext uri="{FF2B5EF4-FFF2-40B4-BE49-F238E27FC236}">
                <a16:creationId xmlns:a16="http://schemas.microsoft.com/office/drawing/2014/main" id="{4989A942-05D7-806A-4953-C2C4CC6A2273}"/>
              </a:ext>
            </a:extLst>
          </p:cNvPr>
          <p:cNvGrpSpPr/>
          <p:nvPr/>
        </p:nvGrpSpPr>
        <p:grpSpPr>
          <a:xfrm>
            <a:off x="7163186" y="2034094"/>
            <a:ext cx="4605791" cy="923330"/>
            <a:chOff x="6286500" y="2151632"/>
            <a:chExt cx="4605791" cy="923330"/>
          </a:xfrm>
        </p:grpSpPr>
        <p:cxnSp>
          <p:nvCxnSpPr>
            <p:cNvPr id="6" name="Straight Arrow Connector 5">
              <a:extLst>
                <a:ext uri="{FF2B5EF4-FFF2-40B4-BE49-F238E27FC236}">
                  <a16:creationId xmlns:a16="http://schemas.microsoft.com/office/drawing/2014/main" id="{0278F4FA-490C-A07B-8027-778EFE81C6AE}"/>
                </a:ext>
              </a:extLst>
            </p:cNvPr>
            <p:cNvCxnSpPr/>
            <p:nvPr/>
          </p:nvCxnSpPr>
          <p:spPr>
            <a:xfrm flipH="1">
              <a:off x="6286500" y="2336389"/>
              <a:ext cx="10058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F739A27-0315-943E-D47B-12DFF00137D0}"/>
                </a:ext>
              </a:extLst>
            </p:cNvPr>
            <p:cNvSpPr txBox="1"/>
            <p:nvPr/>
          </p:nvSpPr>
          <p:spPr>
            <a:xfrm>
              <a:off x="7298917" y="2151632"/>
              <a:ext cx="3593374" cy="923330"/>
            </a:xfrm>
            <a:prstGeom prst="rect">
              <a:avLst/>
            </a:prstGeom>
            <a:noFill/>
          </p:spPr>
          <p:txBody>
            <a:bodyPr wrap="square" rtlCol="0">
              <a:spAutoFit/>
            </a:bodyPr>
            <a:lstStyle/>
            <a:p>
              <a:r>
                <a:rPr lang="en-ZA"/>
                <a:t>Fully reliant on synthetic N fertiliser</a:t>
              </a:r>
              <a:r>
                <a:rPr lang="en-ZA">
                  <a:solidFill>
                    <a:schemeClr val="tx1">
                      <a:lumMod val="65000"/>
                      <a:lumOff val="35000"/>
                    </a:schemeClr>
                  </a:solidFill>
                </a:rPr>
                <a:t> (wheat 87 kg N ha</a:t>
              </a:r>
              <a:r>
                <a:rPr lang="en-ZA" baseline="30000">
                  <a:solidFill>
                    <a:schemeClr val="tx1">
                      <a:lumMod val="65000"/>
                      <a:lumOff val="35000"/>
                    </a:schemeClr>
                  </a:solidFill>
                </a:rPr>
                <a:t>-1</a:t>
              </a:r>
              <a:r>
                <a:rPr lang="en-ZA">
                  <a:solidFill>
                    <a:schemeClr val="tx1">
                      <a:lumMod val="65000"/>
                      <a:lumOff val="35000"/>
                    </a:schemeClr>
                  </a:solidFill>
                </a:rPr>
                <a:t>; </a:t>
              </a:r>
            </a:p>
            <a:p>
              <a:r>
                <a:rPr lang="en-ZA">
                  <a:solidFill>
                    <a:schemeClr val="tx1">
                      <a:lumMod val="65000"/>
                      <a:lumOff val="35000"/>
                    </a:schemeClr>
                  </a:solidFill>
                </a:rPr>
                <a:t>canola 80 kg N ha</a:t>
              </a:r>
              <a:r>
                <a:rPr lang="en-ZA" baseline="30000">
                  <a:solidFill>
                    <a:schemeClr val="tx1">
                      <a:lumMod val="65000"/>
                      <a:lumOff val="35000"/>
                    </a:schemeClr>
                  </a:solidFill>
                </a:rPr>
                <a:t>-1</a:t>
              </a:r>
              <a:r>
                <a:rPr lang="en-ZA">
                  <a:solidFill>
                    <a:schemeClr val="tx1">
                      <a:lumMod val="65000"/>
                      <a:lumOff val="35000"/>
                    </a:schemeClr>
                  </a:solidFill>
                </a:rPr>
                <a:t>)</a:t>
              </a:r>
              <a:endParaRPr lang="en-ZA"/>
            </a:p>
          </p:txBody>
        </p:sp>
      </p:grpSp>
      <p:grpSp>
        <p:nvGrpSpPr>
          <p:cNvPr id="3" name="Group 2">
            <a:extLst>
              <a:ext uri="{FF2B5EF4-FFF2-40B4-BE49-F238E27FC236}">
                <a16:creationId xmlns:a16="http://schemas.microsoft.com/office/drawing/2014/main" id="{6763AB2A-5220-F14E-9FE2-C24D9CA4D7AA}"/>
              </a:ext>
            </a:extLst>
          </p:cNvPr>
          <p:cNvGrpSpPr/>
          <p:nvPr/>
        </p:nvGrpSpPr>
        <p:grpSpPr>
          <a:xfrm>
            <a:off x="7163186" y="3464583"/>
            <a:ext cx="4608511" cy="923330"/>
            <a:chOff x="6293077" y="3363191"/>
            <a:chExt cx="4361214" cy="923330"/>
          </a:xfrm>
        </p:grpSpPr>
        <p:cxnSp>
          <p:nvCxnSpPr>
            <p:cNvPr id="8" name="Straight Arrow Connector 7">
              <a:extLst>
                <a:ext uri="{FF2B5EF4-FFF2-40B4-BE49-F238E27FC236}">
                  <a16:creationId xmlns:a16="http://schemas.microsoft.com/office/drawing/2014/main" id="{02D31756-63F2-1D6D-B181-F219A131D90A}"/>
                </a:ext>
              </a:extLst>
            </p:cNvPr>
            <p:cNvCxnSpPr/>
            <p:nvPr/>
          </p:nvCxnSpPr>
          <p:spPr>
            <a:xfrm flipH="1">
              <a:off x="6293077" y="3547857"/>
              <a:ext cx="10058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75C34B1C-46CF-A212-F205-E855A8A39FCA}"/>
                </a:ext>
              </a:extLst>
            </p:cNvPr>
            <p:cNvSpPr txBox="1"/>
            <p:nvPr/>
          </p:nvSpPr>
          <p:spPr>
            <a:xfrm>
              <a:off x="7298916" y="3363191"/>
              <a:ext cx="3355375" cy="923330"/>
            </a:xfrm>
            <a:prstGeom prst="rect">
              <a:avLst/>
            </a:prstGeom>
            <a:noFill/>
          </p:spPr>
          <p:txBody>
            <a:bodyPr wrap="square" rtlCol="0">
              <a:spAutoFit/>
            </a:bodyPr>
            <a:lstStyle/>
            <a:p>
              <a:r>
                <a:rPr lang="en-ZA"/>
                <a:t>Mostly reliant on N fixation </a:t>
              </a:r>
            </a:p>
            <a:p>
              <a:r>
                <a:rPr lang="en-ZA">
                  <a:solidFill>
                    <a:schemeClr val="tx1">
                      <a:lumMod val="65000"/>
                      <a:lumOff val="35000"/>
                    </a:schemeClr>
                  </a:solidFill>
                </a:rPr>
                <a:t>(wheat 26 kg N ha</a:t>
              </a:r>
              <a:r>
                <a:rPr lang="en-ZA" baseline="30000">
                  <a:solidFill>
                    <a:schemeClr val="tx1">
                      <a:lumMod val="65000"/>
                      <a:lumOff val="35000"/>
                    </a:schemeClr>
                  </a:solidFill>
                </a:rPr>
                <a:t>-1</a:t>
              </a:r>
              <a:r>
                <a:rPr lang="en-ZA">
                  <a:solidFill>
                    <a:schemeClr val="tx1">
                      <a:lumMod val="65000"/>
                      <a:lumOff val="35000"/>
                    </a:schemeClr>
                  </a:solidFill>
                </a:rPr>
                <a:t>; </a:t>
              </a:r>
            </a:p>
            <a:p>
              <a:r>
                <a:rPr lang="en-ZA">
                  <a:solidFill>
                    <a:schemeClr val="tx1">
                      <a:lumMod val="65000"/>
                      <a:lumOff val="35000"/>
                    </a:schemeClr>
                  </a:solidFill>
                </a:rPr>
                <a:t>canola 48 kg N ha</a:t>
              </a:r>
              <a:r>
                <a:rPr lang="en-ZA" baseline="30000">
                  <a:solidFill>
                    <a:schemeClr val="tx1">
                      <a:lumMod val="65000"/>
                      <a:lumOff val="35000"/>
                    </a:schemeClr>
                  </a:solidFill>
                </a:rPr>
                <a:t>-1</a:t>
              </a:r>
              <a:r>
                <a:rPr lang="en-ZA">
                  <a:solidFill>
                    <a:schemeClr val="tx1">
                      <a:lumMod val="65000"/>
                      <a:lumOff val="35000"/>
                    </a:schemeClr>
                  </a:solidFill>
                </a:rPr>
                <a:t>)</a:t>
              </a:r>
            </a:p>
          </p:txBody>
        </p:sp>
      </p:grpSp>
      <p:sp>
        <p:nvSpPr>
          <p:cNvPr id="10" name="TextBox 9">
            <a:extLst>
              <a:ext uri="{FF2B5EF4-FFF2-40B4-BE49-F238E27FC236}">
                <a16:creationId xmlns:a16="http://schemas.microsoft.com/office/drawing/2014/main" id="{5E8868A7-BE0E-5981-3EE7-90253C79CD07}"/>
              </a:ext>
            </a:extLst>
          </p:cNvPr>
          <p:cNvSpPr txBox="1"/>
          <p:nvPr/>
        </p:nvSpPr>
        <p:spPr>
          <a:xfrm>
            <a:off x="838200" y="4575346"/>
            <a:ext cx="5510349" cy="1708160"/>
          </a:xfrm>
          <a:prstGeom prst="rect">
            <a:avLst/>
          </a:prstGeom>
          <a:noFill/>
        </p:spPr>
        <p:txBody>
          <a:bodyPr wrap="square" rtlCol="0">
            <a:spAutoFit/>
          </a:bodyPr>
          <a:lstStyle/>
          <a:p>
            <a:pPr marL="285750" indent="-285750">
              <a:buFont typeface="Arial" panose="020B0604020202020204" pitchFamily="34" charset="0"/>
              <a:buChar char="•"/>
            </a:pPr>
            <a:r>
              <a:rPr lang="en-ZA" sz="2000"/>
              <a:t>Diverse crop rotations with livestock or legumes seen in literature to decrease inputs and improve yields </a:t>
            </a:r>
          </a:p>
          <a:p>
            <a:pPr marL="285750" indent="-285750">
              <a:spcBef>
                <a:spcPts val="600"/>
              </a:spcBef>
              <a:buFont typeface="Arial" panose="020B0604020202020204" pitchFamily="34" charset="0"/>
              <a:buChar char="•"/>
            </a:pPr>
            <a:r>
              <a:rPr lang="en-ZA" sz="2000" u="sng">
                <a:solidFill>
                  <a:schemeClr val="accent6">
                    <a:lumMod val="50000"/>
                  </a:schemeClr>
                </a:solidFill>
              </a:rPr>
              <a:t>But</a:t>
            </a:r>
            <a:r>
              <a:rPr lang="en-ZA" sz="2000"/>
              <a:t> livestock introduce additional emissions (enteric fermentation and manure management)</a:t>
            </a:r>
          </a:p>
        </p:txBody>
      </p:sp>
      <p:sp>
        <p:nvSpPr>
          <p:cNvPr id="13" name="TextBox 12">
            <a:extLst>
              <a:ext uri="{FF2B5EF4-FFF2-40B4-BE49-F238E27FC236}">
                <a16:creationId xmlns:a16="http://schemas.microsoft.com/office/drawing/2014/main" id="{1B66B30E-3564-7200-4775-9C6D6C5BF260}"/>
              </a:ext>
            </a:extLst>
          </p:cNvPr>
          <p:cNvSpPr txBox="1"/>
          <p:nvPr/>
        </p:nvSpPr>
        <p:spPr>
          <a:xfrm>
            <a:off x="8226060" y="4895072"/>
            <a:ext cx="3165055" cy="1169551"/>
          </a:xfrm>
          <a:prstGeom prst="rect">
            <a:avLst/>
          </a:prstGeom>
          <a:noFill/>
        </p:spPr>
        <p:txBody>
          <a:bodyPr wrap="square">
            <a:spAutoFit/>
          </a:bodyPr>
          <a:lstStyle/>
          <a:p>
            <a:r>
              <a:rPr lang="en-ZA" sz="14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WCWL</a:t>
            </a:r>
          </a:p>
          <a:p>
            <a:r>
              <a:rPr lang="en-ZA" sz="140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Wheat</a:t>
            </a:r>
            <a:r>
              <a:rPr lang="en-ZA" sz="1400" i="1">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following cover crop: </a:t>
            </a:r>
            <a:r>
              <a:rPr lang="en-ZA"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72 N ha</a:t>
            </a:r>
            <a:r>
              <a:rPr lang="en-ZA" sz="1400" baseline="300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a:t>
            </a:r>
            <a:r>
              <a:rPr lang="en-ZA"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Wheat</a:t>
            </a:r>
            <a:r>
              <a:rPr lang="en-ZA" sz="1400" i="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following canola: </a:t>
            </a:r>
            <a:r>
              <a:rPr lang="en-ZA"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87 kg N ha</a:t>
            </a:r>
            <a:r>
              <a:rPr lang="en-ZA" sz="1400" baseline="300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a:t>
            </a:r>
            <a:r>
              <a:rPr lang="en-ZA"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r>
              <a:rPr lang="en-ZA"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Canola: 80 kg N ha</a:t>
            </a:r>
            <a:r>
              <a:rPr lang="en-ZA" sz="1400" baseline="300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a:t>
            </a:r>
            <a:r>
              <a:rPr lang="en-ZA"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r>
              <a:rPr lang="en-ZA" sz="140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C</a:t>
            </a:r>
            <a:r>
              <a:rPr lang="en-ZA"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over crop phase 5 N ha</a:t>
            </a:r>
            <a:r>
              <a:rPr lang="en-ZA" sz="1400" baseline="300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-1</a:t>
            </a:r>
            <a:endParaRPr lang="en-ZA" sz="1400">
              <a:solidFill>
                <a:schemeClr val="tx1">
                  <a:lumMod val="65000"/>
                  <a:lumOff val="35000"/>
                </a:schemeClr>
              </a:solidFill>
            </a:endParaRPr>
          </a:p>
        </p:txBody>
      </p:sp>
      <p:pic>
        <p:nvPicPr>
          <p:cNvPr id="12" name="Picture 11">
            <a:extLst>
              <a:ext uri="{FF2B5EF4-FFF2-40B4-BE49-F238E27FC236}">
                <a16:creationId xmlns:a16="http://schemas.microsoft.com/office/drawing/2014/main" id="{A072331A-20E9-985F-65E4-71EDE03A3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15" name="Picture 14" descr="A logo with text and animals&#10;&#10;Description automatically generated with medium confidence">
            <a:extLst>
              <a:ext uri="{FF2B5EF4-FFF2-40B4-BE49-F238E27FC236}">
                <a16:creationId xmlns:a16="http://schemas.microsoft.com/office/drawing/2014/main" id="{9A252D17-5890-54CB-3DB7-A4A0A7883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225986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464A3977-3D4A-E013-1688-CC4E536512EA}"/>
              </a:ext>
            </a:extLst>
          </p:cNvPr>
          <p:cNvGraphicFramePr>
            <a:graphicFrameLocks noGrp="1"/>
          </p:cNvGraphicFramePr>
          <p:nvPr>
            <p:extLst>
              <p:ext uri="{D42A27DB-BD31-4B8C-83A1-F6EECF244321}">
                <p14:modId xmlns:p14="http://schemas.microsoft.com/office/powerpoint/2010/main" val="1800954293"/>
              </p:ext>
            </p:extLst>
          </p:nvPr>
        </p:nvGraphicFramePr>
        <p:xfrm>
          <a:off x="401464" y="4282577"/>
          <a:ext cx="5166783" cy="1842911"/>
        </p:xfrm>
        <a:graphic>
          <a:graphicData uri="http://schemas.openxmlformats.org/drawingml/2006/table">
            <a:tbl>
              <a:tblPr firstRow="1" firstCol="1" bandRow="1">
                <a:tableStyleId>{C083E6E3-FA7D-4D7B-A595-EF9225AFEA82}</a:tableStyleId>
              </a:tblPr>
              <a:tblGrid>
                <a:gridCol w="1791078">
                  <a:extLst>
                    <a:ext uri="{9D8B030D-6E8A-4147-A177-3AD203B41FA5}">
                      <a16:colId xmlns:a16="http://schemas.microsoft.com/office/drawing/2014/main" val="4005813403"/>
                    </a:ext>
                  </a:extLst>
                </a:gridCol>
                <a:gridCol w="1165343">
                  <a:extLst>
                    <a:ext uri="{9D8B030D-6E8A-4147-A177-3AD203B41FA5}">
                      <a16:colId xmlns:a16="http://schemas.microsoft.com/office/drawing/2014/main" val="1138074096"/>
                    </a:ext>
                  </a:extLst>
                </a:gridCol>
                <a:gridCol w="1105181">
                  <a:extLst>
                    <a:ext uri="{9D8B030D-6E8A-4147-A177-3AD203B41FA5}">
                      <a16:colId xmlns:a16="http://schemas.microsoft.com/office/drawing/2014/main" val="1905425996"/>
                    </a:ext>
                  </a:extLst>
                </a:gridCol>
                <a:gridCol w="1105181">
                  <a:extLst>
                    <a:ext uri="{9D8B030D-6E8A-4147-A177-3AD203B41FA5}">
                      <a16:colId xmlns:a16="http://schemas.microsoft.com/office/drawing/2014/main" val="743197362"/>
                    </a:ext>
                  </a:extLst>
                </a:gridCol>
              </a:tblGrid>
              <a:tr h="303423">
                <a:tc>
                  <a:txBody>
                    <a:bodyPr/>
                    <a:lstStyle/>
                    <a:p>
                      <a:pPr>
                        <a:lnSpc>
                          <a:spcPct val="107000"/>
                        </a:lnSpc>
                      </a:pPr>
                      <a:endParaRPr lang="en-ZA" sz="1400">
                        <a:effectLst/>
                        <a:latin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just">
                        <a:lnSpc>
                          <a:spcPct val="150000"/>
                        </a:lnSpc>
                        <a:spcAft>
                          <a:spcPts val="800"/>
                        </a:spcAft>
                      </a:pPr>
                      <a:r>
                        <a:rPr lang="en-ZA" sz="1600">
                          <a:effectLst/>
                        </a:rPr>
                        <a:t> </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ZA" sz="1600">
                          <a:effectLst/>
                        </a:rPr>
                        <a:t>System</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en-ZA" sz="1400">
                          <a:effectLst/>
                        </a:rPr>
                        <a:t> </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821174"/>
                  </a:ext>
                </a:extLst>
              </a:tr>
              <a:tr h="362019">
                <a:tc>
                  <a:txBody>
                    <a:bodyPr/>
                    <a:lstStyle/>
                    <a:p>
                      <a:pPr algn="just">
                        <a:lnSpc>
                          <a:spcPct val="150000"/>
                        </a:lnSpc>
                        <a:spcAft>
                          <a:spcPts val="800"/>
                        </a:spcAft>
                      </a:pPr>
                      <a:r>
                        <a:rPr lang="en-ZA" sz="1600">
                          <a:effectLst/>
                        </a:rPr>
                        <a:t> </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600">
                          <a:effectLst/>
                        </a:rPr>
                        <a:t>WWWC</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600">
                          <a:effectLst/>
                        </a:rPr>
                        <a:t>WCWL</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600">
                          <a:effectLst/>
                        </a:rPr>
                        <a:t>WMCM</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7193052"/>
                  </a:ext>
                </a:extLst>
              </a:tr>
              <a:tr h="576489">
                <a:tc>
                  <a:txBody>
                    <a:bodyPr/>
                    <a:lstStyle/>
                    <a:p>
                      <a:pPr algn="l">
                        <a:lnSpc>
                          <a:spcPct val="100000"/>
                        </a:lnSpc>
                        <a:spcAft>
                          <a:spcPts val="800"/>
                        </a:spcAft>
                      </a:pPr>
                      <a:r>
                        <a:rPr lang="en-ZA" sz="1600" b="0">
                          <a:solidFill>
                            <a:schemeClr val="bg2">
                              <a:lumMod val="25000"/>
                            </a:schemeClr>
                          </a:solidFill>
                          <a:effectLst/>
                        </a:rPr>
                        <a:t>C sequestered     (Mg C ha</a:t>
                      </a:r>
                      <a:r>
                        <a:rPr lang="en-ZA" sz="1600" b="0" baseline="30000">
                          <a:solidFill>
                            <a:schemeClr val="bg2">
                              <a:lumMod val="25000"/>
                            </a:schemeClr>
                          </a:solidFill>
                          <a:effectLst/>
                        </a:rPr>
                        <a:t>-1</a:t>
                      </a:r>
                      <a:r>
                        <a:rPr lang="en-ZA" sz="1600" b="0">
                          <a:solidFill>
                            <a:schemeClr val="bg2">
                              <a:lumMod val="25000"/>
                            </a:schemeClr>
                          </a:solidFill>
                          <a:effectLst/>
                        </a:rPr>
                        <a:t> year</a:t>
                      </a:r>
                      <a:r>
                        <a:rPr lang="en-ZA" sz="1600" b="0" baseline="30000">
                          <a:solidFill>
                            <a:schemeClr val="bg2">
                              <a:lumMod val="25000"/>
                            </a:schemeClr>
                          </a:solidFill>
                          <a:effectLst/>
                        </a:rPr>
                        <a:t>-1</a:t>
                      </a:r>
                      <a:r>
                        <a:rPr lang="en-ZA" sz="1600" b="0" baseline="0">
                          <a:solidFill>
                            <a:schemeClr val="bg2">
                              <a:lumMod val="25000"/>
                            </a:schemeClr>
                          </a:solidFill>
                          <a:effectLst/>
                        </a:rPr>
                        <a:t>)</a:t>
                      </a:r>
                      <a:endParaRPr lang="en-ZA" sz="1600" b="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600">
                          <a:solidFill>
                            <a:schemeClr val="bg2">
                              <a:lumMod val="25000"/>
                            </a:schemeClr>
                          </a:solidFill>
                          <a:effectLst/>
                        </a:rPr>
                        <a:t>0.279</a:t>
                      </a:r>
                      <a:endParaRPr lang="en-ZA" sz="1600" baseline="300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600">
                          <a:solidFill>
                            <a:schemeClr val="bg2">
                              <a:lumMod val="25000"/>
                            </a:schemeClr>
                          </a:solidFill>
                          <a:effectLst/>
                        </a:rPr>
                        <a:t>0.237</a:t>
                      </a:r>
                      <a:endParaRPr lang="en-ZA" sz="16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600">
                          <a:solidFill>
                            <a:schemeClr val="bg2">
                              <a:lumMod val="25000"/>
                            </a:schemeClr>
                          </a:solidFill>
                          <a:effectLst/>
                        </a:rPr>
                        <a:t>0.304</a:t>
                      </a:r>
                      <a:endParaRPr lang="en-ZA" sz="16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39574050"/>
                  </a:ext>
                </a:extLst>
              </a:tr>
              <a:tr h="576489">
                <a:tc>
                  <a:txBody>
                    <a:bodyPr/>
                    <a:lstStyle/>
                    <a:p>
                      <a:pPr algn="l">
                        <a:lnSpc>
                          <a:spcPct val="100000"/>
                        </a:lnSpc>
                        <a:spcAft>
                          <a:spcPts val="800"/>
                        </a:spcAft>
                      </a:pPr>
                      <a:r>
                        <a:rPr lang="en-ZA" sz="1600" b="0">
                          <a:effectLst/>
                        </a:rPr>
                        <a:t>CO</a:t>
                      </a:r>
                      <a:r>
                        <a:rPr lang="en-ZA" sz="1600" b="0" baseline="-25000">
                          <a:effectLst/>
                        </a:rPr>
                        <a:t>2</a:t>
                      </a:r>
                      <a:r>
                        <a:rPr lang="en-ZA" sz="1600" b="0">
                          <a:effectLst/>
                        </a:rPr>
                        <a:t> sequestered (Mg CO</a:t>
                      </a:r>
                      <a:r>
                        <a:rPr lang="en-ZA" sz="1600" b="0" baseline="-25000">
                          <a:effectLst/>
                        </a:rPr>
                        <a:t>2</a:t>
                      </a:r>
                      <a:r>
                        <a:rPr lang="en-ZA" sz="1600" b="0">
                          <a:effectLst/>
                        </a:rPr>
                        <a:t> ha</a:t>
                      </a:r>
                      <a:r>
                        <a:rPr lang="en-ZA" sz="1600" b="0" baseline="30000">
                          <a:effectLst/>
                        </a:rPr>
                        <a:t>-1</a:t>
                      </a:r>
                      <a:r>
                        <a:rPr lang="en-ZA" sz="1600" b="0">
                          <a:effectLst/>
                        </a:rPr>
                        <a:t> year</a:t>
                      </a:r>
                      <a:r>
                        <a:rPr lang="en-ZA" sz="1600" b="0" baseline="30000">
                          <a:effectLst/>
                        </a:rPr>
                        <a:t>-1</a:t>
                      </a:r>
                      <a:r>
                        <a:rPr lang="en-ZA" sz="1600" b="0" baseline="0">
                          <a:effectLst/>
                        </a:rPr>
                        <a:t>)</a:t>
                      </a:r>
                      <a:endParaRPr lang="en-ZA"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600">
                          <a:effectLst/>
                        </a:rPr>
                        <a:t>1.033</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600">
                          <a:effectLst/>
                        </a:rPr>
                        <a:t>0.878</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pPr>
                      <a:r>
                        <a:rPr lang="en-ZA" sz="1600">
                          <a:effectLst/>
                        </a:rPr>
                        <a:t>1.126</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498624"/>
                  </a:ext>
                </a:extLst>
              </a:tr>
            </a:tbl>
          </a:graphicData>
        </a:graphic>
      </p:graphicFrame>
      <p:sp>
        <p:nvSpPr>
          <p:cNvPr id="8" name="Title 1">
            <a:extLst>
              <a:ext uri="{FF2B5EF4-FFF2-40B4-BE49-F238E27FC236}">
                <a16:creationId xmlns:a16="http://schemas.microsoft.com/office/drawing/2014/main" id="{7A69B70F-F84C-BBED-0079-05150AC8B3EB}"/>
              </a:ext>
            </a:extLst>
          </p:cNvPr>
          <p:cNvSpPr txBox="1">
            <a:spLocks/>
          </p:cNvSpPr>
          <p:nvPr/>
        </p:nvSpPr>
        <p:spPr>
          <a:xfrm>
            <a:off x="508416" y="2094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pc="300">
                <a:solidFill>
                  <a:schemeClr val="accent6">
                    <a:lumMod val="75000"/>
                  </a:schemeClr>
                </a:solidFill>
                <a:latin typeface="+mn-lt"/>
              </a:rPr>
              <a:t>Carbon sequestration</a:t>
            </a:r>
          </a:p>
        </p:txBody>
      </p:sp>
      <p:grpSp>
        <p:nvGrpSpPr>
          <p:cNvPr id="12" name="Group 11">
            <a:extLst>
              <a:ext uri="{FF2B5EF4-FFF2-40B4-BE49-F238E27FC236}">
                <a16:creationId xmlns:a16="http://schemas.microsoft.com/office/drawing/2014/main" id="{2BFF4446-7B53-9A56-315D-37BB9B68E90E}"/>
              </a:ext>
            </a:extLst>
          </p:cNvPr>
          <p:cNvGrpSpPr/>
          <p:nvPr/>
        </p:nvGrpSpPr>
        <p:grpSpPr>
          <a:xfrm>
            <a:off x="5740037" y="1229193"/>
            <a:ext cx="6226396" cy="4871804"/>
            <a:chOff x="5740037" y="1229193"/>
            <a:chExt cx="6226396" cy="4871804"/>
          </a:xfrm>
        </p:grpSpPr>
        <p:pic>
          <p:nvPicPr>
            <p:cNvPr id="5" name="Picture 4" descr="Chart&#10;&#10;Description automatically generated">
              <a:extLst>
                <a:ext uri="{FF2B5EF4-FFF2-40B4-BE49-F238E27FC236}">
                  <a16:creationId xmlns:a16="http://schemas.microsoft.com/office/drawing/2014/main" id="{8A9622E5-1451-05BA-9E40-FC9A16C1526E}"/>
                </a:ext>
              </a:extLst>
            </p:cNvPr>
            <p:cNvPicPr>
              <a:picLocks noChangeAspect="1"/>
            </p:cNvPicPr>
            <p:nvPr/>
          </p:nvPicPr>
          <p:blipFill rotWithShape="1">
            <a:blip r:embed="rId3"/>
            <a:srcRect r="14470"/>
            <a:stretch/>
          </p:blipFill>
          <p:spPr>
            <a:xfrm>
              <a:off x="5740037" y="1229193"/>
              <a:ext cx="6226396" cy="4871804"/>
            </a:xfrm>
            <a:prstGeom prst="rect">
              <a:avLst/>
            </a:prstGeom>
          </p:spPr>
        </p:pic>
        <p:pic>
          <p:nvPicPr>
            <p:cNvPr id="10" name="Picture 9" descr="Chart&#10;&#10;Description automatically generated">
              <a:extLst>
                <a:ext uri="{FF2B5EF4-FFF2-40B4-BE49-F238E27FC236}">
                  <a16:creationId xmlns:a16="http://schemas.microsoft.com/office/drawing/2014/main" id="{875B9721-59CD-D6CF-C420-CA94174F4B0B}"/>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2000"/>
                      </a14:imgEffect>
                      <a14:imgEffect>
                        <a14:brightnessContrast contrast="-19000"/>
                      </a14:imgEffect>
                    </a14:imgLayer>
                  </a14:imgProps>
                </a:ext>
              </a:extLst>
            </a:blip>
            <a:srcRect l="85531" t="33944" b="35106"/>
            <a:stretch/>
          </p:blipFill>
          <p:spPr>
            <a:xfrm>
              <a:off x="6534107" y="1825625"/>
              <a:ext cx="1186227" cy="1325563"/>
            </a:xfrm>
            <a:prstGeom prst="rect">
              <a:avLst/>
            </a:prstGeom>
          </p:spPr>
        </p:pic>
      </p:grpSp>
      <p:sp>
        <p:nvSpPr>
          <p:cNvPr id="2" name="TextBox 1">
            <a:extLst>
              <a:ext uri="{FF2B5EF4-FFF2-40B4-BE49-F238E27FC236}">
                <a16:creationId xmlns:a16="http://schemas.microsoft.com/office/drawing/2014/main" id="{623090AC-0E8D-DCA4-DED9-071960DB11A0}"/>
              </a:ext>
            </a:extLst>
          </p:cNvPr>
          <p:cNvSpPr txBox="1"/>
          <p:nvPr/>
        </p:nvSpPr>
        <p:spPr>
          <a:xfrm>
            <a:off x="508416" y="1229193"/>
            <a:ext cx="4965377" cy="2957861"/>
          </a:xfrm>
          <a:prstGeom prst="rect">
            <a:avLst/>
          </a:prstGeom>
          <a:noFill/>
        </p:spPr>
        <p:txBody>
          <a:bodyPr wrap="square">
            <a:spAutoFit/>
          </a:bodyPr>
          <a:lstStyle/>
          <a:p>
            <a:pPr marL="285750" indent="-285750">
              <a:buFont typeface="Arial" panose="020B0604020202020204" pitchFamily="34" charset="0"/>
              <a:buChar char="•"/>
            </a:pPr>
            <a:r>
              <a:rPr lang="en-ZA"/>
              <a:t>2000 – 2021 annual soil sampling over summer fallow and soil organic carbon % obtained via </a:t>
            </a:r>
            <a:r>
              <a:rPr lang="en-ZA">
                <a:latin typeface="Calibri" panose="020F0502020204030204" pitchFamily="34" charset="0"/>
                <a:ea typeface="Calibri" panose="020F0502020204030204" pitchFamily="34" charset="0"/>
                <a:cs typeface="Times New Roman" panose="02020603050405020304" pitchFamily="18" charset="0"/>
              </a:rPr>
              <a:t>Walkley-Black lab method</a:t>
            </a:r>
          </a:p>
          <a:p>
            <a:pPr marL="285750" indent="-285750">
              <a:buFont typeface="Arial" panose="020B0604020202020204" pitchFamily="34" charset="0"/>
              <a:buChar char="•"/>
            </a:pPr>
            <a:endParaRPr lang="en-ZA">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ZA"/>
              <a:t>Soil organic carbon % converted to carbon stocks and linear regression modelled</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All systems showed a net annual increase in carbon stocks</a:t>
            </a:r>
          </a:p>
          <a:p>
            <a:pPr marL="285750" indent="-285750">
              <a:lnSpc>
                <a:spcPct val="150000"/>
              </a:lnSpc>
              <a:buFont typeface="Arial" panose="020B0604020202020204" pitchFamily="34" charset="0"/>
              <a:buChar char="•"/>
            </a:pPr>
            <a:r>
              <a:rPr lang="en-ZA"/>
              <a:t>No significant differences between rotations</a:t>
            </a:r>
            <a:endParaRPr lang="en-GB" sz="1800"/>
          </a:p>
        </p:txBody>
      </p:sp>
      <p:sp>
        <p:nvSpPr>
          <p:cNvPr id="3" name="TextBox 2">
            <a:extLst>
              <a:ext uri="{FF2B5EF4-FFF2-40B4-BE49-F238E27FC236}">
                <a16:creationId xmlns:a16="http://schemas.microsoft.com/office/drawing/2014/main" id="{72F57891-E2B8-C788-0973-12C8977A3128}"/>
              </a:ext>
            </a:extLst>
          </p:cNvPr>
          <p:cNvSpPr txBox="1"/>
          <p:nvPr/>
        </p:nvSpPr>
        <p:spPr>
          <a:xfrm>
            <a:off x="6372520" y="1267118"/>
            <a:ext cx="5395906" cy="307777"/>
          </a:xfrm>
          <a:prstGeom prst="rect">
            <a:avLst/>
          </a:prstGeom>
          <a:noFill/>
        </p:spPr>
        <p:txBody>
          <a:bodyPr wrap="square">
            <a:spAutoFit/>
          </a:bodyPr>
          <a:lstStyle/>
          <a:p>
            <a:r>
              <a:rPr lang="en-GB" sz="1400"/>
              <a:t>Carbon stock changes over 21 years in different crop rotation systems  </a:t>
            </a:r>
          </a:p>
        </p:txBody>
      </p:sp>
      <p:sp>
        <p:nvSpPr>
          <p:cNvPr id="11" name="TextBox 10">
            <a:extLst>
              <a:ext uri="{FF2B5EF4-FFF2-40B4-BE49-F238E27FC236}">
                <a16:creationId xmlns:a16="http://schemas.microsoft.com/office/drawing/2014/main" id="{4D232C6A-2129-A65D-ACBB-FEA1E1D634F3}"/>
              </a:ext>
            </a:extLst>
          </p:cNvPr>
          <p:cNvSpPr txBox="1"/>
          <p:nvPr/>
        </p:nvSpPr>
        <p:spPr>
          <a:xfrm>
            <a:off x="7178078" y="6202498"/>
            <a:ext cx="3845938" cy="276999"/>
          </a:xfrm>
          <a:prstGeom prst="rect">
            <a:avLst/>
          </a:prstGeom>
          <a:noFill/>
        </p:spPr>
        <p:txBody>
          <a:bodyPr wrap="square">
            <a:spAutoFit/>
          </a:bodyPr>
          <a:lstStyle/>
          <a:p>
            <a:r>
              <a:rPr lang="en-GB" sz="1200">
                <a:solidFill>
                  <a:schemeClr val="tx1">
                    <a:lumMod val="75000"/>
                    <a:lumOff val="25000"/>
                  </a:schemeClr>
                </a:solidFill>
              </a:rPr>
              <a:t>Linear regression modelled in R using ‘</a:t>
            </a:r>
            <a:r>
              <a:rPr lang="en-GB" sz="1200" err="1">
                <a:solidFill>
                  <a:schemeClr val="tx1">
                    <a:lumMod val="75000"/>
                    <a:lumOff val="25000"/>
                  </a:schemeClr>
                </a:solidFill>
              </a:rPr>
              <a:t>emmeans</a:t>
            </a:r>
            <a:r>
              <a:rPr lang="en-GB" sz="1200">
                <a:solidFill>
                  <a:schemeClr val="tx1">
                    <a:lumMod val="75000"/>
                    <a:lumOff val="25000"/>
                  </a:schemeClr>
                </a:solidFill>
              </a:rPr>
              <a:t>’ package</a:t>
            </a:r>
            <a:endParaRPr lang="en-ZA" sz="1200">
              <a:solidFill>
                <a:schemeClr val="tx1">
                  <a:lumMod val="75000"/>
                  <a:lumOff val="25000"/>
                </a:schemeClr>
              </a:solidFill>
            </a:endParaRPr>
          </a:p>
        </p:txBody>
      </p:sp>
      <p:pic>
        <p:nvPicPr>
          <p:cNvPr id="6" name="Picture 5">
            <a:extLst>
              <a:ext uri="{FF2B5EF4-FFF2-40B4-BE49-F238E27FC236}">
                <a16:creationId xmlns:a16="http://schemas.microsoft.com/office/drawing/2014/main" id="{59670DEF-31C9-7516-083C-EC91D2ADB6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9" name="Picture 8" descr="A logo with text and animals&#10;&#10;Description automatically generated with medium confidence">
            <a:extLst>
              <a:ext uri="{FF2B5EF4-FFF2-40B4-BE49-F238E27FC236}">
                <a16:creationId xmlns:a16="http://schemas.microsoft.com/office/drawing/2014/main" id="{C4A502A6-4202-A9CB-3AC8-ECBB56F6A7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16379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D87E-F02F-B9E6-BC4B-7ED58F93EA44}"/>
              </a:ext>
            </a:extLst>
          </p:cNvPr>
          <p:cNvSpPr>
            <a:spLocks noGrp="1"/>
          </p:cNvSpPr>
          <p:nvPr>
            <p:ph type="title"/>
          </p:nvPr>
        </p:nvSpPr>
        <p:spPr>
          <a:xfrm>
            <a:off x="493426" y="245526"/>
            <a:ext cx="11309368" cy="1325563"/>
          </a:xfrm>
        </p:spPr>
        <p:txBody>
          <a:bodyPr>
            <a:normAutofit/>
          </a:bodyPr>
          <a:lstStyle/>
          <a:p>
            <a:r>
              <a:rPr lang="en-ZA" spc="300">
                <a:solidFill>
                  <a:schemeClr val="accent6">
                    <a:lumMod val="75000"/>
                  </a:schemeClr>
                </a:solidFill>
                <a:latin typeface="+mn-lt"/>
              </a:rPr>
              <a:t>Historical changes in soil organic carbon</a:t>
            </a:r>
          </a:p>
        </p:txBody>
      </p:sp>
      <p:sp>
        <p:nvSpPr>
          <p:cNvPr id="3" name="Content Placeholder 2">
            <a:extLst>
              <a:ext uri="{FF2B5EF4-FFF2-40B4-BE49-F238E27FC236}">
                <a16:creationId xmlns:a16="http://schemas.microsoft.com/office/drawing/2014/main" id="{311E487E-E127-861B-748F-320425452E35}"/>
              </a:ext>
            </a:extLst>
          </p:cNvPr>
          <p:cNvSpPr>
            <a:spLocks noGrp="1"/>
          </p:cNvSpPr>
          <p:nvPr>
            <p:ph idx="1"/>
          </p:nvPr>
        </p:nvSpPr>
        <p:spPr/>
        <p:txBody>
          <a:bodyPr/>
          <a:lstStyle/>
          <a:p>
            <a:endParaRPr lang="en-ZA"/>
          </a:p>
        </p:txBody>
      </p:sp>
      <p:grpSp>
        <p:nvGrpSpPr>
          <p:cNvPr id="45" name="Group 44">
            <a:extLst>
              <a:ext uri="{FF2B5EF4-FFF2-40B4-BE49-F238E27FC236}">
                <a16:creationId xmlns:a16="http://schemas.microsoft.com/office/drawing/2014/main" id="{D4AF67EB-879B-5BEE-4292-332E5CF338C1}"/>
              </a:ext>
            </a:extLst>
          </p:cNvPr>
          <p:cNvGrpSpPr/>
          <p:nvPr/>
        </p:nvGrpSpPr>
        <p:grpSpPr>
          <a:xfrm>
            <a:off x="1845555" y="2417718"/>
            <a:ext cx="6735536" cy="2890528"/>
            <a:chOff x="1845555" y="2417718"/>
            <a:chExt cx="6735536" cy="2890528"/>
          </a:xfrm>
        </p:grpSpPr>
        <p:grpSp>
          <p:nvGrpSpPr>
            <p:cNvPr id="44" name="Group 43">
              <a:extLst>
                <a:ext uri="{FF2B5EF4-FFF2-40B4-BE49-F238E27FC236}">
                  <a16:creationId xmlns:a16="http://schemas.microsoft.com/office/drawing/2014/main" id="{B951691C-4802-A979-4FFD-791A1B332F81}"/>
                </a:ext>
              </a:extLst>
            </p:cNvPr>
            <p:cNvGrpSpPr/>
            <p:nvPr/>
          </p:nvGrpSpPr>
          <p:grpSpPr>
            <a:xfrm>
              <a:off x="2416047" y="4886872"/>
              <a:ext cx="6165044" cy="421374"/>
              <a:chOff x="2416047" y="4886872"/>
              <a:chExt cx="6165044" cy="421374"/>
            </a:xfrm>
          </p:grpSpPr>
          <p:cxnSp>
            <p:nvCxnSpPr>
              <p:cNvPr id="7" name="Straight Arrow Connector 6">
                <a:extLst>
                  <a:ext uri="{FF2B5EF4-FFF2-40B4-BE49-F238E27FC236}">
                    <a16:creationId xmlns:a16="http://schemas.microsoft.com/office/drawing/2014/main" id="{DB8BD7C3-85E0-57C7-3C6E-28E5CCBE855C}"/>
                  </a:ext>
                </a:extLst>
              </p:cNvPr>
              <p:cNvCxnSpPr/>
              <p:nvPr/>
            </p:nvCxnSpPr>
            <p:spPr>
              <a:xfrm>
                <a:off x="2627853" y="5233488"/>
                <a:ext cx="59532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 Box 621">
                <a:extLst>
                  <a:ext uri="{FF2B5EF4-FFF2-40B4-BE49-F238E27FC236}">
                    <a16:creationId xmlns:a16="http://schemas.microsoft.com/office/drawing/2014/main" id="{C2BFABB6-E7B2-D367-C2D4-32178A372EAF}"/>
                  </a:ext>
                </a:extLst>
              </p:cNvPr>
              <p:cNvSpPr txBox="1"/>
              <p:nvPr/>
            </p:nvSpPr>
            <p:spPr>
              <a:xfrm>
                <a:off x="2416047" y="4886872"/>
                <a:ext cx="1042903" cy="4213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600">
                    <a:effectLst/>
                    <a:latin typeface="Calibri" panose="020F0502020204030204" pitchFamily="34" charset="0"/>
                    <a:ea typeface="Calibri" panose="020F0502020204030204" pitchFamily="34" charset="0"/>
                    <a:cs typeface="Arial" panose="020B0604020202020204" pitchFamily="34" charset="0"/>
                  </a:rPr>
                  <a:t>Timeline</a:t>
                </a:r>
                <a:endParaRPr lang="en-ZA" sz="14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CAC2FBE5-43CF-6765-B5C3-B94022A1F874}"/>
                </a:ext>
              </a:extLst>
            </p:cNvPr>
            <p:cNvGrpSpPr/>
            <p:nvPr/>
          </p:nvGrpSpPr>
          <p:grpSpPr>
            <a:xfrm>
              <a:off x="1845555" y="2417718"/>
              <a:ext cx="487109" cy="2335908"/>
              <a:chOff x="1845555" y="2417718"/>
              <a:chExt cx="487109" cy="2335908"/>
            </a:xfrm>
          </p:grpSpPr>
          <p:cxnSp>
            <p:nvCxnSpPr>
              <p:cNvPr id="19" name="Straight Arrow Connector 18">
                <a:extLst>
                  <a:ext uri="{FF2B5EF4-FFF2-40B4-BE49-F238E27FC236}">
                    <a16:creationId xmlns:a16="http://schemas.microsoft.com/office/drawing/2014/main" id="{ED508ED2-D22D-1160-3825-76313AF06066}"/>
                  </a:ext>
                </a:extLst>
              </p:cNvPr>
              <p:cNvCxnSpPr/>
              <p:nvPr/>
            </p:nvCxnSpPr>
            <p:spPr>
              <a:xfrm flipV="1">
                <a:off x="2250148" y="2417718"/>
                <a:ext cx="0" cy="2335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 Box 336">
                <a:extLst>
                  <a:ext uri="{FF2B5EF4-FFF2-40B4-BE49-F238E27FC236}">
                    <a16:creationId xmlns:a16="http://schemas.microsoft.com/office/drawing/2014/main" id="{24E5F93A-7878-9180-46FD-EA529A6367E8}"/>
                  </a:ext>
                </a:extLst>
              </p:cNvPr>
              <p:cNvSpPr txBox="1"/>
              <p:nvPr/>
            </p:nvSpPr>
            <p:spPr>
              <a:xfrm rot="16200000">
                <a:off x="1327155" y="3723555"/>
                <a:ext cx="1523910" cy="4871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Soil </a:t>
                </a:r>
                <a:r>
                  <a:rPr lang="en-ZA" sz="1600">
                    <a:effectLst/>
                    <a:latin typeface="Calibri" panose="020F0502020204030204" pitchFamily="34" charset="0"/>
                    <a:ea typeface="Calibri" panose="020F0502020204030204" pitchFamily="34" charset="0"/>
                    <a:cs typeface="Arial" panose="020B0604020202020204" pitchFamily="34" charset="0"/>
                  </a:rPr>
                  <a:t>organic</a:t>
                </a:r>
                <a:r>
                  <a:rPr lang="en-ZA" sz="1400">
                    <a:effectLst/>
                    <a:latin typeface="Calibri" panose="020F0502020204030204" pitchFamily="34" charset="0"/>
                    <a:ea typeface="Calibri" panose="020F0502020204030204" pitchFamily="34" charset="0"/>
                    <a:cs typeface="Arial" panose="020B0604020202020204" pitchFamily="34" charset="0"/>
                  </a:rPr>
                  <a:t> C %</a:t>
                </a:r>
              </a:p>
            </p:txBody>
          </p:sp>
        </p:grpSp>
      </p:grpSp>
      <p:grpSp>
        <p:nvGrpSpPr>
          <p:cNvPr id="23" name="Group 22">
            <a:extLst>
              <a:ext uri="{FF2B5EF4-FFF2-40B4-BE49-F238E27FC236}">
                <a16:creationId xmlns:a16="http://schemas.microsoft.com/office/drawing/2014/main" id="{E046F1E0-8C75-3C27-99E2-FAB3B80821DB}"/>
              </a:ext>
            </a:extLst>
          </p:cNvPr>
          <p:cNvGrpSpPr/>
          <p:nvPr/>
        </p:nvGrpSpPr>
        <p:grpSpPr>
          <a:xfrm>
            <a:off x="2568653" y="2452304"/>
            <a:ext cx="953440" cy="2343328"/>
            <a:chOff x="-49017" y="0"/>
            <a:chExt cx="1023621" cy="2252979"/>
          </a:xfrm>
        </p:grpSpPr>
        <p:sp>
          <p:nvSpPr>
            <p:cNvPr id="39" name="Rectangle 38">
              <a:extLst>
                <a:ext uri="{FF2B5EF4-FFF2-40B4-BE49-F238E27FC236}">
                  <a16:creationId xmlns:a16="http://schemas.microsoft.com/office/drawing/2014/main" id="{4A24C57F-8100-0540-A1FD-20594A0D265B}"/>
                </a:ext>
              </a:extLst>
            </p:cNvPr>
            <p:cNvSpPr/>
            <p:nvPr/>
          </p:nvSpPr>
          <p:spPr>
            <a:xfrm>
              <a:off x="14541" y="0"/>
              <a:ext cx="933145" cy="2252979"/>
            </a:xfrm>
            <a:prstGeom prst="rect">
              <a:avLst/>
            </a:prstGeom>
            <a:solidFill>
              <a:srgbClr val="A5A5A5">
                <a:lumMod val="20000"/>
                <a:lumOff val="80000"/>
              </a:srgbClr>
            </a:solidFill>
            <a:ln w="28575" cap="flat" cmpd="sng" algn="ctr">
              <a:solidFill>
                <a:srgbClr val="E7E6E6">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40" name="Text Box 639">
              <a:extLst>
                <a:ext uri="{FF2B5EF4-FFF2-40B4-BE49-F238E27FC236}">
                  <a16:creationId xmlns:a16="http://schemas.microsoft.com/office/drawing/2014/main" id="{A2F9D095-AEE9-8E8C-F0F5-E7928D1CD6EA}"/>
                </a:ext>
              </a:extLst>
            </p:cNvPr>
            <p:cNvSpPr txBox="1"/>
            <p:nvPr/>
          </p:nvSpPr>
          <p:spPr>
            <a:xfrm>
              <a:off x="-49017" y="1599900"/>
              <a:ext cx="1023621" cy="6291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Natural vegetation</a:t>
              </a:r>
            </a:p>
          </p:txBody>
        </p:sp>
      </p:grpSp>
      <p:grpSp>
        <p:nvGrpSpPr>
          <p:cNvPr id="59" name="Group 58">
            <a:extLst>
              <a:ext uri="{FF2B5EF4-FFF2-40B4-BE49-F238E27FC236}">
                <a16:creationId xmlns:a16="http://schemas.microsoft.com/office/drawing/2014/main" id="{E1ADC854-7603-71E4-E26C-794159ACCF48}"/>
              </a:ext>
            </a:extLst>
          </p:cNvPr>
          <p:cNvGrpSpPr/>
          <p:nvPr/>
        </p:nvGrpSpPr>
        <p:grpSpPr>
          <a:xfrm>
            <a:off x="2244745" y="2419447"/>
            <a:ext cx="1299469" cy="375067"/>
            <a:chOff x="2244745" y="2419447"/>
            <a:chExt cx="1299469" cy="375067"/>
          </a:xfrm>
        </p:grpSpPr>
        <p:sp>
          <p:nvSpPr>
            <p:cNvPr id="25" name="Text Box 334">
              <a:extLst>
                <a:ext uri="{FF2B5EF4-FFF2-40B4-BE49-F238E27FC236}">
                  <a16:creationId xmlns:a16="http://schemas.microsoft.com/office/drawing/2014/main" id="{B6ABB8C3-AEAD-9C44-A56A-3DB8F61029BA}"/>
                </a:ext>
              </a:extLst>
            </p:cNvPr>
            <p:cNvSpPr txBox="1"/>
            <p:nvPr/>
          </p:nvSpPr>
          <p:spPr>
            <a:xfrm>
              <a:off x="2563148" y="2419447"/>
              <a:ext cx="981066" cy="3750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1.7 – 1.8 %</a:t>
              </a:r>
            </a:p>
            <a:p>
              <a:pPr>
                <a:lnSpc>
                  <a:spcPct val="150000"/>
                </a:lnSpc>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 </a:t>
              </a:r>
            </a:p>
          </p:txBody>
        </p:sp>
        <p:cxnSp>
          <p:nvCxnSpPr>
            <p:cNvPr id="12" name="Straight Connector 11">
              <a:extLst>
                <a:ext uri="{FF2B5EF4-FFF2-40B4-BE49-F238E27FC236}">
                  <a16:creationId xmlns:a16="http://schemas.microsoft.com/office/drawing/2014/main" id="{828E4085-5AC3-EE59-68F7-424133699D90}"/>
                </a:ext>
              </a:extLst>
            </p:cNvPr>
            <p:cNvCxnSpPr/>
            <p:nvPr/>
          </p:nvCxnSpPr>
          <p:spPr>
            <a:xfrm flipH="1" flipV="1">
              <a:off x="2244745" y="2438016"/>
              <a:ext cx="1231775" cy="13422"/>
            </a:xfrm>
            <a:prstGeom prst="line">
              <a:avLst/>
            </a:prstGeom>
            <a:ln w="12700">
              <a:solidFill>
                <a:schemeClr val="tx1"/>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 name="Text Box 634">
            <a:extLst>
              <a:ext uri="{FF2B5EF4-FFF2-40B4-BE49-F238E27FC236}">
                <a16:creationId xmlns:a16="http://schemas.microsoft.com/office/drawing/2014/main" id="{7ED592EB-18C6-7553-5E3D-0880621F65A9}"/>
              </a:ext>
            </a:extLst>
          </p:cNvPr>
          <p:cNvSpPr txBox="1"/>
          <p:nvPr/>
        </p:nvSpPr>
        <p:spPr>
          <a:xfrm>
            <a:off x="3247144" y="5134064"/>
            <a:ext cx="853153" cy="4508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600">
                <a:effectLst/>
                <a:latin typeface="Calibri" panose="020F0502020204030204" pitchFamily="34" charset="0"/>
                <a:ea typeface="Calibri" panose="020F0502020204030204" pitchFamily="34" charset="0"/>
                <a:cs typeface="Arial" panose="020B0604020202020204" pitchFamily="34" charset="0"/>
              </a:rPr>
              <a:t>1926</a:t>
            </a:r>
            <a:endParaRPr lang="en-ZA" sz="1400">
              <a:effectLst/>
              <a:latin typeface="Calibri" panose="020F0502020204030204" pitchFamily="34" charset="0"/>
              <a:ea typeface="Calibri" panose="020F0502020204030204" pitchFamily="34" charset="0"/>
              <a:cs typeface="Arial" panose="020B0604020202020204" pitchFamily="34" charset="0"/>
            </a:endParaRPr>
          </a:p>
        </p:txBody>
      </p:sp>
      <p:grpSp>
        <p:nvGrpSpPr>
          <p:cNvPr id="65" name="Group 64">
            <a:extLst>
              <a:ext uri="{FF2B5EF4-FFF2-40B4-BE49-F238E27FC236}">
                <a16:creationId xmlns:a16="http://schemas.microsoft.com/office/drawing/2014/main" id="{436C9976-C7E3-316D-C3D6-B5CB5FD778DE}"/>
              </a:ext>
            </a:extLst>
          </p:cNvPr>
          <p:cNvGrpSpPr/>
          <p:nvPr/>
        </p:nvGrpSpPr>
        <p:grpSpPr>
          <a:xfrm>
            <a:off x="3476259" y="2457194"/>
            <a:ext cx="3385431" cy="2405151"/>
            <a:chOff x="3476259" y="2457194"/>
            <a:chExt cx="3385431" cy="2405151"/>
          </a:xfrm>
        </p:grpSpPr>
        <p:grpSp>
          <p:nvGrpSpPr>
            <p:cNvPr id="63" name="Group 62">
              <a:extLst>
                <a:ext uri="{FF2B5EF4-FFF2-40B4-BE49-F238E27FC236}">
                  <a16:creationId xmlns:a16="http://schemas.microsoft.com/office/drawing/2014/main" id="{CDC582D9-011D-DE30-1594-FC1490BE54B2}"/>
                </a:ext>
              </a:extLst>
            </p:cNvPr>
            <p:cNvGrpSpPr/>
            <p:nvPr/>
          </p:nvGrpSpPr>
          <p:grpSpPr>
            <a:xfrm>
              <a:off x="3476259" y="2457194"/>
              <a:ext cx="3385431" cy="2405151"/>
              <a:chOff x="3476259" y="2457194"/>
              <a:chExt cx="3385431" cy="2405151"/>
            </a:xfrm>
          </p:grpSpPr>
          <p:sp>
            <p:nvSpPr>
              <p:cNvPr id="29" name="Flowchart: Manual Input 21">
                <a:extLst>
                  <a:ext uri="{FF2B5EF4-FFF2-40B4-BE49-F238E27FC236}">
                    <a16:creationId xmlns:a16="http://schemas.microsoft.com/office/drawing/2014/main" id="{12BC8D2F-5CB9-6655-7F12-BEA06A32D720}"/>
                  </a:ext>
                </a:extLst>
              </p:cNvPr>
              <p:cNvSpPr/>
              <p:nvPr/>
            </p:nvSpPr>
            <p:spPr>
              <a:xfrm flipH="1">
                <a:off x="3477130" y="2496827"/>
                <a:ext cx="3380578" cy="2298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2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2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26"/>
                    </a:moveTo>
                    <a:lnTo>
                      <a:pt x="10000" y="0"/>
                    </a:lnTo>
                    <a:lnTo>
                      <a:pt x="10000" y="10000"/>
                    </a:lnTo>
                    <a:lnTo>
                      <a:pt x="0" y="10000"/>
                    </a:lnTo>
                    <a:lnTo>
                      <a:pt x="0" y="4526"/>
                    </a:lnTo>
                    <a:close/>
                  </a:path>
                </a:pathLst>
              </a:custGeom>
              <a:solidFill>
                <a:srgbClr val="A5A5A5">
                  <a:lumMod val="20000"/>
                  <a:lumOff val="80000"/>
                </a:srgbClr>
              </a:solidFill>
              <a:ln w="28575" cap="flat" cmpd="sng" algn="ctr">
                <a:solidFill>
                  <a:srgbClr val="E7E6E6">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nvGrpSpPr>
              <p:cNvPr id="62" name="Group 61">
                <a:extLst>
                  <a:ext uri="{FF2B5EF4-FFF2-40B4-BE49-F238E27FC236}">
                    <a16:creationId xmlns:a16="http://schemas.microsoft.com/office/drawing/2014/main" id="{EF5E7F11-93D0-CF69-A56D-6063D2866D13}"/>
                  </a:ext>
                </a:extLst>
              </p:cNvPr>
              <p:cNvGrpSpPr/>
              <p:nvPr/>
            </p:nvGrpSpPr>
            <p:grpSpPr>
              <a:xfrm>
                <a:off x="3476259" y="2457194"/>
                <a:ext cx="3385431" cy="2405151"/>
                <a:chOff x="3476259" y="2457194"/>
                <a:chExt cx="3385431" cy="2405151"/>
              </a:xfrm>
            </p:grpSpPr>
            <p:sp>
              <p:nvSpPr>
                <p:cNvPr id="31" name="Arc 36">
                  <a:extLst>
                    <a:ext uri="{FF2B5EF4-FFF2-40B4-BE49-F238E27FC236}">
                      <a16:creationId xmlns:a16="http://schemas.microsoft.com/office/drawing/2014/main" id="{04F6D2B3-F8D9-C568-B857-D0E04DE3ACDA}"/>
                    </a:ext>
                  </a:extLst>
                </p:cNvPr>
                <p:cNvSpPr/>
                <p:nvPr/>
              </p:nvSpPr>
              <p:spPr>
                <a:xfrm flipH="1" flipV="1">
                  <a:off x="3487192" y="2457194"/>
                  <a:ext cx="3374498" cy="1086480"/>
                </a:xfrm>
                <a:custGeom>
                  <a:avLst/>
                  <a:gdLst>
                    <a:gd name="connsiteX0" fmla="*/ 539687 w 4535805"/>
                    <a:gd name="connsiteY0" fmla="*/ 343217 h 1947545"/>
                    <a:gd name="connsiteX1" fmla="*/ 2439506 w 4535805"/>
                    <a:gd name="connsiteY1" fmla="*/ 2791 h 1947545"/>
                    <a:gd name="connsiteX2" fmla="*/ 4535806 w 4535805"/>
                    <a:gd name="connsiteY2" fmla="*/ 973772 h 1947545"/>
                    <a:gd name="connsiteX3" fmla="*/ 2267903 w 4535805"/>
                    <a:gd name="connsiteY3" fmla="*/ 973773 h 1947545"/>
                    <a:gd name="connsiteX4" fmla="*/ 539687 w 4535805"/>
                    <a:gd name="connsiteY4" fmla="*/ 343217 h 1947545"/>
                    <a:gd name="connsiteX0" fmla="*/ 539687 w 4535805"/>
                    <a:gd name="connsiteY0" fmla="*/ 343217 h 1947545"/>
                    <a:gd name="connsiteX1" fmla="*/ 2439506 w 4535805"/>
                    <a:gd name="connsiteY1" fmla="*/ 2791 h 1947545"/>
                    <a:gd name="connsiteX2" fmla="*/ 4535806 w 4535805"/>
                    <a:gd name="connsiteY2" fmla="*/ 973772 h 1947545"/>
                    <a:gd name="connsiteX0" fmla="*/ 0 w 3996119"/>
                    <a:gd name="connsiteY0" fmla="*/ 453408 h 1083964"/>
                    <a:gd name="connsiteX1" fmla="*/ 1899819 w 3996119"/>
                    <a:gd name="connsiteY1" fmla="*/ 112982 h 1083964"/>
                    <a:gd name="connsiteX2" fmla="*/ 3996119 w 3996119"/>
                    <a:gd name="connsiteY2" fmla="*/ 1083963 h 1083964"/>
                    <a:gd name="connsiteX3" fmla="*/ 1728216 w 3996119"/>
                    <a:gd name="connsiteY3" fmla="*/ 1083964 h 1083964"/>
                    <a:gd name="connsiteX4" fmla="*/ 0 w 3996119"/>
                    <a:gd name="connsiteY4" fmla="*/ 453408 h 1083964"/>
                    <a:gd name="connsiteX0" fmla="*/ 6009 w 3996119"/>
                    <a:gd name="connsiteY0" fmla="*/ 110191 h 1083964"/>
                    <a:gd name="connsiteX1" fmla="*/ 1899819 w 3996119"/>
                    <a:gd name="connsiteY1" fmla="*/ 112982 h 1083964"/>
                    <a:gd name="connsiteX2" fmla="*/ 3996119 w 3996119"/>
                    <a:gd name="connsiteY2" fmla="*/ 1083963 h 1083964"/>
                    <a:gd name="connsiteX0" fmla="*/ 0 w 3996119"/>
                    <a:gd name="connsiteY0" fmla="*/ 369528 h 1000084"/>
                    <a:gd name="connsiteX1" fmla="*/ 1899819 w 3996119"/>
                    <a:gd name="connsiteY1" fmla="*/ 29102 h 1000084"/>
                    <a:gd name="connsiteX2" fmla="*/ 3996119 w 3996119"/>
                    <a:gd name="connsiteY2" fmla="*/ 1000083 h 1000084"/>
                    <a:gd name="connsiteX3" fmla="*/ 1728216 w 3996119"/>
                    <a:gd name="connsiteY3" fmla="*/ 1000084 h 1000084"/>
                    <a:gd name="connsiteX4" fmla="*/ 0 w 3996119"/>
                    <a:gd name="connsiteY4" fmla="*/ 369528 h 1000084"/>
                    <a:gd name="connsiteX0" fmla="*/ 6009 w 3996119"/>
                    <a:gd name="connsiteY0" fmla="*/ 26311 h 1000084"/>
                    <a:gd name="connsiteX1" fmla="*/ 1899819 w 3996119"/>
                    <a:gd name="connsiteY1" fmla="*/ 29102 h 1000084"/>
                    <a:gd name="connsiteX2" fmla="*/ 3996119 w 3996119"/>
                    <a:gd name="connsiteY2" fmla="*/ 1000083 h 1000084"/>
                    <a:gd name="connsiteX0" fmla="*/ 0 w 3996119"/>
                    <a:gd name="connsiteY0" fmla="*/ 369528 h 1000084"/>
                    <a:gd name="connsiteX1" fmla="*/ 1899819 w 3996119"/>
                    <a:gd name="connsiteY1" fmla="*/ 29102 h 1000084"/>
                    <a:gd name="connsiteX2" fmla="*/ 3996119 w 3996119"/>
                    <a:gd name="connsiteY2" fmla="*/ 1000083 h 1000084"/>
                    <a:gd name="connsiteX3" fmla="*/ 1728216 w 3996119"/>
                    <a:gd name="connsiteY3" fmla="*/ 1000084 h 1000084"/>
                    <a:gd name="connsiteX4" fmla="*/ 0 w 3996119"/>
                    <a:gd name="connsiteY4" fmla="*/ 369528 h 1000084"/>
                    <a:gd name="connsiteX0" fmla="*/ 6009 w 3996119"/>
                    <a:gd name="connsiteY0" fmla="*/ 26311 h 1000084"/>
                    <a:gd name="connsiteX1" fmla="*/ 1899819 w 3996119"/>
                    <a:gd name="connsiteY1" fmla="*/ 29102 h 1000084"/>
                    <a:gd name="connsiteX2" fmla="*/ 3996119 w 3996119"/>
                    <a:gd name="connsiteY2" fmla="*/ 1000084 h 1000084"/>
                    <a:gd name="connsiteX0" fmla="*/ 0 w 3996119"/>
                    <a:gd name="connsiteY0" fmla="*/ 369528 h 1021374"/>
                    <a:gd name="connsiteX1" fmla="*/ 1899819 w 3996119"/>
                    <a:gd name="connsiteY1" fmla="*/ 29102 h 1021374"/>
                    <a:gd name="connsiteX2" fmla="*/ 3996119 w 3996119"/>
                    <a:gd name="connsiteY2" fmla="*/ 1000083 h 1021374"/>
                    <a:gd name="connsiteX3" fmla="*/ 5946 w 3996119"/>
                    <a:gd name="connsiteY3" fmla="*/ 1021374 h 1021374"/>
                    <a:gd name="connsiteX4" fmla="*/ 0 w 3996119"/>
                    <a:gd name="connsiteY4" fmla="*/ 369528 h 1021374"/>
                    <a:gd name="connsiteX0" fmla="*/ 6009 w 3996119"/>
                    <a:gd name="connsiteY0" fmla="*/ 26311 h 1021374"/>
                    <a:gd name="connsiteX1" fmla="*/ 1899819 w 3996119"/>
                    <a:gd name="connsiteY1" fmla="*/ 29102 h 1021374"/>
                    <a:gd name="connsiteX2" fmla="*/ 3996119 w 3996119"/>
                    <a:gd name="connsiteY2" fmla="*/ 1000084 h 1021374"/>
                    <a:gd name="connsiteX0" fmla="*/ 0 w 3996119"/>
                    <a:gd name="connsiteY0" fmla="*/ 153455 h 1139391"/>
                    <a:gd name="connsiteX1" fmla="*/ 1899819 w 3996119"/>
                    <a:gd name="connsiteY1" fmla="*/ 147119 h 1139391"/>
                    <a:gd name="connsiteX2" fmla="*/ 3996119 w 3996119"/>
                    <a:gd name="connsiteY2" fmla="*/ 1118100 h 1139391"/>
                    <a:gd name="connsiteX3" fmla="*/ 5946 w 3996119"/>
                    <a:gd name="connsiteY3" fmla="*/ 1139391 h 1139391"/>
                    <a:gd name="connsiteX4" fmla="*/ 0 w 3996119"/>
                    <a:gd name="connsiteY4" fmla="*/ 153455 h 1139391"/>
                    <a:gd name="connsiteX0" fmla="*/ 6009 w 3996119"/>
                    <a:gd name="connsiteY0" fmla="*/ 144328 h 1139391"/>
                    <a:gd name="connsiteX1" fmla="*/ 1899819 w 3996119"/>
                    <a:gd name="connsiteY1" fmla="*/ 147119 h 1139391"/>
                    <a:gd name="connsiteX2" fmla="*/ 3996119 w 3996119"/>
                    <a:gd name="connsiteY2" fmla="*/ 1118101 h 1139391"/>
                    <a:gd name="connsiteX0" fmla="*/ 0 w 3996119"/>
                    <a:gd name="connsiteY0" fmla="*/ 78774 h 1064710"/>
                    <a:gd name="connsiteX1" fmla="*/ 1899819 w 3996119"/>
                    <a:gd name="connsiteY1" fmla="*/ 72438 h 1064710"/>
                    <a:gd name="connsiteX2" fmla="*/ 3996119 w 3996119"/>
                    <a:gd name="connsiteY2" fmla="*/ 1043419 h 1064710"/>
                    <a:gd name="connsiteX3" fmla="*/ 5946 w 3996119"/>
                    <a:gd name="connsiteY3" fmla="*/ 1064710 h 1064710"/>
                    <a:gd name="connsiteX4" fmla="*/ 0 w 3996119"/>
                    <a:gd name="connsiteY4" fmla="*/ 78774 h 1064710"/>
                    <a:gd name="connsiteX0" fmla="*/ 6009 w 3996119"/>
                    <a:gd name="connsiteY0" fmla="*/ 69647 h 1064710"/>
                    <a:gd name="connsiteX1" fmla="*/ 1899819 w 3996119"/>
                    <a:gd name="connsiteY1" fmla="*/ 72438 h 1064710"/>
                    <a:gd name="connsiteX2" fmla="*/ 3996119 w 3996119"/>
                    <a:gd name="connsiteY2" fmla="*/ 1043420 h 1064710"/>
                    <a:gd name="connsiteX0" fmla="*/ 0 w 3996119"/>
                    <a:gd name="connsiteY0" fmla="*/ 78774 h 1064710"/>
                    <a:gd name="connsiteX1" fmla="*/ 1899819 w 3996119"/>
                    <a:gd name="connsiteY1" fmla="*/ 72438 h 1064710"/>
                    <a:gd name="connsiteX2" fmla="*/ 3996119 w 3996119"/>
                    <a:gd name="connsiteY2" fmla="*/ 1043419 h 1064710"/>
                    <a:gd name="connsiteX3" fmla="*/ 5946 w 3996119"/>
                    <a:gd name="connsiteY3" fmla="*/ 1064710 h 1064710"/>
                    <a:gd name="connsiteX4" fmla="*/ 0 w 3996119"/>
                    <a:gd name="connsiteY4" fmla="*/ 78774 h 1064710"/>
                    <a:gd name="connsiteX0" fmla="*/ 6009 w 3996119"/>
                    <a:gd name="connsiteY0" fmla="*/ 69647 h 1064710"/>
                    <a:gd name="connsiteX1" fmla="*/ 1899819 w 3996119"/>
                    <a:gd name="connsiteY1" fmla="*/ 72438 h 1064710"/>
                    <a:gd name="connsiteX2" fmla="*/ 3996119 w 3996119"/>
                    <a:gd name="connsiteY2" fmla="*/ 1043420 h 1064710"/>
                    <a:gd name="connsiteX0" fmla="*/ 0 w 3996119"/>
                    <a:gd name="connsiteY0" fmla="*/ 78774 h 1064710"/>
                    <a:gd name="connsiteX1" fmla="*/ 1899819 w 3996119"/>
                    <a:gd name="connsiteY1" fmla="*/ 72438 h 1064710"/>
                    <a:gd name="connsiteX2" fmla="*/ 3996119 w 3996119"/>
                    <a:gd name="connsiteY2" fmla="*/ 1043419 h 1064710"/>
                    <a:gd name="connsiteX3" fmla="*/ 5946 w 3996119"/>
                    <a:gd name="connsiteY3" fmla="*/ 1064710 h 1064710"/>
                    <a:gd name="connsiteX4" fmla="*/ 0 w 3996119"/>
                    <a:gd name="connsiteY4" fmla="*/ 78774 h 1064710"/>
                    <a:gd name="connsiteX0" fmla="*/ 6009 w 3996119"/>
                    <a:gd name="connsiteY0" fmla="*/ 69647 h 1064710"/>
                    <a:gd name="connsiteX1" fmla="*/ 1899819 w 3996119"/>
                    <a:gd name="connsiteY1" fmla="*/ 72438 h 1064710"/>
                    <a:gd name="connsiteX2" fmla="*/ 3984243 w 3996119"/>
                    <a:gd name="connsiteY2" fmla="*/ 1064710 h 1064710"/>
                    <a:gd name="connsiteX0" fmla="*/ 0 w 3996119"/>
                    <a:gd name="connsiteY0" fmla="*/ 78774 h 1064710"/>
                    <a:gd name="connsiteX1" fmla="*/ 1899819 w 3996119"/>
                    <a:gd name="connsiteY1" fmla="*/ 72438 h 1064710"/>
                    <a:gd name="connsiteX2" fmla="*/ 3996119 w 3996119"/>
                    <a:gd name="connsiteY2" fmla="*/ 1043419 h 1064710"/>
                    <a:gd name="connsiteX3" fmla="*/ 5946 w 3996119"/>
                    <a:gd name="connsiteY3" fmla="*/ 1064710 h 1064710"/>
                    <a:gd name="connsiteX4" fmla="*/ 0 w 3996119"/>
                    <a:gd name="connsiteY4" fmla="*/ 78774 h 1064710"/>
                    <a:gd name="connsiteX0" fmla="*/ 6009 w 3996119"/>
                    <a:gd name="connsiteY0" fmla="*/ 69647 h 1064710"/>
                    <a:gd name="connsiteX1" fmla="*/ 2006699 w 3996119"/>
                    <a:gd name="connsiteY1" fmla="*/ 108079 h 1064710"/>
                    <a:gd name="connsiteX2" fmla="*/ 3984243 w 3996119"/>
                    <a:gd name="connsiteY2" fmla="*/ 1064710 h 1064710"/>
                    <a:gd name="connsiteX0" fmla="*/ 0 w 3996119"/>
                    <a:gd name="connsiteY0" fmla="*/ 26491 h 1012427"/>
                    <a:gd name="connsiteX1" fmla="*/ 2600475 w 3996119"/>
                    <a:gd name="connsiteY1" fmla="*/ 115198 h 1012427"/>
                    <a:gd name="connsiteX2" fmla="*/ 3996119 w 3996119"/>
                    <a:gd name="connsiteY2" fmla="*/ 991136 h 1012427"/>
                    <a:gd name="connsiteX3" fmla="*/ 5946 w 3996119"/>
                    <a:gd name="connsiteY3" fmla="*/ 1012427 h 1012427"/>
                    <a:gd name="connsiteX4" fmla="*/ 0 w 3996119"/>
                    <a:gd name="connsiteY4" fmla="*/ 26491 h 1012427"/>
                    <a:gd name="connsiteX0" fmla="*/ 6009 w 3996119"/>
                    <a:gd name="connsiteY0" fmla="*/ 17364 h 1012427"/>
                    <a:gd name="connsiteX1" fmla="*/ 2006699 w 3996119"/>
                    <a:gd name="connsiteY1" fmla="*/ 55796 h 1012427"/>
                    <a:gd name="connsiteX2" fmla="*/ 3984243 w 3996119"/>
                    <a:gd name="connsiteY2" fmla="*/ 1012427 h 1012427"/>
                    <a:gd name="connsiteX0" fmla="*/ 0 w 3996119"/>
                    <a:gd name="connsiteY0" fmla="*/ 26491 h 1012427"/>
                    <a:gd name="connsiteX1" fmla="*/ 2600475 w 3996119"/>
                    <a:gd name="connsiteY1" fmla="*/ 115198 h 1012427"/>
                    <a:gd name="connsiteX2" fmla="*/ 3996119 w 3996119"/>
                    <a:gd name="connsiteY2" fmla="*/ 991136 h 1012427"/>
                    <a:gd name="connsiteX3" fmla="*/ 5946 w 3996119"/>
                    <a:gd name="connsiteY3" fmla="*/ 1012427 h 1012427"/>
                    <a:gd name="connsiteX4" fmla="*/ 0 w 3996119"/>
                    <a:gd name="connsiteY4" fmla="*/ 26491 h 1012427"/>
                    <a:gd name="connsiteX0" fmla="*/ 6009 w 3996119"/>
                    <a:gd name="connsiteY0" fmla="*/ 17364 h 1012427"/>
                    <a:gd name="connsiteX1" fmla="*/ 2006699 w 3996119"/>
                    <a:gd name="connsiteY1" fmla="*/ 55796 h 1012427"/>
                    <a:gd name="connsiteX2" fmla="*/ 3984243 w 3996119"/>
                    <a:gd name="connsiteY2" fmla="*/ 1012427 h 1012427"/>
                    <a:gd name="connsiteX0" fmla="*/ 0 w 3996119"/>
                    <a:gd name="connsiteY0" fmla="*/ 26491 h 1012427"/>
                    <a:gd name="connsiteX1" fmla="*/ 2967301 w 3996119"/>
                    <a:gd name="connsiteY1" fmla="*/ 126675 h 1012427"/>
                    <a:gd name="connsiteX2" fmla="*/ 3996119 w 3996119"/>
                    <a:gd name="connsiteY2" fmla="*/ 991136 h 1012427"/>
                    <a:gd name="connsiteX3" fmla="*/ 5946 w 3996119"/>
                    <a:gd name="connsiteY3" fmla="*/ 1012427 h 1012427"/>
                    <a:gd name="connsiteX4" fmla="*/ 0 w 3996119"/>
                    <a:gd name="connsiteY4" fmla="*/ 26491 h 1012427"/>
                    <a:gd name="connsiteX0" fmla="*/ 6009 w 3996119"/>
                    <a:gd name="connsiteY0" fmla="*/ 17364 h 1012427"/>
                    <a:gd name="connsiteX1" fmla="*/ 2006699 w 3996119"/>
                    <a:gd name="connsiteY1" fmla="*/ 55796 h 1012427"/>
                    <a:gd name="connsiteX2" fmla="*/ 3984243 w 3996119"/>
                    <a:gd name="connsiteY2" fmla="*/ 1012427 h 1012427"/>
                    <a:gd name="connsiteX0" fmla="*/ 0 w 3996119"/>
                    <a:gd name="connsiteY0" fmla="*/ 23264 h 1009200"/>
                    <a:gd name="connsiteX1" fmla="*/ 2967301 w 3996119"/>
                    <a:gd name="connsiteY1" fmla="*/ 123448 h 1009200"/>
                    <a:gd name="connsiteX2" fmla="*/ 3996119 w 3996119"/>
                    <a:gd name="connsiteY2" fmla="*/ 987909 h 1009200"/>
                    <a:gd name="connsiteX3" fmla="*/ 5946 w 3996119"/>
                    <a:gd name="connsiteY3" fmla="*/ 1009200 h 1009200"/>
                    <a:gd name="connsiteX4" fmla="*/ 0 w 3996119"/>
                    <a:gd name="connsiteY4" fmla="*/ 23264 h 1009200"/>
                    <a:gd name="connsiteX0" fmla="*/ 6009 w 3996119"/>
                    <a:gd name="connsiteY0" fmla="*/ 14137 h 1009200"/>
                    <a:gd name="connsiteX1" fmla="*/ 2504536 w 3996119"/>
                    <a:gd name="connsiteY1" fmla="*/ 75523 h 1009200"/>
                    <a:gd name="connsiteX2" fmla="*/ 3984243 w 3996119"/>
                    <a:gd name="connsiteY2" fmla="*/ 1009200 h 1009200"/>
                  </a:gdLst>
                  <a:ahLst/>
                  <a:cxnLst>
                    <a:cxn ang="0">
                      <a:pos x="connsiteX0" y="connsiteY0"/>
                    </a:cxn>
                    <a:cxn ang="0">
                      <a:pos x="connsiteX1" y="connsiteY1"/>
                    </a:cxn>
                    <a:cxn ang="0">
                      <a:pos x="connsiteX2" y="connsiteY2"/>
                    </a:cxn>
                  </a:cxnLst>
                  <a:rect l="l" t="t" r="r" b="b"/>
                  <a:pathLst>
                    <a:path w="3996119" h="1009200" stroke="0" extrusionOk="0">
                      <a:moveTo>
                        <a:pt x="0" y="23264"/>
                      </a:moveTo>
                      <a:cubicBezTo>
                        <a:pt x="897458" y="11479"/>
                        <a:pt x="2265654" y="-1691"/>
                        <a:pt x="2967301" y="123448"/>
                      </a:cubicBezTo>
                      <a:cubicBezTo>
                        <a:pt x="3641808" y="243747"/>
                        <a:pt x="3996119" y="478691"/>
                        <a:pt x="3996119" y="987909"/>
                      </a:cubicBezTo>
                      <a:lnTo>
                        <a:pt x="5946" y="1009200"/>
                      </a:lnTo>
                      <a:lnTo>
                        <a:pt x="0" y="23264"/>
                      </a:lnTo>
                      <a:close/>
                    </a:path>
                    <a:path w="3996119" h="1009200" fill="none">
                      <a:moveTo>
                        <a:pt x="6009" y="14137"/>
                      </a:moveTo>
                      <a:cubicBezTo>
                        <a:pt x="499699" y="-33311"/>
                        <a:pt x="1780884" y="51945"/>
                        <a:pt x="2504536" y="75523"/>
                      </a:cubicBezTo>
                      <a:cubicBezTo>
                        <a:pt x="3687099" y="114054"/>
                        <a:pt x="3984243" y="499982"/>
                        <a:pt x="3984243" y="1009200"/>
                      </a:cubicBezTo>
                    </a:path>
                  </a:pathLst>
                </a:custGeom>
                <a:solidFill>
                  <a:srgbClr val="F2C7C6"/>
                </a:solidFill>
                <a:ln w="38100" cap="flat" cmpd="sng" algn="ctr">
                  <a:solidFill>
                    <a:srgbClr val="E3878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33" name="Text Box 332">
                  <a:extLst>
                    <a:ext uri="{FF2B5EF4-FFF2-40B4-BE49-F238E27FC236}">
                      <a16:creationId xmlns:a16="http://schemas.microsoft.com/office/drawing/2014/main" id="{6DCCD0DF-E0DC-6071-BF90-1E4CE9008D43}"/>
                    </a:ext>
                  </a:extLst>
                </p:cNvPr>
                <p:cNvSpPr txBox="1"/>
                <p:nvPr/>
              </p:nvSpPr>
              <p:spPr>
                <a:xfrm>
                  <a:off x="3476259" y="4106089"/>
                  <a:ext cx="3121120" cy="756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Conversion to cropland, rapid SOC loss + continued soil degradation </a:t>
                  </a:r>
                </a:p>
              </p:txBody>
            </p:sp>
          </p:grpSp>
        </p:grpSp>
        <p:cxnSp>
          <p:nvCxnSpPr>
            <p:cNvPr id="6" name="Straight Arrow Connector 5">
              <a:extLst>
                <a:ext uri="{FF2B5EF4-FFF2-40B4-BE49-F238E27FC236}">
                  <a16:creationId xmlns:a16="http://schemas.microsoft.com/office/drawing/2014/main" id="{7D79E22C-BBF0-71A7-83A9-FAA8662866D5}"/>
                </a:ext>
              </a:extLst>
            </p:cNvPr>
            <p:cNvCxnSpPr/>
            <p:nvPr/>
          </p:nvCxnSpPr>
          <p:spPr>
            <a:xfrm rot="120000">
              <a:off x="6679484" y="2466822"/>
              <a:ext cx="20279" cy="1039650"/>
            </a:xfrm>
            <a:prstGeom prst="straightConnector1">
              <a:avLst/>
            </a:prstGeom>
            <a:ln>
              <a:solidFill>
                <a:srgbClr val="D57865"/>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 Box 626">
            <a:extLst>
              <a:ext uri="{FF2B5EF4-FFF2-40B4-BE49-F238E27FC236}">
                <a16:creationId xmlns:a16="http://schemas.microsoft.com/office/drawing/2014/main" id="{B2CEFBAE-D19F-AD7E-3CC7-D88600890F51}"/>
              </a:ext>
            </a:extLst>
          </p:cNvPr>
          <p:cNvSpPr txBox="1"/>
          <p:nvPr/>
        </p:nvSpPr>
        <p:spPr>
          <a:xfrm>
            <a:off x="6605975" y="5148606"/>
            <a:ext cx="695993" cy="3483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600">
                <a:effectLst/>
                <a:latin typeface="Calibri" panose="020F0502020204030204" pitchFamily="34" charset="0"/>
                <a:ea typeface="Calibri" panose="020F0502020204030204" pitchFamily="34" charset="0"/>
                <a:cs typeface="Arial" panose="020B0604020202020204" pitchFamily="34" charset="0"/>
              </a:rPr>
              <a:t>1997</a:t>
            </a:r>
            <a:endParaRPr lang="en-ZA" sz="140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 Box 633">
            <a:extLst>
              <a:ext uri="{FF2B5EF4-FFF2-40B4-BE49-F238E27FC236}">
                <a16:creationId xmlns:a16="http://schemas.microsoft.com/office/drawing/2014/main" id="{C687C557-E43A-53F1-E673-70993C1C2623}"/>
              </a:ext>
            </a:extLst>
          </p:cNvPr>
          <p:cNvSpPr txBox="1"/>
          <p:nvPr/>
        </p:nvSpPr>
        <p:spPr>
          <a:xfrm>
            <a:off x="8244822" y="5163148"/>
            <a:ext cx="853153" cy="3335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600">
                <a:effectLst/>
                <a:latin typeface="Calibri" panose="020F0502020204030204" pitchFamily="34" charset="0"/>
                <a:ea typeface="Calibri" panose="020F0502020204030204" pitchFamily="34" charset="0"/>
                <a:cs typeface="Arial" panose="020B0604020202020204" pitchFamily="34" charset="0"/>
              </a:rPr>
              <a:t>2038</a:t>
            </a:r>
            <a:r>
              <a:rPr lang="en-ZA" sz="1400">
                <a:effectLst/>
                <a:latin typeface="Calibri" panose="020F0502020204030204" pitchFamily="34" charset="0"/>
                <a:ea typeface="Calibri" panose="020F0502020204030204" pitchFamily="34" charset="0"/>
                <a:cs typeface="Arial" panose="020B0604020202020204" pitchFamily="34" charset="0"/>
              </a:rPr>
              <a:t>?</a:t>
            </a:r>
          </a:p>
        </p:txBody>
      </p:sp>
      <p:grpSp>
        <p:nvGrpSpPr>
          <p:cNvPr id="55" name="Group 54">
            <a:extLst>
              <a:ext uri="{FF2B5EF4-FFF2-40B4-BE49-F238E27FC236}">
                <a16:creationId xmlns:a16="http://schemas.microsoft.com/office/drawing/2014/main" id="{8D043181-9F75-751A-431B-C2D267828097}"/>
              </a:ext>
            </a:extLst>
          </p:cNvPr>
          <p:cNvGrpSpPr/>
          <p:nvPr/>
        </p:nvGrpSpPr>
        <p:grpSpPr>
          <a:xfrm>
            <a:off x="3410127" y="2427182"/>
            <a:ext cx="5024532" cy="500246"/>
            <a:chOff x="3477080" y="2442460"/>
            <a:chExt cx="5024532" cy="500246"/>
          </a:xfrm>
        </p:grpSpPr>
        <p:cxnSp>
          <p:nvCxnSpPr>
            <p:cNvPr id="36" name="Straight Arrow Connector 35">
              <a:extLst>
                <a:ext uri="{FF2B5EF4-FFF2-40B4-BE49-F238E27FC236}">
                  <a16:creationId xmlns:a16="http://schemas.microsoft.com/office/drawing/2014/main" id="{75EC6D1E-0D73-2805-92BA-CE1D3CA1DA8D}"/>
                </a:ext>
              </a:extLst>
            </p:cNvPr>
            <p:cNvCxnSpPr/>
            <p:nvPr/>
          </p:nvCxnSpPr>
          <p:spPr>
            <a:xfrm flipV="1">
              <a:off x="7837440" y="2472857"/>
              <a:ext cx="664172" cy="469849"/>
            </a:xfrm>
            <a:prstGeom prst="straightConnector1">
              <a:avLst/>
            </a:prstGeom>
            <a:noFill/>
            <a:ln w="12700" cap="flat" cmpd="sng" algn="ctr">
              <a:solidFill>
                <a:schemeClr val="accent1">
                  <a:lumMod val="40000"/>
                  <a:lumOff val="60000"/>
                </a:schemeClr>
              </a:solidFill>
              <a:prstDash val="solid"/>
              <a:miter lim="800000"/>
              <a:headEnd type="triangle"/>
              <a:tailEnd type="triangle"/>
            </a:ln>
            <a:effectLst/>
          </p:spPr>
        </p:cxnSp>
        <p:cxnSp>
          <p:nvCxnSpPr>
            <p:cNvPr id="38" name="Straight Connector 37">
              <a:extLst>
                <a:ext uri="{FF2B5EF4-FFF2-40B4-BE49-F238E27FC236}">
                  <a16:creationId xmlns:a16="http://schemas.microsoft.com/office/drawing/2014/main" id="{23219B27-3631-E979-4EDD-63BD891FD6BD}"/>
                </a:ext>
              </a:extLst>
            </p:cNvPr>
            <p:cNvCxnSpPr/>
            <p:nvPr/>
          </p:nvCxnSpPr>
          <p:spPr>
            <a:xfrm flipV="1">
              <a:off x="3477080" y="2442460"/>
              <a:ext cx="4997751" cy="26503"/>
            </a:xfrm>
            <a:prstGeom prst="line">
              <a:avLst/>
            </a:prstGeom>
            <a:noFill/>
            <a:ln w="12700" cap="flat" cmpd="sng" algn="ctr">
              <a:solidFill>
                <a:schemeClr val="accent1">
                  <a:lumMod val="40000"/>
                  <a:lumOff val="60000"/>
                </a:schemeClr>
              </a:solidFill>
              <a:prstDash val="dash"/>
              <a:miter lim="800000"/>
            </a:ln>
            <a:effectLst/>
          </p:spPr>
        </p:cxnSp>
      </p:grpSp>
      <p:sp>
        <p:nvSpPr>
          <p:cNvPr id="14" name="Text Box 627">
            <a:extLst>
              <a:ext uri="{FF2B5EF4-FFF2-40B4-BE49-F238E27FC236}">
                <a16:creationId xmlns:a16="http://schemas.microsoft.com/office/drawing/2014/main" id="{24BD144B-8046-5523-56C4-CE02D094F10F}"/>
              </a:ext>
            </a:extLst>
          </p:cNvPr>
          <p:cNvSpPr txBox="1"/>
          <p:nvPr/>
        </p:nvSpPr>
        <p:spPr>
          <a:xfrm>
            <a:off x="7540525" y="5134064"/>
            <a:ext cx="695993" cy="3483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600">
                <a:effectLst/>
                <a:latin typeface="Calibri" panose="020F0502020204030204" pitchFamily="34" charset="0"/>
                <a:ea typeface="Calibri" panose="020F0502020204030204" pitchFamily="34" charset="0"/>
                <a:cs typeface="Arial" panose="020B0604020202020204" pitchFamily="34" charset="0"/>
              </a:rPr>
              <a:t>2021</a:t>
            </a:r>
            <a:endParaRPr lang="en-ZA" sz="1400">
              <a:effectLst/>
              <a:latin typeface="Calibri" panose="020F0502020204030204" pitchFamily="34" charset="0"/>
              <a:ea typeface="Calibri" panose="020F0502020204030204" pitchFamily="34" charset="0"/>
              <a:cs typeface="Arial" panose="020B0604020202020204" pitchFamily="34" charset="0"/>
            </a:endParaRPr>
          </a:p>
        </p:txBody>
      </p:sp>
      <p:grpSp>
        <p:nvGrpSpPr>
          <p:cNvPr id="64" name="Group 63">
            <a:extLst>
              <a:ext uri="{FF2B5EF4-FFF2-40B4-BE49-F238E27FC236}">
                <a16:creationId xmlns:a16="http://schemas.microsoft.com/office/drawing/2014/main" id="{96538B5F-7982-B44B-7955-2221C6AC39B9}"/>
              </a:ext>
            </a:extLst>
          </p:cNvPr>
          <p:cNvGrpSpPr/>
          <p:nvPr/>
        </p:nvGrpSpPr>
        <p:grpSpPr>
          <a:xfrm>
            <a:off x="6853288" y="2966265"/>
            <a:ext cx="1106490" cy="2042185"/>
            <a:chOff x="6853288" y="2966265"/>
            <a:chExt cx="1106490" cy="2042185"/>
          </a:xfrm>
        </p:grpSpPr>
        <p:sp>
          <p:nvSpPr>
            <p:cNvPr id="34" name="Flowchart: Manual Input 21">
              <a:extLst>
                <a:ext uri="{FF2B5EF4-FFF2-40B4-BE49-F238E27FC236}">
                  <a16:creationId xmlns:a16="http://schemas.microsoft.com/office/drawing/2014/main" id="{5BF72A81-23D7-E509-C397-0C96E72D293F}"/>
                </a:ext>
              </a:extLst>
            </p:cNvPr>
            <p:cNvSpPr/>
            <p:nvPr/>
          </p:nvSpPr>
          <p:spPr>
            <a:xfrm>
              <a:off x="6853288" y="2966265"/>
              <a:ext cx="962331" cy="18293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2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26 h 10000"/>
                <a:gd name="connsiteX0" fmla="*/ 46 w 10000"/>
                <a:gd name="connsiteY0" fmla="*/ 2980 h 10000"/>
                <a:gd name="connsiteX1" fmla="*/ 10000 w 10000"/>
                <a:gd name="connsiteY1" fmla="*/ 0 h 10000"/>
                <a:gd name="connsiteX2" fmla="*/ 10000 w 10000"/>
                <a:gd name="connsiteY2" fmla="*/ 10000 h 10000"/>
                <a:gd name="connsiteX3" fmla="*/ 0 w 10000"/>
                <a:gd name="connsiteY3" fmla="*/ 10000 h 10000"/>
                <a:gd name="connsiteX4" fmla="*/ 46 w 10000"/>
                <a:gd name="connsiteY4" fmla="*/ 29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46" y="2980"/>
                  </a:moveTo>
                  <a:lnTo>
                    <a:pt x="10000" y="0"/>
                  </a:lnTo>
                  <a:lnTo>
                    <a:pt x="10000" y="10000"/>
                  </a:lnTo>
                  <a:lnTo>
                    <a:pt x="0" y="10000"/>
                  </a:lnTo>
                  <a:cubicBezTo>
                    <a:pt x="15" y="7660"/>
                    <a:pt x="31" y="5320"/>
                    <a:pt x="46" y="2980"/>
                  </a:cubicBezTo>
                  <a:close/>
                </a:path>
              </a:pathLst>
            </a:custGeom>
            <a:solidFill>
              <a:srgbClr val="A5A5A5">
                <a:lumMod val="20000"/>
                <a:lumOff val="80000"/>
              </a:srgbClr>
            </a:solidFill>
            <a:ln w="28575" cap="flat" cmpd="sng" algn="ctr">
              <a:solidFill>
                <a:srgbClr val="E7E6E6">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nvGrpSpPr>
            <p:cNvPr id="58" name="Group 57">
              <a:extLst>
                <a:ext uri="{FF2B5EF4-FFF2-40B4-BE49-F238E27FC236}">
                  <a16:creationId xmlns:a16="http://schemas.microsoft.com/office/drawing/2014/main" id="{9E26F6C4-CA6C-CE41-5413-676788A1AF29}"/>
                </a:ext>
              </a:extLst>
            </p:cNvPr>
            <p:cNvGrpSpPr/>
            <p:nvPr/>
          </p:nvGrpSpPr>
          <p:grpSpPr>
            <a:xfrm>
              <a:off x="6868728" y="2971155"/>
              <a:ext cx="1091050" cy="2037295"/>
              <a:chOff x="6868728" y="2971155"/>
              <a:chExt cx="1091050" cy="2037295"/>
            </a:xfrm>
          </p:grpSpPr>
          <p:sp>
            <p:nvSpPr>
              <p:cNvPr id="35" name="Right Triangle 34">
                <a:extLst>
                  <a:ext uri="{FF2B5EF4-FFF2-40B4-BE49-F238E27FC236}">
                    <a16:creationId xmlns:a16="http://schemas.microsoft.com/office/drawing/2014/main" id="{3CA684E9-FD38-96D4-0E39-4523AEBA380B}"/>
                  </a:ext>
                </a:extLst>
              </p:cNvPr>
              <p:cNvSpPr/>
              <p:nvPr/>
            </p:nvSpPr>
            <p:spPr>
              <a:xfrm flipV="1">
                <a:off x="6868728" y="2971155"/>
                <a:ext cx="950501" cy="542924"/>
              </a:xfrm>
              <a:prstGeom prst="rtTriangle">
                <a:avLst/>
              </a:prstGeom>
              <a:solidFill>
                <a:srgbClr val="A9E1AA"/>
              </a:solidFill>
              <a:ln w="381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37" name="Text Box 325">
                <a:extLst>
                  <a:ext uri="{FF2B5EF4-FFF2-40B4-BE49-F238E27FC236}">
                    <a16:creationId xmlns:a16="http://schemas.microsoft.com/office/drawing/2014/main" id="{680D4D75-2B14-EBE0-6F25-9512375D6405}"/>
                  </a:ext>
                </a:extLst>
              </p:cNvPr>
              <p:cNvSpPr txBox="1"/>
              <p:nvPr/>
            </p:nvSpPr>
            <p:spPr>
              <a:xfrm>
                <a:off x="6923693" y="4033077"/>
                <a:ext cx="1036085" cy="97537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CA crop rotation trial</a:t>
                </a:r>
              </a:p>
            </p:txBody>
          </p:sp>
        </p:grpSp>
      </p:grpSp>
      <p:grpSp>
        <p:nvGrpSpPr>
          <p:cNvPr id="60" name="Group 59">
            <a:extLst>
              <a:ext uri="{FF2B5EF4-FFF2-40B4-BE49-F238E27FC236}">
                <a16:creationId xmlns:a16="http://schemas.microsoft.com/office/drawing/2014/main" id="{C6A65B3D-14F8-AFC3-5A67-8F56FB80A969}"/>
              </a:ext>
            </a:extLst>
          </p:cNvPr>
          <p:cNvGrpSpPr/>
          <p:nvPr/>
        </p:nvGrpSpPr>
        <p:grpSpPr>
          <a:xfrm>
            <a:off x="2217415" y="2901616"/>
            <a:ext cx="5746200" cy="904680"/>
            <a:chOff x="2217415" y="2901616"/>
            <a:chExt cx="5746200" cy="904680"/>
          </a:xfrm>
        </p:grpSpPr>
        <p:sp>
          <p:nvSpPr>
            <p:cNvPr id="28" name="Text Box 333">
              <a:extLst>
                <a:ext uri="{FF2B5EF4-FFF2-40B4-BE49-F238E27FC236}">
                  <a16:creationId xmlns:a16="http://schemas.microsoft.com/office/drawing/2014/main" id="{CE1538B4-01E8-3407-D294-38E6DC0DE90B}"/>
                </a:ext>
              </a:extLst>
            </p:cNvPr>
            <p:cNvSpPr txBox="1"/>
            <p:nvPr/>
          </p:nvSpPr>
          <p:spPr>
            <a:xfrm>
              <a:off x="6990597" y="2901616"/>
              <a:ext cx="973018" cy="9046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1.4%</a:t>
              </a:r>
            </a:p>
          </p:txBody>
        </p:sp>
        <p:cxnSp>
          <p:nvCxnSpPr>
            <p:cNvPr id="22" name="Straight Connector 21">
              <a:extLst>
                <a:ext uri="{FF2B5EF4-FFF2-40B4-BE49-F238E27FC236}">
                  <a16:creationId xmlns:a16="http://schemas.microsoft.com/office/drawing/2014/main" id="{7074A326-B366-4148-431E-D30ADF618E47}"/>
                </a:ext>
              </a:extLst>
            </p:cNvPr>
            <p:cNvCxnSpPr/>
            <p:nvPr/>
          </p:nvCxnSpPr>
          <p:spPr>
            <a:xfrm flipH="1">
              <a:off x="2217415" y="2970318"/>
              <a:ext cx="5584048" cy="0"/>
            </a:xfrm>
            <a:prstGeom prst="line">
              <a:avLst/>
            </a:prstGeom>
            <a:ln w="12700">
              <a:solidFill>
                <a:schemeClr val="tx1"/>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9C62D2FC-477B-BCF1-ABED-4B9F8D6168B0}"/>
              </a:ext>
            </a:extLst>
          </p:cNvPr>
          <p:cNvGrpSpPr/>
          <p:nvPr/>
        </p:nvGrpSpPr>
        <p:grpSpPr>
          <a:xfrm>
            <a:off x="8316658" y="2506135"/>
            <a:ext cx="3225994" cy="646331"/>
            <a:chOff x="8434659" y="2417718"/>
            <a:chExt cx="3225994" cy="646331"/>
          </a:xfrm>
        </p:grpSpPr>
        <p:sp>
          <p:nvSpPr>
            <p:cNvPr id="66" name="TextBox 65">
              <a:extLst>
                <a:ext uri="{FF2B5EF4-FFF2-40B4-BE49-F238E27FC236}">
                  <a16:creationId xmlns:a16="http://schemas.microsoft.com/office/drawing/2014/main" id="{EB93A655-B35F-08D4-9864-89952C7BA104}"/>
                </a:ext>
              </a:extLst>
            </p:cNvPr>
            <p:cNvSpPr txBox="1"/>
            <p:nvPr/>
          </p:nvSpPr>
          <p:spPr>
            <a:xfrm>
              <a:off x="9157226" y="2417718"/>
              <a:ext cx="2503427" cy="646331"/>
            </a:xfrm>
            <a:prstGeom prst="rect">
              <a:avLst/>
            </a:prstGeom>
            <a:noFill/>
          </p:spPr>
          <p:txBody>
            <a:bodyPr wrap="square" rtlCol="0">
              <a:spAutoFit/>
            </a:bodyPr>
            <a:lstStyle/>
            <a:p>
              <a:r>
                <a:rPr lang="en-ZA"/>
                <a:t>2021 SOC% less than pre-cultivated estimates</a:t>
              </a:r>
            </a:p>
          </p:txBody>
        </p:sp>
        <p:cxnSp>
          <p:nvCxnSpPr>
            <p:cNvPr id="68" name="Straight Arrow Connector 67">
              <a:extLst>
                <a:ext uri="{FF2B5EF4-FFF2-40B4-BE49-F238E27FC236}">
                  <a16:creationId xmlns:a16="http://schemas.microsoft.com/office/drawing/2014/main" id="{723EF07F-F161-7DF9-0D69-8D2DCD10F027}"/>
                </a:ext>
              </a:extLst>
            </p:cNvPr>
            <p:cNvCxnSpPr/>
            <p:nvPr/>
          </p:nvCxnSpPr>
          <p:spPr>
            <a:xfrm flipH="1">
              <a:off x="8434659" y="2740897"/>
              <a:ext cx="7755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71" name="TextBox 70">
            <a:extLst>
              <a:ext uri="{FF2B5EF4-FFF2-40B4-BE49-F238E27FC236}">
                <a16:creationId xmlns:a16="http://schemas.microsoft.com/office/drawing/2014/main" id="{81A87E6E-C7A5-265B-351F-0BBA5C336108}"/>
              </a:ext>
            </a:extLst>
          </p:cNvPr>
          <p:cNvSpPr txBox="1"/>
          <p:nvPr/>
        </p:nvSpPr>
        <p:spPr>
          <a:xfrm>
            <a:off x="1723770" y="5831425"/>
            <a:ext cx="3046747" cy="923330"/>
          </a:xfrm>
          <a:prstGeom prst="rect">
            <a:avLst/>
          </a:prstGeom>
          <a:noFill/>
        </p:spPr>
        <p:txBody>
          <a:bodyPr wrap="square">
            <a:spAutoFit/>
          </a:bodyPr>
          <a:lstStyle/>
          <a:p>
            <a:r>
              <a:rPr lang="en-ZA" sz="1800"/>
              <a:t>Estimates of pre-cultivated SOC% from natural renosterveld remnants</a:t>
            </a:r>
          </a:p>
        </p:txBody>
      </p:sp>
      <p:grpSp>
        <p:nvGrpSpPr>
          <p:cNvPr id="61" name="Group 60">
            <a:extLst>
              <a:ext uri="{FF2B5EF4-FFF2-40B4-BE49-F238E27FC236}">
                <a16:creationId xmlns:a16="http://schemas.microsoft.com/office/drawing/2014/main" id="{6E454877-D8B7-86EF-A6D0-7D57DD76C429}"/>
              </a:ext>
            </a:extLst>
          </p:cNvPr>
          <p:cNvGrpSpPr/>
          <p:nvPr/>
        </p:nvGrpSpPr>
        <p:grpSpPr>
          <a:xfrm>
            <a:off x="2271592" y="3473741"/>
            <a:ext cx="4707249" cy="316411"/>
            <a:chOff x="2271592" y="3473741"/>
            <a:chExt cx="4707249" cy="316411"/>
          </a:xfrm>
        </p:grpSpPr>
        <p:sp>
          <p:nvSpPr>
            <p:cNvPr id="32" name="Text Box 331">
              <a:extLst>
                <a:ext uri="{FF2B5EF4-FFF2-40B4-BE49-F238E27FC236}">
                  <a16:creationId xmlns:a16="http://schemas.microsoft.com/office/drawing/2014/main" id="{904CCA73-AC3C-7E6D-176D-5DE2E7EF71C5}"/>
                </a:ext>
              </a:extLst>
            </p:cNvPr>
            <p:cNvSpPr txBox="1"/>
            <p:nvPr/>
          </p:nvSpPr>
          <p:spPr>
            <a:xfrm>
              <a:off x="5922393" y="3473741"/>
              <a:ext cx="1056448" cy="3164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0.9 – 1.0 % </a:t>
              </a:r>
            </a:p>
            <a:p>
              <a:pPr algn="r">
                <a:lnSpc>
                  <a:spcPct val="150000"/>
                </a:lnSpc>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 </a:t>
              </a:r>
            </a:p>
          </p:txBody>
        </p:sp>
        <p:cxnSp>
          <p:nvCxnSpPr>
            <p:cNvPr id="21" name="Straight Connector 20">
              <a:extLst>
                <a:ext uri="{FF2B5EF4-FFF2-40B4-BE49-F238E27FC236}">
                  <a16:creationId xmlns:a16="http://schemas.microsoft.com/office/drawing/2014/main" id="{DDCEDFBA-983F-6968-87F8-7286E0023314}"/>
                </a:ext>
              </a:extLst>
            </p:cNvPr>
            <p:cNvCxnSpPr/>
            <p:nvPr/>
          </p:nvCxnSpPr>
          <p:spPr>
            <a:xfrm flipH="1">
              <a:off x="2271592" y="3537461"/>
              <a:ext cx="4597137" cy="0"/>
            </a:xfrm>
            <a:prstGeom prst="line">
              <a:avLst/>
            </a:prstGeom>
            <a:ln w="12700">
              <a:solidFill>
                <a:schemeClr val="tx1"/>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2" name="Straight Arrow Connector 71">
            <a:extLst>
              <a:ext uri="{FF2B5EF4-FFF2-40B4-BE49-F238E27FC236}">
                <a16:creationId xmlns:a16="http://schemas.microsoft.com/office/drawing/2014/main" id="{211D700C-0859-D356-3CE1-5DF60C54F140}"/>
              </a:ext>
            </a:extLst>
          </p:cNvPr>
          <p:cNvCxnSpPr/>
          <p:nvPr/>
        </p:nvCxnSpPr>
        <p:spPr>
          <a:xfrm>
            <a:off x="7815619" y="2438016"/>
            <a:ext cx="0" cy="49120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985B916-3118-DED1-1E2B-471910D4B1E1}"/>
              </a:ext>
            </a:extLst>
          </p:cNvPr>
          <p:cNvCxnSpPr>
            <a:cxnSpLocks/>
          </p:cNvCxnSpPr>
          <p:nvPr/>
        </p:nvCxnSpPr>
        <p:spPr>
          <a:xfrm flipV="1">
            <a:off x="6990597" y="2971154"/>
            <a:ext cx="0" cy="468000"/>
          </a:xfrm>
          <a:prstGeom prst="straightConnector1">
            <a:avLst/>
          </a:prstGeom>
          <a:ln w="28575">
            <a:solidFill>
              <a:srgbClr val="00B050"/>
            </a:solidFill>
            <a:tailEnd type="triangle"/>
          </a:ln>
        </p:spPr>
        <p:style>
          <a:lnRef idx="2">
            <a:schemeClr val="accent6"/>
          </a:lnRef>
          <a:fillRef idx="0">
            <a:schemeClr val="accent6"/>
          </a:fillRef>
          <a:effectRef idx="1">
            <a:schemeClr val="accent6"/>
          </a:effectRef>
          <a:fontRef idx="minor">
            <a:schemeClr val="tx1"/>
          </a:fontRef>
        </p:style>
      </p:cxnSp>
      <p:pic>
        <p:nvPicPr>
          <p:cNvPr id="5" name="Picture 4">
            <a:extLst>
              <a:ext uri="{FF2B5EF4-FFF2-40B4-BE49-F238E27FC236}">
                <a16:creationId xmlns:a16="http://schemas.microsoft.com/office/drawing/2014/main" id="{52743410-825E-0EF2-72C9-16707EBB9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10" name="Picture 9" descr="A logo with text and animals&#10;&#10;Description automatically generated with medium confidence">
            <a:extLst>
              <a:ext uri="{FF2B5EF4-FFF2-40B4-BE49-F238E27FC236}">
                <a16:creationId xmlns:a16="http://schemas.microsoft.com/office/drawing/2014/main" id="{1D732B65-3C31-6811-AC7A-B795CAD807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394807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5" grpId="0"/>
      <p:bldP spid="14"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D87E-F02F-B9E6-BC4B-7ED58F93EA44}"/>
              </a:ext>
            </a:extLst>
          </p:cNvPr>
          <p:cNvSpPr>
            <a:spLocks noGrp="1"/>
          </p:cNvSpPr>
          <p:nvPr>
            <p:ph type="title"/>
          </p:nvPr>
        </p:nvSpPr>
        <p:spPr>
          <a:xfrm>
            <a:off x="493426" y="245526"/>
            <a:ext cx="10515600" cy="1325563"/>
          </a:xfrm>
        </p:spPr>
        <p:txBody>
          <a:bodyPr vert="horz" lIns="91440" tIns="45720" rIns="91440" bIns="45720" rtlCol="0" anchor="ctr">
            <a:normAutofit/>
          </a:bodyPr>
          <a:lstStyle/>
          <a:p>
            <a:r>
              <a:rPr lang="en-ZA" spc="300">
                <a:solidFill>
                  <a:schemeClr val="accent6">
                    <a:lumMod val="75000"/>
                  </a:schemeClr>
                </a:solidFill>
                <a:latin typeface="+mn-lt"/>
              </a:rPr>
              <a:t>Direct land use impacts (LUC)</a:t>
            </a:r>
          </a:p>
        </p:txBody>
      </p:sp>
      <p:grpSp>
        <p:nvGrpSpPr>
          <p:cNvPr id="45" name="Group 44">
            <a:extLst>
              <a:ext uri="{FF2B5EF4-FFF2-40B4-BE49-F238E27FC236}">
                <a16:creationId xmlns:a16="http://schemas.microsoft.com/office/drawing/2014/main" id="{D4AF67EB-879B-5BEE-4292-332E5CF338C1}"/>
              </a:ext>
            </a:extLst>
          </p:cNvPr>
          <p:cNvGrpSpPr/>
          <p:nvPr/>
        </p:nvGrpSpPr>
        <p:grpSpPr>
          <a:xfrm>
            <a:off x="646344" y="2417718"/>
            <a:ext cx="6735536" cy="2890528"/>
            <a:chOff x="1845555" y="2417718"/>
            <a:chExt cx="6735536" cy="2890528"/>
          </a:xfrm>
        </p:grpSpPr>
        <p:grpSp>
          <p:nvGrpSpPr>
            <p:cNvPr id="44" name="Group 43">
              <a:extLst>
                <a:ext uri="{FF2B5EF4-FFF2-40B4-BE49-F238E27FC236}">
                  <a16:creationId xmlns:a16="http://schemas.microsoft.com/office/drawing/2014/main" id="{B951691C-4802-A979-4FFD-791A1B332F81}"/>
                </a:ext>
              </a:extLst>
            </p:cNvPr>
            <p:cNvGrpSpPr/>
            <p:nvPr/>
          </p:nvGrpSpPr>
          <p:grpSpPr>
            <a:xfrm>
              <a:off x="2416047" y="4886872"/>
              <a:ext cx="6165044" cy="421374"/>
              <a:chOff x="2416047" y="4886872"/>
              <a:chExt cx="6165044" cy="421374"/>
            </a:xfrm>
          </p:grpSpPr>
          <p:cxnSp>
            <p:nvCxnSpPr>
              <p:cNvPr id="7" name="Straight Arrow Connector 6">
                <a:extLst>
                  <a:ext uri="{FF2B5EF4-FFF2-40B4-BE49-F238E27FC236}">
                    <a16:creationId xmlns:a16="http://schemas.microsoft.com/office/drawing/2014/main" id="{DB8BD7C3-85E0-57C7-3C6E-28E5CCBE855C}"/>
                  </a:ext>
                </a:extLst>
              </p:cNvPr>
              <p:cNvCxnSpPr/>
              <p:nvPr/>
            </p:nvCxnSpPr>
            <p:spPr>
              <a:xfrm>
                <a:off x="2627853" y="5233488"/>
                <a:ext cx="59532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 Box 621">
                <a:extLst>
                  <a:ext uri="{FF2B5EF4-FFF2-40B4-BE49-F238E27FC236}">
                    <a16:creationId xmlns:a16="http://schemas.microsoft.com/office/drawing/2014/main" id="{C2BFABB6-E7B2-D367-C2D4-32178A372EAF}"/>
                  </a:ext>
                </a:extLst>
              </p:cNvPr>
              <p:cNvSpPr txBox="1"/>
              <p:nvPr/>
            </p:nvSpPr>
            <p:spPr>
              <a:xfrm>
                <a:off x="2416047" y="4886872"/>
                <a:ext cx="1042903" cy="4213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600">
                    <a:effectLst/>
                    <a:latin typeface="Calibri" panose="020F0502020204030204" pitchFamily="34" charset="0"/>
                    <a:ea typeface="Calibri" panose="020F0502020204030204" pitchFamily="34" charset="0"/>
                    <a:cs typeface="Arial" panose="020B0604020202020204" pitchFamily="34" charset="0"/>
                  </a:rPr>
                  <a:t>Timeline</a:t>
                </a:r>
                <a:endParaRPr lang="en-ZA" sz="14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CAC2FBE5-43CF-6765-B5C3-B94022A1F874}"/>
                </a:ext>
              </a:extLst>
            </p:cNvPr>
            <p:cNvGrpSpPr/>
            <p:nvPr/>
          </p:nvGrpSpPr>
          <p:grpSpPr>
            <a:xfrm>
              <a:off x="1845555" y="2417718"/>
              <a:ext cx="487109" cy="2335908"/>
              <a:chOff x="1845555" y="2417718"/>
              <a:chExt cx="487109" cy="2335908"/>
            </a:xfrm>
          </p:grpSpPr>
          <p:cxnSp>
            <p:nvCxnSpPr>
              <p:cNvPr id="19" name="Straight Arrow Connector 18">
                <a:extLst>
                  <a:ext uri="{FF2B5EF4-FFF2-40B4-BE49-F238E27FC236}">
                    <a16:creationId xmlns:a16="http://schemas.microsoft.com/office/drawing/2014/main" id="{ED508ED2-D22D-1160-3825-76313AF06066}"/>
                  </a:ext>
                </a:extLst>
              </p:cNvPr>
              <p:cNvCxnSpPr/>
              <p:nvPr/>
            </p:nvCxnSpPr>
            <p:spPr>
              <a:xfrm flipV="1">
                <a:off x="2250148" y="2417718"/>
                <a:ext cx="0" cy="2335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 Box 336">
                <a:extLst>
                  <a:ext uri="{FF2B5EF4-FFF2-40B4-BE49-F238E27FC236}">
                    <a16:creationId xmlns:a16="http://schemas.microsoft.com/office/drawing/2014/main" id="{24E5F93A-7878-9180-46FD-EA529A6367E8}"/>
                  </a:ext>
                </a:extLst>
              </p:cNvPr>
              <p:cNvSpPr txBox="1"/>
              <p:nvPr/>
            </p:nvSpPr>
            <p:spPr>
              <a:xfrm rot="16200000">
                <a:off x="1327155" y="3723555"/>
                <a:ext cx="1523910" cy="4871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Soil </a:t>
                </a:r>
                <a:r>
                  <a:rPr lang="en-ZA" sz="1600">
                    <a:effectLst/>
                    <a:latin typeface="Calibri" panose="020F0502020204030204" pitchFamily="34" charset="0"/>
                    <a:ea typeface="Calibri" panose="020F0502020204030204" pitchFamily="34" charset="0"/>
                    <a:cs typeface="Arial" panose="020B0604020202020204" pitchFamily="34" charset="0"/>
                  </a:rPr>
                  <a:t>organic</a:t>
                </a:r>
                <a:r>
                  <a:rPr lang="en-ZA" sz="1400">
                    <a:effectLst/>
                    <a:latin typeface="Calibri" panose="020F0502020204030204" pitchFamily="34" charset="0"/>
                    <a:ea typeface="Calibri" panose="020F0502020204030204" pitchFamily="34" charset="0"/>
                    <a:cs typeface="Arial" panose="020B0604020202020204" pitchFamily="34" charset="0"/>
                  </a:rPr>
                  <a:t> C %</a:t>
                </a:r>
              </a:p>
            </p:txBody>
          </p:sp>
        </p:grpSp>
      </p:grpSp>
      <p:grpSp>
        <p:nvGrpSpPr>
          <p:cNvPr id="23" name="Group 22">
            <a:extLst>
              <a:ext uri="{FF2B5EF4-FFF2-40B4-BE49-F238E27FC236}">
                <a16:creationId xmlns:a16="http://schemas.microsoft.com/office/drawing/2014/main" id="{E046F1E0-8C75-3C27-99E2-FAB3B80821DB}"/>
              </a:ext>
            </a:extLst>
          </p:cNvPr>
          <p:cNvGrpSpPr/>
          <p:nvPr/>
        </p:nvGrpSpPr>
        <p:grpSpPr>
          <a:xfrm>
            <a:off x="1369442" y="2452304"/>
            <a:ext cx="953440" cy="2343328"/>
            <a:chOff x="-49017" y="0"/>
            <a:chExt cx="1023621" cy="2252979"/>
          </a:xfrm>
        </p:grpSpPr>
        <p:sp>
          <p:nvSpPr>
            <p:cNvPr id="39" name="Rectangle 38">
              <a:extLst>
                <a:ext uri="{FF2B5EF4-FFF2-40B4-BE49-F238E27FC236}">
                  <a16:creationId xmlns:a16="http://schemas.microsoft.com/office/drawing/2014/main" id="{4A24C57F-8100-0540-A1FD-20594A0D265B}"/>
                </a:ext>
              </a:extLst>
            </p:cNvPr>
            <p:cNvSpPr/>
            <p:nvPr/>
          </p:nvSpPr>
          <p:spPr>
            <a:xfrm>
              <a:off x="14541" y="0"/>
              <a:ext cx="933145" cy="2252979"/>
            </a:xfrm>
            <a:prstGeom prst="rect">
              <a:avLst/>
            </a:prstGeom>
            <a:solidFill>
              <a:srgbClr val="A5A5A5">
                <a:lumMod val="20000"/>
                <a:lumOff val="80000"/>
              </a:srgbClr>
            </a:solidFill>
            <a:ln w="28575" cap="flat" cmpd="sng" algn="ctr">
              <a:solidFill>
                <a:srgbClr val="E7E6E6">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40" name="Text Box 639">
              <a:extLst>
                <a:ext uri="{FF2B5EF4-FFF2-40B4-BE49-F238E27FC236}">
                  <a16:creationId xmlns:a16="http://schemas.microsoft.com/office/drawing/2014/main" id="{A2F9D095-AEE9-8E8C-F0F5-E7928D1CD6EA}"/>
                </a:ext>
              </a:extLst>
            </p:cNvPr>
            <p:cNvSpPr txBox="1"/>
            <p:nvPr/>
          </p:nvSpPr>
          <p:spPr>
            <a:xfrm>
              <a:off x="-49017" y="1599900"/>
              <a:ext cx="1023621" cy="6291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Natural vegetation</a:t>
              </a:r>
            </a:p>
          </p:txBody>
        </p:sp>
      </p:grpSp>
      <p:grpSp>
        <p:nvGrpSpPr>
          <p:cNvPr id="59" name="Group 58">
            <a:extLst>
              <a:ext uri="{FF2B5EF4-FFF2-40B4-BE49-F238E27FC236}">
                <a16:creationId xmlns:a16="http://schemas.microsoft.com/office/drawing/2014/main" id="{E1ADC854-7603-71E4-E26C-794159ACCF48}"/>
              </a:ext>
            </a:extLst>
          </p:cNvPr>
          <p:cNvGrpSpPr/>
          <p:nvPr/>
        </p:nvGrpSpPr>
        <p:grpSpPr>
          <a:xfrm>
            <a:off x="1045534" y="2419447"/>
            <a:ext cx="1299469" cy="375067"/>
            <a:chOff x="2244745" y="2419447"/>
            <a:chExt cx="1299469" cy="375067"/>
          </a:xfrm>
        </p:grpSpPr>
        <p:sp>
          <p:nvSpPr>
            <p:cNvPr id="25" name="Text Box 334">
              <a:extLst>
                <a:ext uri="{FF2B5EF4-FFF2-40B4-BE49-F238E27FC236}">
                  <a16:creationId xmlns:a16="http://schemas.microsoft.com/office/drawing/2014/main" id="{B6ABB8C3-AEAD-9C44-A56A-3DB8F61029BA}"/>
                </a:ext>
              </a:extLst>
            </p:cNvPr>
            <p:cNvSpPr txBox="1"/>
            <p:nvPr/>
          </p:nvSpPr>
          <p:spPr>
            <a:xfrm>
              <a:off x="2563148" y="2419447"/>
              <a:ext cx="981066" cy="3750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1.7 – 1.8 %</a:t>
              </a:r>
            </a:p>
            <a:p>
              <a:pPr>
                <a:lnSpc>
                  <a:spcPct val="150000"/>
                </a:lnSpc>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 </a:t>
              </a:r>
            </a:p>
          </p:txBody>
        </p:sp>
        <p:cxnSp>
          <p:nvCxnSpPr>
            <p:cNvPr id="12" name="Straight Connector 11">
              <a:extLst>
                <a:ext uri="{FF2B5EF4-FFF2-40B4-BE49-F238E27FC236}">
                  <a16:creationId xmlns:a16="http://schemas.microsoft.com/office/drawing/2014/main" id="{828E4085-5AC3-EE59-68F7-424133699D90}"/>
                </a:ext>
              </a:extLst>
            </p:cNvPr>
            <p:cNvCxnSpPr/>
            <p:nvPr/>
          </p:nvCxnSpPr>
          <p:spPr>
            <a:xfrm flipH="1" flipV="1">
              <a:off x="2244745" y="2438016"/>
              <a:ext cx="1231775" cy="13422"/>
            </a:xfrm>
            <a:prstGeom prst="line">
              <a:avLst/>
            </a:prstGeom>
            <a:ln w="12700">
              <a:solidFill>
                <a:schemeClr val="tx1"/>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 name="Text Box 634">
            <a:extLst>
              <a:ext uri="{FF2B5EF4-FFF2-40B4-BE49-F238E27FC236}">
                <a16:creationId xmlns:a16="http://schemas.microsoft.com/office/drawing/2014/main" id="{7ED592EB-18C6-7553-5E3D-0880621F65A9}"/>
              </a:ext>
            </a:extLst>
          </p:cNvPr>
          <p:cNvSpPr txBox="1"/>
          <p:nvPr/>
        </p:nvSpPr>
        <p:spPr>
          <a:xfrm>
            <a:off x="2047933" y="5134064"/>
            <a:ext cx="853153" cy="4508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600">
                <a:effectLst/>
                <a:latin typeface="Calibri" panose="020F0502020204030204" pitchFamily="34" charset="0"/>
                <a:ea typeface="Calibri" panose="020F0502020204030204" pitchFamily="34" charset="0"/>
                <a:cs typeface="Arial" panose="020B0604020202020204" pitchFamily="34" charset="0"/>
              </a:rPr>
              <a:t>1926</a:t>
            </a:r>
            <a:endParaRPr lang="en-ZA" sz="1400">
              <a:effectLst/>
              <a:latin typeface="Calibri" panose="020F0502020204030204" pitchFamily="34" charset="0"/>
              <a:ea typeface="Calibri" panose="020F0502020204030204" pitchFamily="34" charset="0"/>
              <a:cs typeface="Arial" panose="020B0604020202020204" pitchFamily="34" charset="0"/>
            </a:endParaRPr>
          </a:p>
        </p:txBody>
      </p:sp>
      <p:grpSp>
        <p:nvGrpSpPr>
          <p:cNvPr id="65" name="Group 64">
            <a:extLst>
              <a:ext uri="{FF2B5EF4-FFF2-40B4-BE49-F238E27FC236}">
                <a16:creationId xmlns:a16="http://schemas.microsoft.com/office/drawing/2014/main" id="{436C9976-C7E3-316D-C3D6-B5CB5FD778DE}"/>
              </a:ext>
            </a:extLst>
          </p:cNvPr>
          <p:cNvGrpSpPr/>
          <p:nvPr/>
        </p:nvGrpSpPr>
        <p:grpSpPr>
          <a:xfrm>
            <a:off x="2277048" y="2457194"/>
            <a:ext cx="3385431" cy="2405151"/>
            <a:chOff x="3476259" y="2457194"/>
            <a:chExt cx="3385431" cy="2405151"/>
          </a:xfrm>
        </p:grpSpPr>
        <p:grpSp>
          <p:nvGrpSpPr>
            <p:cNvPr id="63" name="Group 62">
              <a:extLst>
                <a:ext uri="{FF2B5EF4-FFF2-40B4-BE49-F238E27FC236}">
                  <a16:creationId xmlns:a16="http://schemas.microsoft.com/office/drawing/2014/main" id="{CDC582D9-011D-DE30-1594-FC1490BE54B2}"/>
                </a:ext>
              </a:extLst>
            </p:cNvPr>
            <p:cNvGrpSpPr/>
            <p:nvPr/>
          </p:nvGrpSpPr>
          <p:grpSpPr>
            <a:xfrm>
              <a:off x="3476259" y="2457194"/>
              <a:ext cx="3385431" cy="2405151"/>
              <a:chOff x="3476259" y="2457194"/>
              <a:chExt cx="3385431" cy="2405151"/>
            </a:xfrm>
          </p:grpSpPr>
          <p:sp>
            <p:nvSpPr>
              <p:cNvPr id="29" name="Flowchart: Manual Input 21">
                <a:extLst>
                  <a:ext uri="{FF2B5EF4-FFF2-40B4-BE49-F238E27FC236}">
                    <a16:creationId xmlns:a16="http://schemas.microsoft.com/office/drawing/2014/main" id="{12BC8D2F-5CB9-6655-7F12-BEA06A32D720}"/>
                  </a:ext>
                </a:extLst>
              </p:cNvPr>
              <p:cNvSpPr/>
              <p:nvPr/>
            </p:nvSpPr>
            <p:spPr>
              <a:xfrm flipH="1">
                <a:off x="3477130" y="2496827"/>
                <a:ext cx="3380578" cy="2298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2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2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26"/>
                    </a:moveTo>
                    <a:lnTo>
                      <a:pt x="10000" y="0"/>
                    </a:lnTo>
                    <a:lnTo>
                      <a:pt x="10000" y="10000"/>
                    </a:lnTo>
                    <a:lnTo>
                      <a:pt x="0" y="10000"/>
                    </a:lnTo>
                    <a:lnTo>
                      <a:pt x="0" y="4526"/>
                    </a:lnTo>
                    <a:close/>
                  </a:path>
                </a:pathLst>
              </a:custGeom>
              <a:solidFill>
                <a:srgbClr val="A5A5A5">
                  <a:lumMod val="20000"/>
                  <a:lumOff val="80000"/>
                </a:srgbClr>
              </a:solidFill>
              <a:ln w="28575" cap="flat" cmpd="sng" algn="ctr">
                <a:solidFill>
                  <a:srgbClr val="E7E6E6">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nvGrpSpPr>
              <p:cNvPr id="62" name="Group 61">
                <a:extLst>
                  <a:ext uri="{FF2B5EF4-FFF2-40B4-BE49-F238E27FC236}">
                    <a16:creationId xmlns:a16="http://schemas.microsoft.com/office/drawing/2014/main" id="{EF5E7F11-93D0-CF69-A56D-6063D2866D13}"/>
                  </a:ext>
                </a:extLst>
              </p:cNvPr>
              <p:cNvGrpSpPr/>
              <p:nvPr/>
            </p:nvGrpSpPr>
            <p:grpSpPr>
              <a:xfrm>
                <a:off x="3476259" y="2457194"/>
                <a:ext cx="3385431" cy="2405151"/>
                <a:chOff x="3476259" y="2457194"/>
                <a:chExt cx="3385431" cy="2405151"/>
              </a:xfrm>
            </p:grpSpPr>
            <p:sp>
              <p:nvSpPr>
                <p:cNvPr id="31" name="Arc 36">
                  <a:extLst>
                    <a:ext uri="{FF2B5EF4-FFF2-40B4-BE49-F238E27FC236}">
                      <a16:creationId xmlns:a16="http://schemas.microsoft.com/office/drawing/2014/main" id="{04F6D2B3-F8D9-C568-B857-D0E04DE3ACDA}"/>
                    </a:ext>
                  </a:extLst>
                </p:cNvPr>
                <p:cNvSpPr/>
                <p:nvPr/>
              </p:nvSpPr>
              <p:spPr>
                <a:xfrm flipH="1" flipV="1">
                  <a:off x="3487192" y="2457194"/>
                  <a:ext cx="3374498" cy="1086480"/>
                </a:xfrm>
                <a:custGeom>
                  <a:avLst/>
                  <a:gdLst>
                    <a:gd name="connsiteX0" fmla="*/ 539687 w 4535805"/>
                    <a:gd name="connsiteY0" fmla="*/ 343217 h 1947545"/>
                    <a:gd name="connsiteX1" fmla="*/ 2439506 w 4535805"/>
                    <a:gd name="connsiteY1" fmla="*/ 2791 h 1947545"/>
                    <a:gd name="connsiteX2" fmla="*/ 4535806 w 4535805"/>
                    <a:gd name="connsiteY2" fmla="*/ 973772 h 1947545"/>
                    <a:gd name="connsiteX3" fmla="*/ 2267903 w 4535805"/>
                    <a:gd name="connsiteY3" fmla="*/ 973773 h 1947545"/>
                    <a:gd name="connsiteX4" fmla="*/ 539687 w 4535805"/>
                    <a:gd name="connsiteY4" fmla="*/ 343217 h 1947545"/>
                    <a:gd name="connsiteX0" fmla="*/ 539687 w 4535805"/>
                    <a:gd name="connsiteY0" fmla="*/ 343217 h 1947545"/>
                    <a:gd name="connsiteX1" fmla="*/ 2439506 w 4535805"/>
                    <a:gd name="connsiteY1" fmla="*/ 2791 h 1947545"/>
                    <a:gd name="connsiteX2" fmla="*/ 4535806 w 4535805"/>
                    <a:gd name="connsiteY2" fmla="*/ 973772 h 1947545"/>
                    <a:gd name="connsiteX0" fmla="*/ 0 w 3996119"/>
                    <a:gd name="connsiteY0" fmla="*/ 453408 h 1083964"/>
                    <a:gd name="connsiteX1" fmla="*/ 1899819 w 3996119"/>
                    <a:gd name="connsiteY1" fmla="*/ 112982 h 1083964"/>
                    <a:gd name="connsiteX2" fmla="*/ 3996119 w 3996119"/>
                    <a:gd name="connsiteY2" fmla="*/ 1083963 h 1083964"/>
                    <a:gd name="connsiteX3" fmla="*/ 1728216 w 3996119"/>
                    <a:gd name="connsiteY3" fmla="*/ 1083964 h 1083964"/>
                    <a:gd name="connsiteX4" fmla="*/ 0 w 3996119"/>
                    <a:gd name="connsiteY4" fmla="*/ 453408 h 1083964"/>
                    <a:gd name="connsiteX0" fmla="*/ 6009 w 3996119"/>
                    <a:gd name="connsiteY0" fmla="*/ 110191 h 1083964"/>
                    <a:gd name="connsiteX1" fmla="*/ 1899819 w 3996119"/>
                    <a:gd name="connsiteY1" fmla="*/ 112982 h 1083964"/>
                    <a:gd name="connsiteX2" fmla="*/ 3996119 w 3996119"/>
                    <a:gd name="connsiteY2" fmla="*/ 1083963 h 1083964"/>
                    <a:gd name="connsiteX0" fmla="*/ 0 w 3996119"/>
                    <a:gd name="connsiteY0" fmla="*/ 369528 h 1000084"/>
                    <a:gd name="connsiteX1" fmla="*/ 1899819 w 3996119"/>
                    <a:gd name="connsiteY1" fmla="*/ 29102 h 1000084"/>
                    <a:gd name="connsiteX2" fmla="*/ 3996119 w 3996119"/>
                    <a:gd name="connsiteY2" fmla="*/ 1000083 h 1000084"/>
                    <a:gd name="connsiteX3" fmla="*/ 1728216 w 3996119"/>
                    <a:gd name="connsiteY3" fmla="*/ 1000084 h 1000084"/>
                    <a:gd name="connsiteX4" fmla="*/ 0 w 3996119"/>
                    <a:gd name="connsiteY4" fmla="*/ 369528 h 1000084"/>
                    <a:gd name="connsiteX0" fmla="*/ 6009 w 3996119"/>
                    <a:gd name="connsiteY0" fmla="*/ 26311 h 1000084"/>
                    <a:gd name="connsiteX1" fmla="*/ 1899819 w 3996119"/>
                    <a:gd name="connsiteY1" fmla="*/ 29102 h 1000084"/>
                    <a:gd name="connsiteX2" fmla="*/ 3996119 w 3996119"/>
                    <a:gd name="connsiteY2" fmla="*/ 1000083 h 1000084"/>
                    <a:gd name="connsiteX0" fmla="*/ 0 w 3996119"/>
                    <a:gd name="connsiteY0" fmla="*/ 369528 h 1000084"/>
                    <a:gd name="connsiteX1" fmla="*/ 1899819 w 3996119"/>
                    <a:gd name="connsiteY1" fmla="*/ 29102 h 1000084"/>
                    <a:gd name="connsiteX2" fmla="*/ 3996119 w 3996119"/>
                    <a:gd name="connsiteY2" fmla="*/ 1000083 h 1000084"/>
                    <a:gd name="connsiteX3" fmla="*/ 1728216 w 3996119"/>
                    <a:gd name="connsiteY3" fmla="*/ 1000084 h 1000084"/>
                    <a:gd name="connsiteX4" fmla="*/ 0 w 3996119"/>
                    <a:gd name="connsiteY4" fmla="*/ 369528 h 1000084"/>
                    <a:gd name="connsiteX0" fmla="*/ 6009 w 3996119"/>
                    <a:gd name="connsiteY0" fmla="*/ 26311 h 1000084"/>
                    <a:gd name="connsiteX1" fmla="*/ 1899819 w 3996119"/>
                    <a:gd name="connsiteY1" fmla="*/ 29102 h 1000084"/>
                    <a:gd name="connsiteX2" fmla="*/ 3996119 w 3996119"/>
                    <a:gd name="connsiteY2" fmla="*/ 1000084 h 1000084"/>
                    <a:gd name="connsiteX0" fmla="*/ 0 w 3996119"/>
                    <a:gd name="connsiteY0" fmla="*/ 369528 h 1021374"/>
                    <a:gd name="connsiteX1" fmla="*/ 1899819 w 3996119"/>
                    <a:gd name="connsiteY1" fmla="*/ 29102 h 1021374"/>
                    <a:gd name="connsiteX2" fmla="*/ 3996119 w 3996119"/>
                    <a:gd name="connsiteY2" fmla="*/ 1000083 h 1021374"/>
                    <a:gd name="connsiteX3" fmla="*/ 5946 w 3996119"/>
                    <a:gd name="connsiteY3" fmla="*/ 1021374 h 1021374"/>
                    <a:gd name="connsiteX4" fmla="*/ 0 w 3996119"/>
                    <a:gd name="connsiteY4" fmla="*/ 369528 h 1021374"/>
                    <a:gd name="connsiteX0" fmla="*/ 6009 w 3996119"/>
                    <a:gd name="connsiteY0" fmla="*/ 26311 h 1021374"/>
                    <a:gd name="connsiteX1" fmla="*/ 1899819 w 3996119"/>
                    <a:gd name="connsiteY1" fmla="*/ 29102 h 1021374"/>
                    <a:gd name="connsiteX2" fmla="*/ 3996119 w 3996119"/>
                    <a:gd name="connsiteY2" fmla="*/ 1000084 h 1021374"/>
                    <a:gd name="connsiteX0" fmla="*/ 0 w 3996119"/>
                    <a:gd name="connsiteY0" fmla="*/ 153455 h 1139391"/>
                    <a:gd name="connsiteX1" fmla="*/ 1899819 w 3996119"/>
                    <a:gd name="connsiteY1" fmla="*/ 147119 h 1139391"/>
                    <a:gd name="connsiteX2" fmla="*/ 3996119 w 3996119"/>
                    <a:gd name="connsiteY2" fmla="*/ 1118100 h 1139391"/>
                    <a:gd name="connsiteX3" fmla="*/ 5946 w 3996119"/>
                    <a:gd name="connsiteY3" fmla="*/ 1139391 h 1139391"/>
                    <a:gd name="connsiteX4" fmla="*/ 0 w 3996119"/>
                    <a:gd name="connsiteY4" fmla="*/ 153455 h 1139391"/>
                    <a:gd name="connsiteX0" fmla="*/ 6009 w 3996119"/>
                    <a:gd name="connsiteY0" fmla="*/ 144328 h 1139391"/>
                    <a:gd name="connsiteX1" fmla="*/ 1899819 w 3996119"/>
                    <a:gd name="connsiteY1" fmla="*/ 147119 h 1139391"/>
                    <a:gd name="connsiteX2" fmla="*/ 3996119 w 3996119"/>
                    <a:gd name="connsiteY2" fmla="*/ 1118101 h 1139391"/>
                    <a:gd name="connsiteX0" fmla="*/ 0 w 3996119"/>
                    <a:gd name="connsiteY0" fmla="*/ 78774 h 1064710"/>
                    <a:gd name="connsiteX1" fmla="*/ 1899819 w 3996119"/>
                    <a:gd name="connsiteY1" fmla="*/ 72438 h 1064710"/>
                    <a:gd name="connsiteX2" fmla="*/ 3996119 w 3996119"/>
                    <a:gd name="connsiteY2" fmla="*/ 1043419 h 1064710"/>
                    <a:gd name="connsiteX3" fmla="*/ 5946 w 3996119"/>
                    <a:gd name="connsiteY3" fmla="*/ 1064710 h 1064710"/>
                    <a:gd name="connsiteX4" fmla="*/ 0 w 3996119"/>
                    <a:gd name="connsiteY4" fmla="*/ 78774 h 1064710"/>
                    <a:gd name="connsiteX0" fmla="*/ 6009 w 3996119"/>
                    <a:gd name="connsiteY0" fmla="*/ 69647 h 1064710"/>
                    <a:gd name="connsiteX1" fmla="*/ 1899819 w 3996119"/>
                    <a:gd name="connsiteY1" fmla="*/ 72438 h 1064710"/>
                    <a:gd name="connsiteX2" fmla="*/ 3996119 w 3996119"/>
                    <a:gd name="connsiteY2" fmla="*/ 1043420 h 1064710"/>
                    <a:gd name="connsiteX0" fmla="*/ 0 w 3996119"/>
                    <a:gd name="connsiteY0" fmla="*/ 78774 h 1064710"/>
                    <a:gd name="connsiteX1" fmla="*/ 1899819 w 3996119"/>
                    <a:gd name="connsiteY1" fmla="*/ 72438 h 1064710"/>
                    <a:gd name="connsiteX2" fmla="*/ 3996119 w 3996119"/>
                    <a:gd name="connsiteY2" fmla="*/ 1043419 h 1064710"/>
                    <a:gd name="connsiteX3" fmla="*/ 5946 w 3996119"/>
                    <a:gd name="connsiteY3" fmla="*/ 1064710 h 1064710"/>
                    <a:gd name="connsiteX4" fmla="*/ 0 w 3996119"/>
                    <a:gd name="connsiteY4" fmla="*/ 78774 h 1064710"/>
                    <a:gd name="connsiteX0" fmla="*/ 6009 w 3996119"/>
                    <a:gd name="connsiteY0" fmla="*/ 69647 h 1064710"/>
                    <a:gd name="connsiteX1" fmla="*/ 1899819 w 3996119"/>
                    <a:gd name="connsiteY1" fmla="*/ 72438 h 1064710"/>
                    <a:gd name="connsiteX2" fmla="*/ 3996119 w 3996119"/>
                    <a:gd name="connsiteY2" fmla="*/ 1043420 h 1064710"/>
                    <a:gd name="connsiteX0" fmla="*/ 0 w 3996119"/>
                    <a:gd name="connsiteY0" fmla="*/ 78774 h 1064710"/>
                    <a:gd name="connsiteX1" fmla="*/ 1899819 w 3996119"/>
                    <a:gd name="connsiteY1" fmla="*/ 72438 h 1064710"/>
                    <a:gd name="connsiteX2" fmla="*/ 3996119 w 3996119"/>
                    <a:gd name="connsiteY2" fmla="*/ 1043419 h 1064710"/>
                    <a:gd name="connsiteX3" fmla="*/ 5946 w 3996119"/>
                    <a:gd name="connsiteY3" fmla="*/ 1064710 h 1064710"/>
                    <a:gd name="connsiteX4" fmla="*/ 0 w 3996119"/>
                    <a:gd name="connsiteY4" fmla="*/ 78774 h 1064710"/>
                    <a:gd name="connsiteX0" fmla="*/ 6009 w 3996119"/>
                    <a:gd name="connsiteY0" fmla="*/ 69647 h 1064710"/>
                    <a:gd name="connsiteX1" fmla="*/ 1899819 w 3996119"/>
                    <a:gd name="connsiteY1" fmla="*/ 72438 h 1064710"/>
                    <a:gd name="connsiteX2" fmla="*/ 3984243 w 3996119"/>
                    <a:gd name="connsiteY2" fmla="*/ 1064710 h 1064710"/>
                    <a:gd name="connsiteX0" fmla="*/ 0 w 3996119"/>
                    <a:gd name="connsiteY0" fmla="*/ 78774 h 1064710"/>
                    <a:gd name="connsiteX1" fmla="*/ 1899819 w 3996119"/>
                    <a:gd name="connsiteY1" fmla="*/ 72438 h 1064710"/>
                    <a:gd name="connsiteX2" fmla="*/ 3996119 w 3996119"/>
                    <a:gd name="connsiteY2" fmla="*/ 1043419 h 1064710"/>
                    <a:gd name="connsiteX3" fmla="*/ 5946 w 3996119"/>
                    <a:gd name="connsiteY3" fmla="*/ 1064710 h 1064710"/>
                    <a:gd name="connsiteX4" fmla="*/ 0 w 3996119"/>
                    <a:gd name="connsiteY4" fmla="*/ 78774 h 1064710"/>
                    <a:gd name="connsiteX0" fmla="*/ 6009 w 3996119"/>
                    <a:gd name="connsiteY0" fmla="*/ 69647 h 1064710"/>
                    <a:gd name="connsiteX1" fmla="*/ 2006699 w 3996119"/>
                    <a:gd name="connsiteY1" fmla="*/ 108079 h 1064710"/>
                    <a:gd name="connsiteX2" fmla="*/ 3984243 w 3996119"/>
                    <a:gd name="connsiteY2" fmla="*/ 1064710 h 1064710"/>
                    <a:gd name="connsiteX0" fmla="*/ 0 w 3996119"/>
                    <a:gd name="connsiteY0" fmla="*/ 26491 h 1012427"/>
                    <a:gd name="connsiteX1" fmla="*/ 2600475 w 3996119"/>
                    <a:gd name="connsiteY1" fmla="*/ 115198 h 1012427"/>
                    <a:gd name="connsiteX2" fmla="*/ 3996119 w 3996119"/>
                    <a:gd name="connsiteY2" fmla="*/ 991136 h 1012427"/>
                    <a:gd name="connsiteX3" fmla="*/ 5946 w 3996119"/>
                    <a:gd name="connsiteY3" fmla="*/ 1012427 h 1012427"/>
                    <a:gd name="connsiteX4" fmla="*/ 0 w 3996119"/>
                    <a:gd name="connsiteY4" fmla="*/ 26491 h 1012427"/>
                    <a:gd name="connsiteX0" fmla="*/ 6009 w 3996119"/>
                    <a:gd name="connsiteY0" fmla="*/ 17364 h 1012427"/>
                    <a:gd name="connsiteX1" fmla="*/ 2006699 w 3996119"/>
                    <a:gd name="connsiteY1" fmla="*/ 55796 h 1012427"/>
                    <a:gd name="connsiteX2" fmla="*/ 3984243 w 3996119"/>
                    <a:gd name="connsiteY2" fmla="*/ 1012427 h 1012427"/>
                    <a:gd name="connsiteX0" fmla="*/ 0 w 3996119"/>
                    <a:gd name="connsiteY0" fmla="*/ 26491 h 1012427"/>
                    <a:gd name="connsiteX1" fmla="*/ 2600475 w 3996119"/>
                    <a:gd name="connsiteY1" fmla="*/ 115198 h 1012427"/>
                    <a:gd name="connsiteX2" fmla="*/ 3996119 w 3996119"/>
                    <a:gd name="connsiteY2" fmla="*/ 991136 h 1012427"/>
                    <a:gd name="connsiteX3" fmla="*/ 5946 w 3996119"/>
                    <a:gd name="connsiteY3" fmla="*/ 1012427 h 1012427"/>
                    <a:gd name="connsiteX4" fmla="*/ 0 w 3996119"/>
                    <a:gd name="connsiteY4" fmla="*/ 26491 h 1012427"/>
                    <a:gd name="connsiteX0" fmla="*/ 6009 w 3996119"/>
                    <a:gd name="connsiteY0" fmla="*/ 17364 h 1012427"/>
                    <a:gd name="connsiteX1" fmla="*/ 2006699 w 3996119"/>
                    <a:gd name="connsiteY1" fmla="*/ 55796 h 1012427"/>
                    <a:gd name="connsiteX2" fmla="*/ 3984243 w 3996119"/>
                    <a:gd name="connsiteY2" fmla="*/ 1012427 h 1012427"/>
                    <a:gd name="connsiteX0" fmla="*/ 0 w 3996119"/>
                    <a:gd name="connsiteY0" fmla="*/ 26491 h 1012427"/>
                    <a:gd name="connsiteX1" fmla="*/ 2967301 w 3996119"/>
                    <a:gd name="connsiteY1" fmla="*/ 126675 h 1012427"/>
                    <a:gd name="connsiteX2" fmla="*/ 3996119 w 3996119"/>
                    <a:gd name="connsiteY2" fmla="*/ 991136 h 1012427"/>
                    <a:gd name="connsiteX3" fmla="*/ 5946 w 3996119"/>
                    <a:gd name="connsiteY3" fmla="*/ 1012427 h 1012427"/>
                    <a:gd name="connsiteX4" fmla="*/ 0 w 3996119"/>
                    <a:gd name="connsiteY4" fmla="*/ 26491 h 1012427"/>
                    <a:gd name="connsiteX0" fmla="*/ 6009 w 3996119"/>
                    <a:gd name="connsiteY0" fmla="*/ 17364 h 1012427"/>
                    <a:gd name="connsiteX1" fmla="*/ 2006699 w 3996119"/>
                    <a:gd name="connsiteY1" fmla="*/ 55796 h 1012427"/>
                    <a:gd name="connsiteX2" fmla="*/ 3984243 w 3996119"/>
                    <a:gd name="connsiteY2" fmla="*/ 1012427 h 1012427"/>
                    <a:gd name="connsiteX0" fmla="*/ 0 w 3996119"/>
                    <a:gd name="connsiteY0" fmla="*/ 23264 h 1009200"/>
                    <a:gd name="connsiteX1" fmla="*/ 2967301 w 3996119"/>
                    <a:gd name="connsiteY1" fmla="*/ 123448 h 1009200"/>
                    <a:gd name="connsiteX2" fmla="*/ 3996119 w 3996119"/>
                    <a:gd name="connsiteY2" fmla="*/ 987909 h 1009200"/>
                    <a:gd name="connsiteX3" fmla="*/ 5946 w 3996119"/>
                    <a:gd name="connsiteY3" fmla="*/ 1009200 h 1009200"/>
                    <a:gd name="connsiteX4" fmla="*/ 0 w 3996119"/>
                    <a:gd name="connsiteY4" fmla="*/ 23264 h 1009200"/>
                    <a:gd name="connsiteX0" fmla="*/ 6009 w 3996119"/>
                    <a:gd name="connsiteY0" fmla="*/ 14137 h 1009200"/>
                    <a:gd name="connsiteX1" fmla="*/ 2504536 w 3996119"/>
                    <a:gd name="connsiteY1" fmla="*/ 75523 h 1009200"/>
                    <a:gd name="connsiteX2" fmla="*/ 3984243 w 3996119"/>
                    <a:gd name="connsiteY2" fmla="*/ 1009200 h 1009200"/>
                  </a:gdLst>
                  <a:ahLst/>
                  <a:cxnLst>
                    <a:cxn ang="0">
                      <a:pos x="connsiteX0" y="connsiteY0"/>
                    </a:cxn>
                    <a:cxn ang="0">
                      <a:pos x="connsiteX1" y="connsiteY1"/>
                    </a:cxn>
                    <a:cxn ang="0">
                      <a:pos x="connsiteX2" y="connsiteY2"/>
                    </a:cxn>
                  </a:cxnLst>
                  <a:rect l="l" t="t" r="r" b="b"/>
                  <a:pathLst>
                    <a:path w="3996119" h="1009200" stroke="0" extrusionOk="0">
                      <a:moveTo>
                        <a:pt x="0" y="23264"/>
                      </a:moveTo>
                      <a:cubicBezTo>
                        <a:pt x="897458" y="11479"/>
                        <a:pt x="2265654" y="-1691"/>
                        <a:pt x="2967301" y="123448"/>
                      </a:cubicBezTo>
                      <a:cubicBezTo>
                        <a:pt x="3641808" y="243747"/>
                        <a:pt x="3996119" y="478691"/>
                        <a:pt x="3996119" y="987909"/>
                      </a:cubicBezTo>
                      <a:lnTo>
                        <a:pt x="5946" y="1009200"/>
                      </a:lnTo>
                      <a:lnTo>
                        <a:pt x="0" y="23264"/>
                      </a:lnTo>
                      <a:close/>
                    </a:path>
                    <a:path w="3996119" h="1009200" fill="none">
                      <a:moveTo>
                        <a:pt x="6009" y="14137"/>
                      </a:moveTo>
                      <a:cubicBezTo>
                        <a:pt x="499699" y="-33311"/>
                        <a:pt x="1780884" y="51945"/>
                        <a:pt x="2504536" y="75523"/>
                      </a:cubicBezTo>
                      <a:cubicBezTo>
                        <a:pt x="3687099" y="114054"/>
                        <a:pt x="3984243" y="499982"/>
                        <a:pt x="3984243" y="1009200"/>
                      </a:cubicBezTo>
                    </a:path>
                  </a:pathLst>
                </a:custGeom>
                <a:solidFill>
                  <a:srgbClr val="F2C7C6"/>
                </a:solidFill>
                <a:ln w="38100" cap="flat" cmpd="sng" algn="ctr">
                  <a:solidFill>
                    <a:srgbClr val="E3878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33" name="Text Box 332">
                  <a:extLst>
                    <a:ext uri="{FF2B5EF4-FFF2-40B4-BE49-F238E27FC236}">
                      <a16:creationId xmlns:a16="http://schemas.microsoft.com/office/drawing/2014/main" id="{6DCCD0DF-E0DC-6071-BF90-1E4CE9008D43}"/>
                    </a:ext>
                  </a:extLst>
                </p:cNvPr>
                <p:cNvSpPr txBox="1"/>
                <p:nvPr/>
              </p:nvSpPr>
              <p:spPr>
                <a:xfrm>
                  <a:off x="3476259" y="4106089"/>
                  <a:ext cx="3121120" cy="756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Conversion to cropland, rapid SOC loss + continued soil degradation </a:t>
                  </a:r>
                </a:p>
              </p:txBody>
            </p:sp>
          </p:grpSp>
        </p:grpSp>
        <p:cxnSp>
          <p:nvCxnSpPr>
            <p:cNvPr id="6" name="Straight Arrow Connector 5">
              <a:extLst>
                <a:ext uri="{FF2B5EF4-FFF2-40B4-BE49-F238E27FC236}">
                  <a16:creationId xmlns:a16="http://schemas.microsoft.com/office/drawing/2014/main" id="{7D79E22C-BBF0-71A7-83A9-FAA8662866D5}"/>
                </a:ext>
              </a:extLst>
            </p:cNvPr>
            <p:cNvCxnSpPr/>
            <p:nvPr/>
          </p:nvCxnSpPr>
          <p:spPr>
            <a:xfrm rot="120000">
              <a:off x="6679484" y="2466822"/>
              <a:ext cx="20279" cy="1039650"/>
            </a:xfrm>
            <a:prstGeom prst="straightConnector1">
              <a:avLst/>
            </a:prstGeom>
            <a:ln>
              <a:solidFill>
                <a:srgbClr val="D57865"/>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 Box 626">
            <a:extLst>
              <a:ext uri="{FF2B5EF4-FFF2-40B4-BE49-F238E27FC236}">
                <a16:creationId xmlns:a16="http://schemas.microsoft.com/office/drawing/2014/main" id="{B2CEFBAE-D19F-AD7E-3CC7-D88600890F51}"/>
              </a:ext>
            </a:extLst>
          </p:cNvPr>
          <p:cNvSpPr txBox="1"/>
          <p:nvPr/>
        </p:nvSpPr>
        <p:spPr>
          <a:xfrm>
            <a:off x="5406764" y="5148606"/>
            <a:ext cx="695993" cy="3483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600">
                <a:effectLst/>
                <a:latin typeface="Calibri" panose="020F0502020204030204" pitchFamily="34" charset="0"/>
                <a:ea typeface="Calibri" panose="020F0502020204030204" pitchFamily="34" charset="0"/>
                <a:cs typeface="Arial" panose="020B0604020202020204" pitchFamily="34" charset="0"/>
              </a:rPr>
              <a:t>1997</a:t>
            </a:r>
            <a:endParaRPr lang="en-ZA" sz="140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 Box 633">
            <a:extLst>
              <a:ext uri="{FF2B5EF4-FFF2-40B4-BE49-F238E27FC236}">
                <a16:creationId xmlns:a16="http://schemas.microsoft.com/office/drawing/2014/main" id="{C687C557-E43A-53F1-E673-70993C1C2623}"/>
              </a:ext>
            </a:extLst>
          </p:cNvPr>
          <p:cNvSpPr txBox="1"/>
          <p:nvPr/>
        </p:nvSpPr>
        <p:spPr>
          <a:xfrm>
            <a:off x="7045611" y="5163148"/>
            <a:ext cx="853153" cy="3335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600">
                <a:effectLst/>
                <a:latin typeface="Calibri" panose="020F0502020204030204" pitchFamily="34" charset="0"/>
                <a:ea typeface="Calibri" panose="020F0502020204030204" pitchFamily="34" charset="0"/>
                <a:cs typeface="Arial" panose="020B0604020202020204" pitchFamily="34" charset="0"/>
              </a:rPr>
              <a:t>2038</a:t>
            </a:r>
            <a:r>
              <a:rPr lang="en-ZA" sz="1400">
                <a:effectLst/>
                <a:latin typeface="Calibri" panose="020F0502020204030204" pitchFamily="34" charset="0"/>
                <a:ea typeface="Calibri" panose="020F0502020204030204" pitchFamily="34" charset="0"/>
                <a:cs typeface="Arial" panose="020B0604020202020204" pitchFamily="34" charset="0"/>
              </a:rPr>
              <a:t>?</a:t>
            </a:r>
          </a:p>
        </p:txBody>
      </p:sp>
      <p:grpSp>
        <p:nvGrpSpPr>
          <p:cNvPr id="55" name="Group 54">
            <a:extLst>
              <a:ext uri="{FF2B5EF4-FFF2-40B4-BE49-F238E27FC236}">
                <a16:creationId xmlns:a16="http://schemas.microsoft.com/office/drawing/2014/main" id="{8D043181-9F75-751A-431B-C2D267828097}"/>
              </a:ext>
            </a:extLst>
          </p:cNvPr>
          <p:cNvGrpSpPr/>
          <p:nvPr/>
        </p:nvGrpSpPr>
        <p:grpSpPr>
          <a:xfrm>
            <a:off x="2210916" y="2427182"/>
            <a:ext cx="5024532" cy="500246"/>
            <a:chOff x="3477080" y="2442460"/>
            <a:chExt cx="5024532" cy="500246"/>
          </a:xfrm>
        </p:grpSpPr>
        <p:cxnSp>
          <p:nvCxnSpPr>
            <p:cNvPr id="36" name="Straight Arrow Connector 35">
              <a:extLst>
                <a:ext uri="{FF2B5EF4-FFF2-40B4-BE49-F238E27FC236}">
                  <a16:creationId xmlns:a16="http://schemas.microsoft.com/office/drawing/2014/main" id="{75EC6D1E-0D73-2805-92BA-CE1D3CA1DA8D}"/>
                </a:ext>
              </a:extLst>
            </p:cNvPr>
            <p:cNvCxnSpPr/>
            <p:nvPr/>
          </p:nvCxnSpPr>
          <p:spPr>
            <a:xfrm flipV="1">
              <a:off x="7837440" y="2472857"/>
              <a:ext cx="664172" cy="469849"/>
            </a:xfrm>
            <a:prstGeom prst="straightConnector1">
              <a:avLst/>
            </a:prstGeom>
            <a:noFill/>
            <a:ln w="12700" cap="flat" cmpd="sng" algn="ctr">
              <a:solidFill>
                <a:schemeClr val="accent1">
                  <a:lumMod val="40000"/>
                  <a:lumOff val="60000"/>
                </a:schemeClr>
              </a:solidFill>
              <a:prstDash val="solid"/>
              <a:miter lim="800000"/>
              <a:headEnd type="triangle"/>
              <a:tailEnd type="triangle"/>
            </a:ln>
            <a:effectLst/>
          </p:spPr>
        </p:cxnSp>
        <p:cxnSp>
          <p:nvCxnSpPr>
            <p:cNvPr id="38" name="Straight Connector 37">
              <a:extLst>
                <a:ext uri="{FF2B5EF4-FFF2-40B4-BE49-F238E27FC236}">
                  <a16:creationId xmlns:a16="http://schemas.microsoft.com/office/drawing/2014/main" id="{23219B27-3631-E979-4EDD-63BD891FD6BD}"/>
                </a:ext>
              </a:extLst>
            </p:cNvPr>
            <p:cNvCxnSpPr/>
            <p:nvPr/>
          </p:nvCxnSpPr>
          <p:spPr>
            <a:xfrm flipV="1">
              <a:off x="3477080" y="2442460"/>
              <a:ext cx="4997751" cy="26503"/>
            </a:xfrm>
            <a:prstGeom prst="line">
              <a:avLst/>
            </a:prstGeom>
            <a:noFill/>
            <a:ln w="12700" cap="flat" cmpd="sng" algn="ctr">
              <a:solidFill>
                <a:schemeClr val="accent1">
                  <a:lumMod val="40000"/>
                  <a:lumOff val="60000"/>
                </a:schemeClr>
              </a:solidFill>
              <a:prstDash val="dash"/>
              <a:miter lim="800000"/>
            </a:ln>
            <a:effectLst/>
          </p:spPr>
        </p:cxnSp>
      </p:grpSp>
      <p:sp>
        <p:nvSpPr>
          <p:cNvPr id="14" name="Text Box 627">
            <a:extLst>
              <a:ext uri="{FF2B5EF4-FFF2-40B4-BE49-F238E27FC236}">
                <a16:creationId xmlns:a16="http://schemas.microsoft.com/office/drawing/2014/main" id="{24BD144B-8046-5523-56C4-CE02D094F10F}"/>
              </a:ext>
            </a:extLst>
          </p:cNvPr>
          <p:cNvSpPr txBox="1"/>
          <p:nvPr/>
        </p:nvSpPr>
        <p:spPr>
          <a:xfrm>
            <a:off x="6341314" y="5134064"/>
            <a:ext cx="695993" cy="3483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600">
                <a:effectLst/>
                <a:latin typeface="Calibri" panose="020F0502020204030204" pitchFamily="34" charset="0"/>
                <a:ea typeface="Calibri" panose="020F0502020204030204" pitchFamily="34" charset="0"/>
                <a:cs typeface="Arial" panose="020B0604020202020204" pitchFamily="34" charset="0"/>
              </a:rPr>
              <a:t>2021</a:t>
            </a:r>
            <a:endParaRPr lang="en-ZA" sz="1400">
              <a:effectLst/>
              <a:latin typeface="Calibri" panose="020F0502020204030204" pitchFamily="34" charset="0"/>
              <a:ea typeface="Calibri" panose="020F0502020204030204" pitchFamily="34" charset="0"/>
              <a:cs typeface="Arial" panose="020B0604020202020204" pitchFamily="34" charset="0"/>
            </a:endParaRPr>
          </a:p>
        </p:txBody>
      </p:sp>
      <p:grpSp>
        <p:nvGrpSpPr>
          <p:cNvPr id="64" name="Group 63">
            <a:extLst>
              <a:ext uri="{FF2B5EF4-FFF2-40B4-BE49-F238E27FC236}">
                <a16:creationId xmlns:a16="http://schemas.microsoft.com/office/drawing/2014/main" id="{96538B5F-7982-B44B-7955-2221C6AC39B9}"/>
              </a:ext>
            </a:extLst>
          </p:cNvPr>
          <p:cNvGrpSpPr/>
          <p:nvPr/>
        </p:nvGrpSpPr>
        <p:grpSpPr>
          <a:xfrm>
            <a:off x="5654077" y="2966265"/>
            <a:ext cx="1106490" cy="2042185"/>
            <a:chOff x="6853288" y="2966265"/>
            <a:chExt cx="1106490" cy="2042185"/>
          </a:xfrm>
        </p:grpSpPr>
        <p:sp>
          <p:nvSpPr>
            <p:cNvPr id="34" name="Flowchart: Manual Input 21">
              <a:extLst>
                <a:ext uri="{FF2B5EF4-FFF2-40B4-BE49-F238E27FC236}">
                  <a16:creationId xmlns:a16="http://schemas.microsoft.com/office/drawing/2014/main" id="{5BF72A81-23D7-E509-C397-0C96E72D293F}"/>
                </a:ext>
              </a:extLst>
            </p:cNvPr>
            <p:cNvSpPr/>
            <p:nvPr/>
          </p:nvSpPr>
          <p:spPr>
            <a:xfrm>
              <a:off x="6853288" y="2966265"/>
              <a:ext cx="962331" cy="18293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2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26 h 10000"/>
                <a:gd name="connsiteX0" fmla="*/ 46 w 10000"/>
                <a:gd name="connsiteY0" fmla="*/ 2980 h 10000"/>
                <a:gd name="connsiteX1" fmla="*/ 10000 w 10000"/>
                <a:gd name="connsiteY1" fmla="*/ 0 h 10000"/>
                <a:gd name="connsiteX2" fmla="*/ 10000 w 10000"/>
                <a:gd name="connsiteY2" fmla="*/ 10000 h 10000"/>
                <a:gd name="connsiteX3" fmla="*/ 0 w 10000"/>
                <a:gd name="connsiteY3" fmla="*/ 10000 h 10000"/>
                <a:gd name="connsiteX4" fmla="*/ 46 w 10000"/>
                <a:gd name="connsiteY4" fmla="*/ 29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46" y="2980"/>
                  </a:moveTo>
                  <a:lnTo>
                    <a:pt x="10000" y="0"/>
                  </a:lnTo>
                  <a:lnTo>
                    <a:pt x="10000" y="10000"/>
                  </a:lnTo>
                  <a:lnTo>
                    <a:pt x="0" y="10000"/>
                  </a:lnTo>
                  <a:cubicBezTo>
                    <a:pt x="15" y="7660"/>
                    <a:pt x="31" y="5320"/>
                    <a:pt x="46" y="2980"/>
                  </a:cubicBezTo>
                  <a:close/>
                </a:path>
              </a:pathLst>
            </a:custGeom>
            <a:solidFill>
              <a:srgbClr val="A5A5A5">
                <a:lumMod val="20000"/>
                <a:lumOff val="80000"/>
              </a:srgbClr>
            </a:solidFill>
            <a:ln w="28575" cap="flat" cmpd="sng" algn="ctr">
              <a:solidFill>
                <a:srgbClr val="E7E6E6">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nvGrpSpPr>
            <p:cNvPr id="58" name="Group 57">
              <a:extLst>
                <a:ext uri="{FF2B5EF4-FFF2-40B4-BE49-F238E27FC236}">
                  <a16:creationId xmlns:a16="http://schemas.microsoft.com/office/drawing/2014/main" id="{9E26F6C4-CA6C-CE41-5413-676788A1AF29}"/>
                </a:ext>
              </a:extLst>
            </p:cNvPr>
            <p:cNvGrpSpPr/>
            <p:nvPr/>
          </p:nvGrpSpPr>
          <p:grpSpPr>
            <a:xfrm>
              <a:off x="6868728" y="2971155"/>
              <a:ext cx="1091050" cy="2037295"/>
              <a:chOff x="6868728" y="2971155"/>
              <a:chExt cx="1091050" cy="2037295"/>
            </a:xfrm>
          </p:grpSpPr>
          <p:sp>
            <p:nvSpPr>
              <p:cNvPr id="35" name="Right Triangle 34">
                <a:extLst>
                  <a:ext uri="{FF2B5EF4-FFF2-40B4-BE49-F238E27FC236}">
                    <a16:creationId xmlns:a16="http://schemas.microsoft.com/office/drawing/2014/main" id="{3CA684E9-FD38-96D4-0E39-4523AEBA380B}"/>
                  </a:ext>
                </a:extLst>
              </p:cNvPr>
              <p:cNvSpPr/>
              <p:nvPr/>
            </p:nvSpPr>
            <p:spPr>
              <a:xfrm flipV="1">
                <a:off x="6868728" y="2971155"/>
                <a:ext cx="950501" cy="542924"/>
              </a:xfrm>
              <a:prstGeom prst="rtTriangle">
                <a:avLst/>
              </a:prstGeom>
              <a:solidFill>
                <a:srgbClr val="A9E1AA"/>
              </a:solidFill>
              <a:ln w="381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37" name="Text Box 325">
                <a:extLst>
                  <a:ext uri="{FF2B5EF4-FFF2-40B4-BE49-F238E27FC236}">
                    <a16:creationId xmlns:a16="http://schemas.microsoft.com/office/drawing/2014/main" id="{680D4D75-2B14-EBE0-6F25-9512375D6405}"/>
                  </a:ext>
                </a:extLst>
              </p:cNvPr>
              <p:cNvSpPr txBox="1"/>
              <p:nvPr/>
            </p:nvSpPr>
            <p:spPr>
              <a:xfrm>
                <a:off x="6923693" y="4033077"/>
                <a:ext cx="1036085" cy="97537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CA crop rotation trial</a:t>
                </a:r>
              </a:p>
            </p:txBody>
          </p:sp>
        </p:grpSp>
      </p:grpSp>
      <p:grpSp>
        <p:nvGrpSpPr>
          <p:cNvPr id="60" name="Group 59">
            <a:extLst>
              <a:ext uri="{FF2B5EF4-FFF2-40B4-BE49-F238E27FC236}">
                <a16:creationId xmlns:a16="http://schemas.microsoft.com/office/drawing/2014/main" id="{C6A65B3D-14F8-AFC3-5A67-8F56FB80A969}"/>
              </a:ext>
            </a:extLst>
          </p:cNvPr>
          <p:cNvGrpSpPr/>
          <p:nvPr/>
        </p:nvGrpSpPr>
        <p:grpSpPr>
          <a:xfrm>
            <a:off x="1018204" y="2901616"/>
            <a:ext cx="5746200" cy="904680"/>
            <a:chOff x="2217415" y="2901616"/>
            <a:chExt cx="5746200" cy="904680"/>
          </a:xfrm>
        </p:grpSpPr>
        <p:sp>
          <p:nvSpPr>
            <p:cNvPr id="28" name="Text Box 333">
              <a:extLst>
                <a:ext uri="{FF2B5EF4-FFF2-40B4-BE49-F238E27FC236}">
                  <a16:creationId xmlns:a16="http://schemas.microsoft.com/office/drawing/2014/main" id="{CE1538B4-01E8-3407-D294-38E6DC0DE90B}"/>
                </a:ext>
              </a:extLst>
            </p:cNvPr>
            <p:cNvSpPr txBox="1"/>
            <p:nvPr/>
          </p:nvSpPr>
          <p:spPr>
            <a:xfrm>
              <a:off x="6990597" y="2901616"/>
              <a:ext cx="973018" cy="9046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1.4%</a:t>
              </a:r>
            </a:p>
          </p:txBody>
        </p:sp>
        <p:cxnSp>
          <p:nvCxnSpPr>
            <p:cNvPr id="22" name="Straight Connector 21">
              <a:extLst>
                <a:ext uri="{FF2B5EF4-FFF2-40B4-BE49-F238E27FC236}">
                  <a16:creationId xmlns:a16="http://schemas.microsoft.com/office/drawing/2014/main" id="{7074A326-B366-4148-431E-D30ADF618E47}"/>
                </a:ext>
              </a:extLst>
            </p:cNvPr>
            <p:cNvCxnSpPr/>
            <p:nvPr/>
          </p:nvCxnSpPr>
          <p:spPr>
            <a:xfrm flipH="1">
              <a:off x="2217415" y="2970318"/>
              <a:ext cx="5584048" cy="0"/>
            </a:xfrm>
            <a:prstGeom prst="line">
              <a:avLst/>
            </a:prstGeom>
            <a:ln w="12700">
              <a:solidFill>
                <a:schemeClr val="tx1"/>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6E454877-D8B7-86EF-A6D0-7D57DD76C429}"/>
              </a:ext>
            </a:extLst>
          </p:cNvPr>
          <p:cNvGrpSpPr/>
          <p:nvPr/>
        </p:nvGrpSpPr>
        <p:grpSpPr>
          <a:xfrm>
            <a:off x="1072381" y="3473741"/>
            <a:ext cx="4707249" cy="316411"/>
            <a:chOff x="2271592" y="3473741"/>
            <a:chExt cx="4707249" cy="316411"/>
          </a:xfrm>
        </p:grpSpPr>
        <p:sp>
          <p:nvSpPr>
            <p:cNvPr id="32" name="Text Box 331">
              <a:extLst>
                <a:ext uri="{FF2B5EF4-FFF2-40B4-BE49-F238E27FC236}">
                  <a16:creationId xmlns:a16="http://schemas.microsoft.com/office/drawing/2014/main" id="{904CCA73-AC3C-7E6D-176D-5DE2E7EF71C5}"/>
                </a:ext>
              </a:extLst>
            </p:cNvPr>
            <p:cNvSpPr txBox="1"/>
            <p:nvPr/>
          </p:nvSpPr>
          <p:spPr>
            <a:xfrm>
              <a:off x="5922393" y="3473741"/>
              <a:ext cx="1056448" cy="3164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0.9 – 1.0 % </a:t>
              </a:r>
            </a:p>
            <a:p>
              <a:pPr algn="r">
                <a:lnSpc>
                  <a:spcPct val="150000"/>
                </a:lnSpc>
                <a:spcAft>
                  <a:spcPts val="800"/>
                </a:spcAft>
              </a:pPr>
              <a:r>
                <a:rPr lang="en-ZA" sz="1400">
                  <a:effectLst/>
                  <a:latin typeface="Calibri" panose="020F0502020204030204" pitchFamily="34" charset="0"/>
                  <a:ea typeface="Calibri" panose="020F0502020204030204" pitchFamily="34" charset="0"/>
                  <a:cs typeface="Arial" panose="020B0604020202020204" pitchFamily="34" charset="0"/>
                </a:rPr>
                <a:t> </a:t>
              </a:r>
            </a:p>
          </p:txBody>
        </p:sp>
        <p:cxnSp>
          <p:nvCxnSpPr>
            <p:cNvPr id="21" name="Straight Connector 20">
              <a:extLst>
                <a:ext uri="{FF2B5EF4-FFF2-40B4-BE49-F238E27FC236}">
                  <a16:creationId xmlns:a16="http://schemas.microsoft.com/office/drawing/2014/main" id="{DDCEDFBA-983F-6968-87F8-7286E0023314}"/>
                </a:ext>
              </a:extLst>
            </p:cNvPr>
            <p:cNvCxnSpPr/>
            <p:nvPr/>
          </p:nvCxnSpPr>
          <p:spPr>
            <a:xfrm flipH="1">
              <a:off x="2271592" y="3537461"/>
              <a:ext cx="4597137" cy="0"/>
            </a:xfrm>
            <a:prstGeom prst="line">
              <a:avLst/>
            </a:prstGeom>
            <a:ln w="12700">
              <a:solidFill>
                <a:schemeClr val="tx1"/>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9E103BEB-2DDC-2359-47ED-5AF825765CAA}"/>
              </a:ext>
            </a:extLst>
          </p:cNvPr>
          <p:cNvSpPr txBox="1"/>
          <p:nvPr/>
        </p:nvSpPr>
        <p:spPr>
          <a:xfrm>
            <a:off x="7399742" y="2915516"/>
            <a:ext cx="1540514" cy="369332"/>
          </a:xfrm>
          <a:prstGeom prst="rect">
            <a:avLst/>
          </a:prstGeom>
          <a:noFill/>
        </p:spPr>
        <p:txBody>
          <a:bodyPr wrap="square" rtlCol="0">
            <a:spAutoFit/>
          </a:bodyPr>
          <a:lstStyle/>
          <a:p>
            <a:r>
              <a:rPr lang="en-ZA"/>
              <a:t>20 year period</a:t>
            </a:r>
          </a:p>
        </p:txBody>
      </p:sp>
      <p:sp>
        <p:nvSpPr>
          <p:cNvPr id="5" name="TextBox 4">
            <a:extLst>
              <a:ext uri="{FF2B5EF4-FFF2-40B4-BE49-F238E27FC236}">
                <a16:creationId xmlns:a16="http://schemas.microsoft.com/office/drawing/2014/main" id="{411CDE92-5A00-65A3-9E61-E8528FF0BDE3}"/>
              </a:ext>
            </a:extLst>
          </p:cNvPr>
          <p:cNvSpPr txBox="1"/>
          <p:nvPr/>
        </p:nvSpPr>
        <p:spPr>
          <a:xfrm>
            <a:off x="7229893" y="1710415"/>
            <a:ext cx="1688590" cy="646331"/>
          </a:xfrm>
          <a:prstGeom prst="rect">
            <a:avLst/>
          </a:prstGeom>
          <a:noFill/>
        </p:spPr>
        <p:txBody>
          <a:bodyPr wrap="square" rtlCol="0">
            <a:spAutoFit/>
          </a:bodyPr>
          <a:lstStyle/>
          <a:p>
            <a:r>
              <a:rPr lang="en-ZA"/>
              <a:t>100 year period</a:t>
            </a:r>
          </a:p>
          <a:p>
            <a:endParaRPr lang="en-ZA"/>
          </a:p>
        </p:txBody>
      </p:sp>
      <p:cxnSp>
        <p:nvCxnSpPr>
          <p:cNvPr id="8" name="Straight Arrow Connector 7">
            <a:extLst>
              <a:ext uri="{FF2B5EF4-FFF2-40B4-BE49-F238E27FC236}">
                <a16:creationId xmlns:a16="http://schemas.microsoft.com/office/drawing/2014/main" id="{E283CCCF-0332-4ADE-002C-FEFBD93860D1}"/>
              </a:ext>
            </a:extLst>
          </p:cNvPr>
          <p:cNvCxnSpPr>
            <a:cxnSpLocks/>
          </p:cNvCxnSpPr>
          <p:nvPr/>
        </p:nvCxnSpPr>
        <p:spPr>
          <a:xfrm flipV="1">
            <a:off x="8918483" y="2911211"/>
            <a:ext cx="0" cy="468000"/>
          </a:xfrm>
          <a:prstGeom prst="straightConnector1">
            <a:avLst/>
          </a:prstGeom>
          <a:ln w="28575">
            <a:solidFill>
              <a:srgbClr val="00B050"/>
            </a:solidFill>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E3DDB13D-1FC5-AA6D-DAB3-4DB7B297C5D4}"/>
              </a:ext>
            </a:extLst>
          </p:cNvPr>
          <p:cNvCxnSpPr/>
          <p:nvPr/>
        </p:nvCxnSpPr>
        <p:spPr>
          <a:xfrm>
            <a:off x="8918483" y="1659654"/>
            <a:ext cx="0" cy="49120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3ADFB7-C488-40FF-E8CF-0E32F70A1AA7}"/>
              </a:ext>
            </a:extLst>
          </p:cNvPr>
          <p:cNvSpPr txBox="1"/>
          <p:nvPr/>
        </p:nvSpPr>
        <p:spPr>
          <a:xfrm>
            <a:off x="9045946" y="2841649"/>
            <a:ext cx="2137310" cy="646331"/>
          </a:xfrm>
          <a:prstGeom prst="rect">
            <a:avLst/>
          </a:prstGeom>
          <a:noFill/>
        </p:spPr>
        <p:txBody>
          <a:bodyPr wrap="square" rtlCol="0">
            <a:spAutoFit/>
          </a:bodyPr>
          <a:lstStyle/>
          <a:p>
            <a:r>
              <a:rPr lang="en-ZA">
                <a:solidFill>
                  <a:schemeClr val="tx1">
                    <a:lumMod val="65000"/>
                    <a:lumOff val="35000"/>
                  </a:schemeClr>
                </a:solidFill>
              </a:rPr>
              <a:t>Annual SOC increase of last 20 years</a:t>
            </a:r>
          </a:p>
        </p:txBody>
      </p:sp>
      <p:sp>
        <p:nvSpPr>
          <p:cNvPr id="17" name="TextBox 16">
            <a:extLst>
              <a:ext uri="{FF2B5EF4-FFF2-40B4-BE49-F238E27FC236}">
                <a16:creationId xmlns:a16="http://schemas.microsoft.com/office/drawing/2014/main" id="{A4AAB17C-8A70-148C-8B65-146467E66178}"/>
              </a:ext>
            </a:extLst>
          </p:cNvPr>
          <p:cNvSpPr txBox="1"/>
          <p:nvPr/>
        </p:nvSpPr>
        <p:spPr>
          <a:xfrm>
            <a:off x="8989901" y="1450848"/>
            <a:ext cx="2150470" cy="923330"/>
          </a:xfrm>
          <a:prstGeom prst="rect">
            <a:avLst/>
          </a:prstGeom>
          <a:noFill/>
        </p:spPr>
        <p:txBody>
          <a:bodyPr wrap="square" rtlCol="0">
            <a:spAutoFit/>
          </a:bodyPr>
          <a:lstStyle/>
          <a:p>
            <a:r>
              <a:rPr lang="en-ZA">
                <a:solidFill>
                  <a:schemeClr val="tx1">
                    <a:lumMod val="65000"/>
                    <a:lumOff val="35000"/>
                  </a:schemeClr>
                </a:solidFill>
              </a:rPr>
              <a:t>Lost of SOC between pre-cultivated natural site and 2021</a:t>
            </a:r>
          </a:p>
        </p:txBody>
      </p:sp>
      <p:sp>
        <p:nvSpPr>
          <p:cNvPr id="18" name="TextBox 17">
            <a:extLst>
              <a:ext uri="{FF2B5EF4-FFF2-40B4-BE49-F238E27FC236}">
                <a16:creationId xmlns:a16="http://schemas.microsoft.com/office/drawing/2014/main" id="{4A91F452-C19F-FACB-52A0-46C53CB5ED66}"/>
              </a:ext>
            </a:extLst>
          </p:cNvPr>
          <p:cNvSpPr txBox="1"/>
          <p:nvPr/>
        </p:nvSpPr>
        <p:spPr>
          <a:xfrm>
            <a:off x="7695505" y="4375649"/>
            <a:ext cx="3211303" cy="1200329"/>
          </a:xfrm>
          <a:prstGeom prst="rect">
            <a:avLst/>
          </a:prstGeom>
          <a:noFill/>
        </p:spPr>
        <p:txBody>
          <a:bodyPr wrap="square" rtlCol="0">
            <a:spAutoFit/>
          </a:bodyPr>
          <a:lstStyle/>
          <a:p>
            <a:pPr algn="ctr"/>
            <a:r>
              <a:rPr lang="en-ZA"/>
              <a:t>Two different direct land use impacts depending on time period used </a:t>
            </a:r>
          </a:p>
          <a:p>
            <a:pPr algn="ctr"/>
            <a:endParaRPr lang="en-ZA"/>
          </a:p>
        </p:txBody>
      </p:sp>
      <p:pic>
        <p:nvPicPr>
          <p:cNvPr id="24" name="Picture 23">
            <a:extLst>
              <a:ext uri="{FF2B5EF4-FFF2-40B4-BE49-F238E27FC236}">
                <a16:creationId xmlns:a16="http://schemas.microsoft.com/office/drawing/2014/main" id="{5970A7C4-02DC-EB1A-40F4-F8E592B91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27" name="Picture 26" descr="A logo with text and animals&#10;&#10;Description automatically generated with medium confidence">
            <a:extLst>
              <a:ext uri="{FF2B5EF4-FFF2-40B4-BE49-F238E27FC236}">
                <a16:creationId xmlns:a16="http://schemas.microsoft.com/office/drawing/2014/main" id="{BF7DC283-7F0E-EA6C-EB2A-46ACFB510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23024494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anim calcmode="lin" valueType="num">
                                      <p:cBhvr>
                                        <p:cTn id="8" dur="700" fill="hold"/>
                                        <p:tgtEl>
                                          <p:spTgt spid="11"/>
                                        </p:tgtEl>
                                        <p:attrNameLst>
                                          <p:attrName>ppt_x</p:attrName>
                                        </p:attrNameLst>
                                      </p:cBhvr>
                                      <p:tavLst>
                                        <p:tav tm="0">
                                          <p:val>
                                            <p:strVal val="#ppt_x"/>
                                          </p:val>
                                        </p:tav>
                                        <p:tav tm="100000">
                                          <p:val>
                                            <p:strVal val="#ppt_x"/>
                                          </p:val>
                                        </p:tav>
                                      </p:tavLst>
                                    </p:anim>
                                    <p:anim calcmode="lin" valueType="num">
                                      <p:cBhvr>
                                        <p:cTn id="9" dur="7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00"/>
                                        <p:tgtEl>
                                          <p:spTgt spid="17"/>
                                        </p:tgtEl>
                                      </p:cBhvr>
                                    </p:animEffect>
                                    <p:anim calcmode="lin" valueType="num">
                                      <p:cBhvr>
                                        <p:cTn id="18" dur="700" fill="hold"/>
                                        <p:tgtEl>
                                          <p:spTgt spid="17"/>
                                        </p:tgtEl>
                                        <p:attrNameLst>
                                          <p:attrName>ppt_x</p:attrName>
                                        </p:attrNameLst>
                                      </p:cBhvr>
                                      <p:tavLst>
                                        <p:tav tm="0">
                                          <p:val>
                                            <p:strVal val="#ppt_x"/>
                                          </p:val>
                                        </p:tav>
                                        <p:tav tm="100000">
                                          <p:val>
                                            <p:strVal val="#ppt_x"/>
                                          </p:val>
                                        </p:tav>
                                      </p:tavLst>
                                    </p:anim>
                                    <p:anim calcmode="lin" valueType="num">
                                      <p:cBhvr>
                                        <p:cTn id="19" dur="7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700"/>
                            </p:stCondLst>
                            <p:childTnLst>
                              <p:par>
                                <p:cTn id="21" presetID="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99335-0ED6-B718-D708-FA2169B696E6}"/>
              </a:ext>
            </a:extLst>
          </p:cNvPr>
          <p:cNvSpPr>
            <a:spLocks noGrp="1"/>
          </p:cNvSpPr>
          <p:nvPr>
            <p:ph idx="1"/>
          </p:nvPr>
        </p:nvSpPr>
        <p:spPr>
          <a:xfrm>
            <a:off x="574910" y="1786682"/>
            <a:ext cx="4074249" cy="4468617"/>
          </a:xfrm>
        </p:spPr>
        <p:txBody>
          <a:bodyPr>
            <a:normAutofit/>
          </a:bodyPr>
          <a:lstStyle/>
          <a:p>
            <a:r>
              <a:rPr lang="en-ZA" sz="2000"/>
              <a:t>Closed chamber method</a:t>
            </a:r>
          </a:p>
          <a:p>
            <a:r>
              <a:rPr lang="en-ZA" sz="2000"/>
              <a:t>Weekly – biweekly flux sampling (39 sampling days)</a:t>
            </a:r>
          </a:p>
          <a:p>
            <a:r>
              <a:rPr lang="en-ZA" sz="2000"/>
              <a:t>Big N</a:t>
            </a:r>
            <a:r>
              <a:rPr lang="en-ZA" sz="2000" baseline="-25000"/>
              <a:t>2</a:t>
            </a:r>
            <a:r>
              <a:rPr lang="en-ZA" sz="2000"/>
              <a:t>O emission spike detected following a rainfall event over the summer fallow period (but not in WWWC)</a:t>
            </a:r>
          </a:p>
          <a:p>
            <a:r>
              <a:rPr lang="en-ZA" sz="2000"/>
              <a:t>Heat + moisture + surplus N prerequires for emissions.</a:t>
            </a:r>
          </a:p>
          <a:p>
            <a:r>
              <a:rPr lang="en-ZA" sz="2000"/>
              <a:t>WWWC lower organic N stored in soil</a:t>
            </a:r>
          </a:p>
          <a:p>
            <a:r>
              <a:rPr lang="en-ZA" sz="2000"/>
              <a:t>CH</a:t>
            </a:r>
            <a:r>
              <a:rPr lang="en-ZA" sz="2000" baseline="-25000"/>
              <a:t>4 </a:t>
            </a:r>
            <a:r>
              <a:rPr lang="en-ZA" sz="2000"/>
              <a:t>emissions negligible 0.11 –        -0.33 kg CH</a:t>
            </a:r>
            <a:r>
              <a:rPr lang="en-ZA" sz="2000" baseline="-25000"/>
              <a:t>4</a:t>
            </a:r>
            <a:r>
              <a:rPr lang="en-ZA" sz="2000"/>
              <a:t>-C ha</a:t>
            </a:r>
            <a:r>
              <a:rPr lang="en-ZA" sz="2000" baseline="30000"/>
              <a:t>-1</a:t>
            </a:r>
            <a:r>
              <a:rPr lang="en-ZA" sz="2000"/>
              <a:t> year</a:t>
            </a:r>
            <a:r>
              <a:rPr lang="en-ZA" sz="2000" baseline="30000"/>
              <a:t>-1</a:t>
            </a:r>
            <a:r>
              <a:rPr lang="en-ZA" sz="2000"/>
              <a:t>)</a:t>
            </a:r>
          </a:p>
          <a:p>
            <a:endParaRPr lang="en-ZA" sz="2000"/>
          </a:p>
        </p:txBody>
      </p:sp>
      <p:graphicFrame>
        <p:nvGraphicFramePr>
          <p:cNvPr id="5" name="Chart 4">
            <a:extLst>
              <a:ext uri="{FF2B5EF4-FFF2-40B4-BE49-F238E27FC236}">
                <a16:creationId xmlns:a16="http://schemas.microsoft.com/office/drawing/2014/main" id="{A41F9CDB-F23C-4168-B87B-DB48A0909556}"/>
              </a:ext>
            </a:extLst>
          </p:cNvPr>
          <p:cNvGraphicFramePr/>
          <p:nvPr>
            <p:extLst>
              <p:ext uri="{D42A27DB-BD31-4B8C-83A1-F6EECF244321}">
                <p14:modId xmlns:p14="http://schemas.microsoft.com/office/powerpoint/2010/main" val="2162941220"/>
              </p:ext>
            </p:extLst>
          </p:nvPr>
        </p:nvGraphicFramePr>
        <p:xfrm>
          <a:off x="4474840" y="1666596"/>
          <a:ext cx="7311635" cy="470879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3EFB0206-0A33-38F1-E27E-670A154955D8}"/>
              </a:ext>
            </a:extLst>
          </p:cNvPr>
          <p:cNvSpPr txBox="1">
            <a:spLocks/>
          </p:cNvSpPr>
          <p:nvPr/>
        </p:nvSpPr>
        <p:spPr>
          <a:xfrm>
            <a:off x="508416" y="209463"/>
            <a:ext cx="113992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pc="300">
                <a:solidFill>
                  <a:schemeClr val="accent6">
                    <a:lumMod val="75000"/>
                  </a:schemeClr>
                </a:solidFill>
                <a:latin typeface="+mn-lt"/>
              </a:rPr>
              <a:t>Soil nitrous oxide and methane emissions</a:t>
            </a:r>
          </a:p>
        </p:txBody>
      </p:sp>
      <p:sp>
        <p:nvSpPr>
          <p:cNvPr id="7" name="TextBox 6">
            <a:extLst>
              <a:ext uri="{FF2B5EF4-FFF2-40B4-BE49-F238E27FC236}">
                <a16:creationId xmlns:a16="http://schemas.microsoft.com/office/drawing/2014/main" id="{22675CD2-B15D-6114-6152-330F8102C408}"/>
              </a:ext>
            </a:extLst>
          </p:cNvPr>
          <p:cNvSpPr txBox="1"/>
          <p:nvPr/>
        </p:nvSpPr>
        <p:spPr>
          <a:xfrm>
            <a:off x="7845560" y="6371538"/>
            <a:ext cx="3845938" cy="276999"/>
          </a:xfrm>
          <a:prstGeom prst="rect">
            <a:avLst/>
          </a:prstGeom>
          <a:noFill/>
        </p:spPr>
        <p:txBody>
          <a:bodyPr wrap="square">
            <a:spAutoFit/>
          </a:bodyPr>
          <a:lstStyle/>
          <a:p>
            <a:r>
              <a:rPr lang="en-GB" sz="1200">
                <a:solidFill>
                  <a:schemeClr val="tx1">
                    <a:lumMod val="75000"/>
                    <a:lumOff val="25000"/>
                  </a:schemeClr>
                </a:solidFill>
              </a:rPr>
              <a:t>Analysis in R using ‘</a:t>
            </a:r>
            <a:r>
              <a:rPr lang="en-GB" sz="1200" err="1">
                <a:solidFill>
                  <a:schemeClr val="tx1">
                    <a:lumMod val="75000"/>
                    <a:lumOff val="25000"/>
                  </a:schemeClr>
                </a:solidFill>
              </a:rPr>
              <a:t>nlme</a:t>
            </a:r>
            <a:r>
              <a:rPr lang="en-GB" sz="1200">
                <a:solidFill>
                  <a:schemeClr val="tx1">
                    <a:lumMod val="75000"/>
                    <a:lumOff val="25000"/>
                  </a:schemeClr>
                </a:solidFill>
              </a:rPr>
              <a:t>’ and ‘</a:t>
            </a:r>
            <a:r>
              <a:rPr lang="en-GB" sz="1200" err="1">
                <a:solidFill>
                  <a:schemeClr val="tx1">
                    <a:lumMod val="75000"/>
                    <a:lumOff val="25000"/>
                  </a:schemeClr>
                </a:solidFill>
              </a:rPr>
              <a:t>multcomp</a:t>
            </a:r>
            <a:r>
              <a:rPr lang="en-GB" sz="1200">
                <a:solidFill>
                  <a:schemeClr val="tx1">
                    <a:lumMod val="75000"/>
                    <a:lumOff val="25000"/>
                  </a:schemeClr>
                </a:solidFill>
              </a:rPr>
              <a:t>’ packages  </a:t>
            </a:r>
            <a:endParaRPr lang="en-ZA" sz="1200">
              <a:solidFill>
                <a:schemeClr val="tx1">
                  <a:lumMod val="75000"/>
                  <a:lumOff val="25000"/>
                </a:schemeClr>
              </a:solidFill>
            </a:endParaRPr>
          </a:p>
        </p:txBody>
      </p:sp>
      <p:pic>
        <p:nvPicPr>
          <p:cNvPr id="6" name="Picture 5">
            <a:extLst>
              <a:ext uri="{FF2B5EF4-FFF2-40B4-BE49-F238E27FC236}">
                <a16:creationId xmlns:a16="http://schemas.microsoft.com/office/drawing/2014/main" id="{4D80AB32-B322-0ED5-9562-EA198BD04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6196" y="5827888"/>
            <a:ext cx="755804" cy="1030111"/>
          </a:xfrm>
          <a:prstGeom prst="rect">
            <a:avLst/>
          </a:prstGeom>
        </p:spPr>
      </p:pic>
      <p:pic>
        <p:nvPicPr>
          <p:cNvPr id="9" name="Picture 8" descr="A logo with text and animals&#10;&#10;Description automatically generated with medium confidence">
            <a:extLst>
              <a:ext uri="{FF2B5EF4-FFF2-40B4-BE49-F238E27FC236}">
                <a16:creationId xmlns:a16="http://schemas.microsoft.com/office/drawing/2014/main" id="{EFBD6374-E289-6EC9-0CEA-521DD234E3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53" y="6206221"/>
            <a:ext cx="766983" cy="528626"/>
          </a:xfrm>
          <a:prstGeom prst="rect">
            <a:avLst/>
          </a:prstGeom>
        </p:spPr>
      </p:pic>
    </p:spTree>
    <p:extLst>
      <p:ext uri="{BB962C8B-B14F-4D97-AF65-F5344CB8AC3E}">
        <p14:creationId xmlns:p14="http://schemas.microsoft.com/office/powerpoint/2010/main" val="195946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C111A338A3D24488DFC4AEEAC4AF0C" ma:contentTypeVersion="10" ma:contentTypeDescription="Create a new document." ma:contentTypeScope="" ma:versionID="e239510fe8705b0fbc6099acec52ccce">
  <xsd:schema xmlns:xsd="http://www.w3.org/2001/XMLSchema" xmlns:xs="http://www.w3.org/2001/XMLSchema" xmlns:p="http://schemas.microsoft.com/office/2006/metadata/properties" xmlns:ns2="4fbe76cd-7670-4cb1-9c19-0f3d492533f3" xmlns:ns3="a6b3048c-599c-4758-9061-f11a77a72bb3" targetNamespace="http://schemas.microsoft.com/office/2006/metadata/properties" ma:root="true" ma:fieldsID="298ccae790b2e26784b3da21ed3cb01d" ns2:_="" ns3:_="">
    <xsd:import namespace="4fbe76cd-7670-4cb1-9c19-0f3d492533f3"/>
    <xsd:import namespace="a6b3048c-599c-4758-9061-f11a77a72bb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e76cd-7670-4cb1-9c19-0f3d492533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6a84dbc-1963-4dd9-961a-a26084293e7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b3048c-599c-4758-9061-f11a77a72bb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584d611-d23e-4628-b4b8-f6f3a5f12348}" ma:internalName="TaxCatchAll" ma:showField="CatchAllData" ma:web="a6b3048c-599c-4758-9061-f11a77a72b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be76cd-7670-4cb1-9c19-0f3d492533f3">
      <Terms xmlns="http://schemas.microsoft.com/office/infopath/2007/PartnerControls"/>
    </lcf76f155ced4ddcb4097134ff3c332f>
    <TaxCatchAll xmlns="a6b3048c-599c-4758-9061-f11a77a72bb3" xsi:nil="true"/>
  </documentManagement>
</p:properties>
</file>

<file path=customXml/itemProps1.xml><?xml version="1.0" encoding="utf-8"?>
<ds:datastoreItem xmlns:ds="http://schemas.openxmlformats.org/officeDocument/2006/customXml" ds:itemID="{0F59D9EE-FBEA-4E60-8E9A-B9F8B021234B}"/>
</file>

<file path=customXml/itemProps2.xml><?xml version="1.0" encoding="utf-8"?>
<ds:datastoreItem xmlns:ds="http://schemas.openxmlformats.org/officeDocument/2006/customXml" ds:itemID="{514C349C-0356-456E-9DCD-38A033E87738}"/>
</file>

<file path=customXml/itemProps3.xml><?xml version="1.0" encoding="utf-8"?>
<ds:datastoreItem xmlns:ds="http://schemas.openxmlformats.org/officeDocument/2006/customXml" ds:itemID="{A727367C-9F46-443A-9F35-CE5D7E615C96}"/>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Agricultural sustainability with a focus on greenhouse gas emissions of cash crop vs.  mixed crop-livestock rotation systems</vt:lpstr>
      <vt:lpstr>Introduction</vt:lpstr>
      <vt:lpstr>PowerPoint Presentation</vt:lpstr>
      <vt:lpstr>Focus region: dryland cropping systems in the Western Cape, South Africa</vt:lpstr>
      <vt:lpstr>Experimental Site: rotations</vt:lpstr>
      <vt:lpstr>PowerPoint Presentation</vt:lpstr>
      <vt:lpstr>Historical changes in soil organic carbon</vt:lpstr>
      <vt:lpstr>Direct land use impacts (LUC)</vt:lpstr>
      <vt:lpstr>PowerPoint Presentation</vt:lpstr>
      <vt:lpstr>PowerPoint Presentation</vt:lpstr>
      <vt:lpstr>PowerPoint Presentation</vt:lpstr>
      <vt:lpstr>System boundaries</vt:lpstr>
      <vt:lpstr>PowerPoint Presentation</vt:lpstr>
      <vt:lpstr>PowerPoint Presentation</vt:lpstr>
      <vt:lpstr>Relative global warming potentials</vt:lpstr>
      <vt:lpstr>PowerPoint Presentation</vt:lpstr>
      <vt:lpstr>PowerPoint Presentation</vt:lpstr>
      <vt:lpstr>Implications of findings</vt:lpstr>
      <vt:lpstr>Thank you to the project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sustainability and greenhouse gas emissions of cash crop vs. mixed crop-livestock rotation systems</dc:title>
  <dc:creator>Matthews, Lisa [20866852@sun.ac.za]</dc:creator>
  <cp:revision>1</cp:revision>
  <dcterms:created xsi:type="dcterms:W3CDTF">2022-11-27T12:28:29Z</dcterms:created>
  <dcterms:modified xsi:type="dcterms:W3CDTF">2023-09-10T21:36:10Z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0x01010051C111A338A3D24488DFC4AEEAC4AF0C</vt:lpwstr>
  </property>
</Properties>
</file>