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259" r:id="rId4"/>
    <p:sldId id="260" r:id="rId5"/>
    <p:sldId id="261" r:id="rId6"/>
    <p:sldId id="272" r:id="rId7"/>
    <p:sldId id="273" r:id="rId8"/>
    <p:sldId id="274" r:id="rId9"/>
    <p:sldId id="275" r:id="rId10"/>
    <p:sldId id="311" r:id="rId11"/>
    <p:sldId id="277" r:id="rId12"/>
    <p:sldId id="278" r:id="rId13"/>
    <p:sldId id="279" r:id="rId14"/>
    <p:sldId id="300" r:id="rId15"/>
    <p:sldId id="301" r:id="rId16"/>
    <p:sldId id="302" r:id="rId17"/>
    <p:sldId id="303" r:id="rId18"/>
    <p:sldId id="304" r:id="rId19"/>
    <p:sldId id="305" r:id="rId20"/>
    <p:sldId id="306" r:id="rId21"/>
    <p:sldId id="307" r:id="rId22"/>
    <p:sldId id="308" r:id="rId23"/>
    <p:sldId id="309" r:id="rId24"/>
    <p:sldId id="310" r:id="rId25"/>
    <p:sldId id="312" r:id="rId26"/>
    <p:sldId id="27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109" d="100"/>
          <a:sy n="109" d="100"/>
        </p:scale>
        <p:origin x="6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WRSI</a:t>
            </a:r>
            <a:r>
              <a:rPr lang="en-GB" baseline="0"/>
              <a:t> Vs Yield(T/Ha)</a:t>
            </a:r>
            <a:endParaRPr lang="en-GB"/>
          </a:p>
        </c:rich>
      </c:tx>
      <c:overlay val="0"/>
      <c:spPr>
        <a:noFill/>
        <a:ln>
          <a:noFill/>
        </a:ln>
        <a:effectLst/>
      </c:sp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baseline="0" dirty="0"/>
                      <a:t>y = 0.1445x - 13.503</a:t>
                    </a:r>
                    <a:br>
                      <a:rPr lang="en-US" baseline="0" dirty="0"/>
                    </a:br>
                    <a:r>
                      <a:rPr lang="en-US" baseline="0" dirty="0"/>
                      <a:t>R² = </a:t>
                    </a:r>
                    <a:r>
                      <a:rPr lang="en-US" baseline="0" dirty="0" smtClean="0"/>
                      <a:t>0.58</a:t>
                    </a:r>
                    <a:endParaRPr lang="en-US" dirty="0"/>
                  </a:p>
                </c:rich>
              </c:tx>
              <c:numFmt formatCode="General" sourceLinked="0"/>
              <c:spPr>
                <a:noFill/>
                <a:ln>
                  <a:noFill/>
                </a:ln>
                <a:effectLst/>
              </c:spPr>
            </c:trendlineLbl>
          </c:trendline>
          <c:xVal>
            <c:numRef>
              <c:f>Sheet1!$B$49:$B$54</c:f>
              <c:numCache>
                <c:formatCode>General</c:formatCode>
                <c:ptCount val="6"/>
                <c:pt idx="0">
                  <c:v>95</c:v>
                </c:pt>
                <c:pt idx="1">
                  <c:v>98</c:v>
                </c:pt>
                <c:pt idx="2">
                  <c:v>97</c:v>
                </c:pt>
                <c:pt idx="3">
                  <c:v>98</c:v>
                </c:pt>
                <c:pt idx="4">
                  <c:v>99</c:v>
                </c:pt>
                <c:pt idx="5">
                  <c:v>100</c:v>
                </c:pt>
              </c:numCache>
            </c:numRef>
          </c:xVal>
          <c:yVal>
            <c:numRef>
              <c:f>Sheet1!$C$49:$C$54</c:f>
              <c:numCache>
                <c:formatCode>General</c:formatCode>
                <c:ptCount val="6"/>
                <c:pt idx="0">
                  <c:v>0.16</c:v>
                </c:pt>
                <c:pt idx="1">
                  <c:v>0.44</c:v>
                </c:pt>
                <c:pt idx="2">
                  <c:v>0.45</c:v>
                </c:pt>
                <c:pt idx="3">
                  <c:v>1.08</c:v>
                </c:pt>
                <c:pt idx="4">
                  <c:v>0.9</c:v>
                </c:pt>
                <c:pt idx="5">
                  <c:v>0.77000000000000046</c:v>
                </c:pt>
              </c:numCache>
            </c:numRef>
          </c:yVal>
          <c:smooth val="0"/>
          <c:extLst>
            <c:ext xmlns:c16="http://schemas.microsoft.com/office/drawing/2014/chart" uri="{C3380CC4-5D6E-409C-BE32-E72D297353CC}">
              <c16:uniqueId val="{00000000-6497-45CB-9B5B-FE0277794D9E}"/>
            </c:ext>
          </c:extLst>
        </c:ser>
        <c:dLbls>
          <c:showLegendKey val="0"/>
          <c:showVal val="0"/>
          <c:showCatName val="0"/>
          <c:showSerName val="0"/>
          <c:showPercent val="0"/>
          <c:showBubbleSize val="0"/>
        </c:dLbls>
        <c:axId val="181492448"/>
        <c:axId val="181492840"/>
      </c:scatterChart>
      <c:valAx>
        <c:axId val="181492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492840"/>
        <c:crosses val="autoZero"/>
        <c:crossBetween val="midCat"/>
      </c:valAx>
      <c:valAx>
        <c:axId val="181492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492448"/>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907AA0-C634-43C0-B58B-8EB8522DA5C5}" type="datetimeFigureOut">
              <a:rPr lang="en-US" smtClean="0"/>
              <a:t>9/12/2023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4BFB1B-C21C-4645-99C8-911B4CCA63EC}" type="slidenum">
              <a:rPr lang="en-US" smtClean="0"/>
              <a:t>‹#›</a:t>
            </a:fld>
            <a:endParaRPr lang="en-US"/>
          </a:p>
        </p:txBody>
      </p:sp>
    </p:spTree>
    <p:extLst>
      <p:ext uri="{BB962C8B-B14F-4D97-AF65-F5344CB8AC3E}">
        <p14:creationId xmlns:p14="http://schemas.microsoft.com/office/powerpoint/2010/main" val="2447531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latin typeface="Calibri" pitchFamily="34" charset="0"/>
              </a:rPr>
              <a:t>The background picture is of a </a:t>
            </a:r>
            <a:r>
              <a:rPr lang="en-GB" sz="1200" b="0" dirty="0" err="1" smtClean="0">
                <a:latin typeface="Calibri" pitchFamily="34" charset="0"/>
              </a:rPr>
              <a:t>herdsboy</a:t>
            </a:r>
            <a:r>
              <a:rPr lang="en-GB" sz="1200" b="0" baseline="0" dirty="0" smtClean="0">
                <a:latin typeface="Calibri" pitchFamily="34" charset="0"/>
              </a:rPr>
              <a:t> from</a:t>
            </a:r>
            <a:r>
              <a:rPr lang="en-GB" sz="1200" b="0" dirty="0" smtClean="0">
                <a:latin typeface="Calibri" pitchFamily="34" charset="0"/>
              </a:rPr>
              <a:t> </a:t>
            </a:r>
            <a:r>
              <a:rPr lang="en-GB" sz="1200" b="0" dirty="0" err="1" smtClean="0">
                <a:latin typeface="Calibri" pitchFamily="34" charset="0"/>
              </a:rPr>
              <a:t>Yaa</a:t>
            </a:r>
            <a:r>
              <a:rPr lang="en-GB" sz="1200" b="0" dirty="0" smtClean="0">
                <a:latin typeface="Calibri" pitchFamily="34" charset="0"/>
              </a:rPr>
              <a:t> </a:t>
            </a:r>
            <a:r>
              <a:rPr lang="en-GB" sz="1200" b="0" dirty="0" err="1" smtClean="0">
                <a:latin typeface="Calibri" pitchFamily="34" charset="0"/>
              </a:rPr>
              <a:t>Sharbana</a:t>
            </a:r>
            <a:r>
              <a:rPr lang="en-GB" sz="1200" b="0" dirty="0" smtClean="0">
                <a:latin typeface="Calibri" pitchFamily="34" charset="0"/>
              </a:rPr>
              <a:t>, Marsabit, taken in 2009 </a:t>
            </a:r>
          </a:p>
          <a:p>
            <a:endParaRPr lang="en-GB" b="0" dirty="0"/>
          </a:p>
        </p:txBody>
      </p:sp>
      <p:sp>
        <p:nvSpPr>
          <p:cNvPr id="4" name="Slide Number Placeholder 3"/>
          <p:cNvSpPr>
            <a:spLocks noGrp="1"/>
          </p:cNvSpPr>
          <p:nvPr>
            <p:ph type="sldNum" sz="quarter" idx="10"/>
          </p:nvPr>
        </p:nvSpPr>
        <p:spPr/>
        <p:txBody>
          <a:bodyPr/>
          <a:lstStyle/>
          <a:p>
            <a:fld id="{E88BDF5F-ED74-4DE7-8100-52C68AA12715}" type="slidenum">
              <a:rPr lang="en-GB" smtClean="0"/>
              <a:pPr/>
              <a:t>1</a:t>
            </a:fld>
            <a:endParaRPr lang="en-GB"/>
          </a:p>
        </p:txBody>
      </p:sp>
    </p:spTree>
    <p:extLst>
      <p:ext uri="{BB962C8B-B14F-4D97-AF65-F5344CB8AC3E}">
        <p14:creationId xmlns:p14="http://schemas.microsoft.com/office/powerpoint/2010/main" val="2494224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wording of the mandate requires two clarifications:</a:t>
            </a:r>
          </a:p>
          <a:p>
            <a:pPr marL="228600" indent="-228600">
              <a:buAutoNum type="arabicPeriod"/>
            </a:pPr>
            <a:r>
              <a:rPr lang="en-GB" sz="1200" kern="1200" baseline="0" dirty="0" smtClean="0">
                <a:solidFill>
                  <a:schemeClr val="tx1"/>
                </a:solidFill>
                <a:effectLst/>
                <a:latin typeface="+mn-lt"/>
                <a:ea typeface="+mn-ea"/>
                <a:cs typeface="+mn-cs"/>
              </a:rPr>
              <a:t>We know that it is impossible for </a:t>
            </a:r>
            <a:r>
              <a:rPr lang="en-US" sz="1200" kern="1200" dirty="0" smtClean="0">
                <a:solidFill>
                  <a:schemeClr val="tx1"/>
                </a:solidFill>
                <a:effectLst/>
                <a:latin typeface="+mn-lt"/>
                <a:ea typeface="+mn-ea"/>
                <a:cs typeface="+mn-cs"/>
              </a:rPr>
              <a:t>a ‘drought’ to become a ‘famine’, given that the two are completely different phenomena. The legal wording is generally interpreted to mean that while drought is inevitable, its worst effects can be avoided through strategies to reduce risk and build resilience.</a:t>
            </a:r>
          </a:p>
          <a:p>
            <a:pPr marL="228600" indent="-228600">
              <a:buAutoNum type="arabicPeriod"/>
            </a:pPr>
            <a:r>
              <a:rPr lang="en-US" sz="1200" kern="1200" dirty="0" smtClean="0">
                <a:solidFill>
                  <a:schemeClr val="tx1"/>
                </a:solidFill>
                <a:effectLst/>
                <a:latin typeface="+mn-lt"/>
                <a:ea typeface="+mn-ea"/>
                <a:cs typeface="+mn-cs"/>
              </a:rPr>
              <a:t>The term ‘mitigation’ is used here in its everyday sense of ‘avoiding a problem’, and not as used under the climate change regime (i.e. of reducing greenhouse gas emissions).</a:t>
            </a:r>
            <a:endParaRPr lang="en-GB" dirty="0"/>
          </a:p>
        </p:txBody>
      </p:sp>
      <p:sp>
        <p:nvSpPr>
          <p:cNvPr id="4" name="Slide Number Placeholder 3"/>
          <p:cNvSpPr>
            <a:spLocks noGrp="1"/>
          </p:cNvSpPr>
          <p:nvPr>
            <p:ph type="sldNum" sz="quarter" idx="10"/>
          </p:nvPr>
        </p:nvSpPr>
        <p:spPr/>
        <p:txBody>
          <a:bodyPr/>
          <a:lstStyle/>
          <a:p>
            <a:fld id="{E88BDF5F-ED74-4DE7-8100-52C68AA12715}" type="slidenum">
              <a:rPr lang="en-GB" smtClean="0"/>
              <a:pPr/>
              <a:t>2</a:t>
            </a:fld>
            <a:endParaRPr lang="en-GB"/>
          </a:p>
        </p:txBody>
      </p:sp>
    </p:spTree>
    <p:extLst>
      <p:ext uri="{BB962C8B-B14F-4D97-AF65-F5344CB8AC3E}">
        <p14:creationId xmlns:p14="http://schemas.microsoft.com/office/powerpoint/2010/main" val="551377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8BDF5F-ED74-4DE7-8100-52C68AA12715}" type="slidenum">
              <a:rPr lang="en-GB" smtClean="0"/>
              <a:pPr/>
              <a:t>3</a:t>
            </a:fld>
            <a:endParaRPr lang="en-GB"/>
          </a:p>
        </p:txBody>
      </p:sp>
    </p:spTree>
    <p:extLst>
      <p:ext uri="{BB962C8B-B14F-4D97-AF65-F5344CB8AC3E}">
        <p14:creationId xmlns:p14="http://schemas.microsoft.com/office/powerpoint/2010/main" val="3526089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8BDF5F-ED74-4DE7-8100-52C68AA12715}" type="slidenum">
              <a:rPr lang="en-GB" smtClean="0"/>
              <a:pPr/>
              <a:t>5</a:t>
            </a:fld>
            <a:endParaRPr lang="en-GB"/>
          </a:p>
        </p:txBody>
      </p:sp>
    </p:spTree>
    <p:extLst>
      <p:ext uri="{BB962C8B-B14F-4D97-AF65-F5344CB8AC3E}">
        <p14:creationId xmlns:p14="http://schemas.microsoft.com/office/powerpoint/2010/main" val="3809484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The rationale behind the </a:t>
            </a:r>
            <a:r>
              <a:rPr lang="en-US" dirty="0" err="1" smtClean="0"/>
              <a:t>GeoWRSI</a:t>
            </a:r>
            <a:r>
              <a:rPr lang="en-US" dirty="0" smtClean="0"/>
              <a:t> is the ability to choose a variety of input options primarily for running a water balance model, and also for rainfall analyses. The tool allows the use of the following options to run the water balance models:</a:t>
            </a:r>
          </a:p>
          <a:p>
            <a:pPr marL="228600" indent="-228600">
              <a:buFontTx/>
              <a:buAutoNum type="alphaLcParenBoth"/>
              <a:defRPr/>
            </a:pPr>
            <a:r>
              <a:rPr lang="en-US" dirty="0" smtClean="0"/>
              <a:t>Coarse level, global resolution datasets, where no other datasets are available</a:t>
            </a:r>
          </a:p>
          <a:p>
            <a:pPr marL="228600" indent="-228600">
              <a:buFontTx/>
              <a:buAutoNum type="alphaLcParenBoth"/>
              <a:defRPr/>
            </a:pPr>
            <a:r>
              <a:rPr lang="en-US" dirty="0" smtClean="0"/>
              <a:t> Ground data and local knowledge , where global resolution datasets are unavailable or inappropriate</a:t>
            </a:r>
          </a:p>
          <a:p>
            <a:pPr marL="228600" indent="-228600">
              <a:buFontTx/>
              <a:buAutoNum type="alphaLcParenBoth"/>
              <a:defRPr/>
            </a:pPr>
            <a:r>
              <a:rPr lang="en-US" dirty="0" smtClean="0"/>
              <a:t>Improved datasets derived from a combination of local and global datasets to take full advantage of the strengths of each data source</a:t>
            </a:r>
          </a:p>
          <a:p>
            <a:pPr marL="228600" indent="-228600">
              <a:defRPr/>
            </a:pPr>
            <a:r>
              <a:rPr lang="en-US" dirty="0" smtClean="0"/>
              <a:t>These datasets are used to run a crop-specific water balance model, and produce  water balance parameters such as WRSI, Soil Water Index, Start of Season etc</a:t>
            </a:r>
          </a:p>
          <a:p>
            <a:pPr marL="228600" indent="-228600">
              <a:defRPr/>
            </a:pPr>
            <a:r>
              <a:rPr lang="en-US" dirty="0" smtClean="0"/>
              <a:t>As secondary processes, </a:t>
            </a:r>
            <a:r>
              <a:rPr lang="en-US" dirty="0" err="1" smtClean="0"/>
              <a:t>GeoWRSI</a:t>
            </a:r>
            <a:r>
              <a:rPr lang="en-US" dirty="0" smtClean="0"/>
              <a:t> has tools to run historical water balance time series and analyze these data. </a:t>
            </a:r>
          </a:p>
          <a:p>
            <a:pPr marL="228600" indent="-228600">
              <a:defRPr/>
            </a:pPr>
            <a:r>
              <a:rPr lang="en-US" dirty="0" smtClean="0"/>
              <a:t>The rainfall data can also be analyzed for current  season conditions as well as long term historical analyses</a:t>
            </a:r>
          </a:p>
          <a:p>
            <a:pPr marL="228600" indent="-228600">
              <a:defRPr/>
            </a:pPr>
            <a:r>
              <a:rPr lang="en-US" dirty="0" smtClean="0"/>
              <a:t>Finally, where the reliable long-term historical crop data sets are available, these can be used to develop and run statistical regression models</a:t>
            </a:r>
          </a:p>
        </p:txBody>
      </p:sp>
      <p:sp>
        <p:nvSpPr>
          <p:cNvPr id="51204" name="Slide Number Placeholder 3"/>
          <p:cNvSpPr>
            <a:spLocks noGrp="1"/>
          </p:cNvSpPr>
          <p:nvPr>
            <p:ph type="sldNum" sz="quarter" idx="5"/>
          </p:nvPr>
        </p:nvSpPr>
        <p:spPr>
          <a:noFill/>
        </p:spPr>
        <p:txBody>
          <a:bodyPr/>
          <a:lstStyle/>
          <a:p>
            <a:fld id="{93AAF9E2-7D45-46D1-8B0A-70190D53CAAA}" type="slidenum">
              <a:rPr lang="en-US" smtClean="0"/>
              <a:pPr/>
              <a:t>13</a:t>
            </a:fld>
            <a:endParaRPr lang="en-US" smtClean="0"/>
          </a:p>
        </p:txBody>
      </p:sp>
    </p:spTree>
    <p:extLst>
      <p:ext uri="{BB962C8B-B14F-4D97-AF65-F5344CB8AC3E}">
        <p14:creationId xmlns:p14="http://schemas.microsoft.com/office/powerpoint/2010/main" val="3023668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1B329-7202-4910-9CEA-D0858CC56294}" type="slidenum">
              <a:rPr lang="en-US" smtClean="0"/>
              <a:pPr/>
              <a:t>22</a:t>
            </a:fld>
            <a:endParaRPr lang="en-US"/>
          </a:p>
        </p:txBody>
      </p:sp>
    </p:spTree>
    <p:extLst>
      <p:ext uri="{BB962C8B-B14F-4D97-AF65-F5344CB8AC3E}">
        <p14:creationId xmlns:p14="http://schemas.microsoft.com/office/powerpoint/2010/main" val="2080513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1B329-7202-4910-9CEA-D0858CC56294}" type="slidenum">
              <a:rPr lang="en-US" smtClean="0"/>
              <a:pPr/>
              <a:t>23</a:t>
            </a:fld>
            <a:endParaRPr lang="en-US"/>
          </a:p>
        </p:txBody>
      </p:sp>
    </p:spTree>
    <p:extLst>
      <p:ext uri="{BB962C8B-B14F-4D97-AF65-F5344CB8AC3E}">
        <p14:creationId xmlns:p14="http://schemas.microsoft.com/office/powerpoint/2010/main" val="3726908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1B329-7202-4910-9CEA-D0858CC56294}" type="slidenum">
              <a:rPr lang="en-US" smtClean="0"/>
              <a:pPr/>
              <a:t>24</a:t>
            </a:fld>
            <a:endParaRPr lang="en-US"/>
          </a:p>
        </p:txBody>
      </p:sp>
    </p:spTree>
    <p:extLst>
      <p:ext uri="{BB962C8B-B14F-4D97-AF65-F5344CB8AC3E}">
        <p14:creationId xmlns:p14="http://schemas.microsoft.com/office/powerpoint/2010/main" val="1341983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C6A98D-81DA-403D-A9C2-DB99ABA4C4E7}"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AC6E9-63DF-44A3-AD62-A26A943BAD9D}" type="slidenum">
              <a:rPr lang="en-US" smtClean="0"/>
              <a:t>‹#›</a:t>
            </a:fld>
            <a:endParaRPr lang="en-US"/>
          </a:p>
        </p:txBody>
      </p:sp>
    </p:spTree>
    <p:extLst>
      <p:ext uri="{BB962C8B-B14F-4D97-AF65-F5344CB8AC3E}">
        <p14:creationId xmlns:p14="http://schemas.microsoft.com/office/powerpoint/2010/main" val="1040515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C6A98D-81DA-403D-A9C2-DB99ABA4C4E7}"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AC6E9-63DF-44A3-AD62-A26A943BAD9D}" type="slidenum">
              <a:rPr lang="en-US" smtClean="0"/>
              <a:t>‹#›</a:t>
            </a:fld>
            <a:endParaRPr lang="en-US"/>
          </a:p>
        </p:txBody>
      </p:sp>
    </p:spTree>
    <p:extLst>
      <p:ext uri="{BB962C8B-B14F-4D97-AF65-F5344CB8AC3E}">
        <p14:creationId xmlns:p14="http://schemas.microsoft.com/office/powerpoint/2010/main" val="268162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C6A98D-81DA-403D-A9C2-DB99ABA4C4E7}"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AC6E9-63DF-44A3-AD62-A26A943BAD9D}" type="slidenum">
              <a:rPr lang="en-US" smtClean="0"/>
              <a:t>‹#›</a:t>
            </a:fld>
            <a:endParaRPr lang="en-US"/>
          </a:p>
        </p:txBody>
      </p:sp>
    </p:spTree>
    <p:extLst>
      <p:ext uri="{BB962C8B-B14F-4D97-AF65-F5344CB8AC3E}">
        <p14:creationId xmlns:p14="http://schemas.microsoft.com/office/powerpoint/2010/main" val="2588723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C6A98D-81DA-403D-A9C2-DB99ABA4C4E7}"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AC6E9-63DF-44A3-AD62-A26A943BAD9D}" type="slidenum">
              <a:rPr lang="en-US" smtClean="0"/>
              <a:t>‹#›</a:t>
            </a:fld>
            <a:endParaRPr lang="en-US"/>
          </a:p>
        </p:txBody>
      </p:sp>
    </p:spTree>
    <p:extLst>
      <p:ext uri="{BB962C8B-B14F-4D97-AF65-F5344CB8AC3E}">
        <p14:creationId xmlns:p14="http://schemas.microsoft.com/office/powerpoint/2010/main" val="4147286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C6A98D-81DA-403D-A9C2-DB99ABA4C4E7}"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AC6E9-63DF-44A3-AD62-A26A943BAD9D}" type="slidenum">
              <a:rPr lang="en-US" smtClean="0"/>
              <a:t>‹#›</a:t>
            </a:fld>
            <a:endParaRPr lang="en-US"/>
          </a:p>
        </p:txBody>
      </p:sp>
    </p:spTree>
    <p:extLst>
      <p:ext uri="{BB962C8B-B14F-4D97-AF65-F5344CB8AC3E}">
        <p14:creationId xmlns:p14="http://schemas.microsoft.com/office/powerpoint/2010/main" val="3450692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C6A98D-81DA-403D-A9C2-DB99ABA4C4E7}" type="datetimeFigureOut">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AC6E9-63DF-44A3-AD62-A26A943BAD9D}" type="slidenum">
              <a:rPr lang="en-US" smtClean="0"/>
              <a:t>‹#›</a:t>
            </a:fld>
            <a:endParaRPr lang="en-US"/>
          </a:p>
        </p:txBody>
      </p:sp>
    </p:spTree>
    <p:extLst>
      <p:ext uri="{BB962C8B-B14F-4D97-AF65-F5344CB8AC3E}">
        <p14:creationId xmlns:p14="http://schemas.microsoft.com/office/powerpoint/2010/main" val="3628990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C6A98D-81DA-403D-A9C2-DB99ABA4C4E7}" type="datetimeFigureOut">
              <a:rPr lang="en-US" smtClean="0"/>
              <a:t>9/12/2023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5AC6E9-63DF-44A3-AD62-A26A943BAD9D}" type="slidenum">
              <a:rPr lang="en-US" smtClean="0"/>
              <a:t>‹#›</a:t>
            </a:fld>
            <a:endParaRPr lang="en-US"/>
          </a:p>
        </p:txBody>
      </p:sp>
    </p:spTree>
    <p:extLst>
      <p:ext uri="{BB962C8B-B14F-4D97-AF65-F5344CB8AC3E}">
        <p14:creationId xmlns:p14="http://schemas.microsoft.com/office/powerpoint/2010/main" val="3528789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C6A98D-81DA-403D-A9C2-DB99ABA4C4E7}" type="datetimeFigureOut">
              <a:rPr lang="en-US" smtClean="0"/>
              <a:t>9/12/2023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5AC6E9-63DF-44A3-AD62-A26A943BAD9D}" type="slidenum">
              <a:rPr lang="en-US" smtClean="0"/>
              <a:t>‹#›</a:t>
            </a:fld>
            <a:endParaRPr lang="en-US"/>
          </a:p>
        </p:txBody>
      </p:sp>
    </p:spTree>
    <p:extLst>
      <p:ext uri="{BB962C8B-B14F-4D97-AF65-F5344CB8AC3E}">
        <p14:creationId xmlns:p14="http://schemas.microsoft.com/office/powerpoint/2010/main" val="3378682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C6A98D-81DA-403D-A9C2-DB99ABA4C4E7}" type="datetimeFigureOut">
              <a:rPr lang="en-US" smtClean="0"/>
              <a:t>9/12/2023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5AC6E9-63DF-44A3-AD62-A26A943BAD9D}" type="slidenum">
              <a:rPr lang="en-US" smtClean="0"/>
              <a:t>‹#›</a:t>
            </a:fld>
            <a:endParaRPr lang="en-US"/>
          </a:p>
        </p:txBody>
      </p:sp>
    </p:spTree>
    <p:extLst>
      <p:ext uri="{BB962C8B-B14F-4D97-AF65-F5344CB8AC3E}">
        <p14:creationId xmlns:p14="http://schemas.microsoft.com/office/powerpoint/2010/main" val="421904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C6A98D-81DA-403D-A9C2-DB99ABA4C4E7}" type="datetimeFigureOut">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AC6E9-63DF-44A3-AD62-A26A943BAD9D}" type="slidenum">
              <a:rPr lang="en-US" smtClean="0"/>
              <a:t>‹#›</a:t>
            </a:fld>
            <a:endParaRPr lang="en-US"/>
          </a:p>
        </p:txBody>
      </p:sp>
    </p:spTree>
    <p:extLst>
      <p:ext uri="{BB962C8B-B14F-4D97-AF65-F5344CB8AC3E}">
        <p14:creationId xmlns:p14="http://schemas.microsoft.com/office/powerpoint/2010/main" val="36279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C6A98D-81DA-403D-A9C2-DB99ABA4C4E7}" type="datetimeFigureOut">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AC6E9-63DF-44A3-AD62-A26A943BAD9D}" type="slidenum">
              <a:rPr lang="en-US" smtClean="0"/>
              <a:t>‹#›</a:t>
            </a:fld>
            <a:endParaRPr lang="en-US"/>
          </a:p>
        </p:txBody>
      </p:sp>
    </p:spTree>
    <p:extLst>
      <p:ext uri="{BB962C8B-B14F-4D97-AF65-F5344CB8AC3E}">
        <p14:creationId xmlns:p14="http://schemas.microsoft.com/office/powerpoint/2010/main" val="2536914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C6A98D-81DA-403D-A9C2-DB99ABA4C4E7}" type="datetimeFigureOut">
              <a:rPr lang="en-US" smtClean="0"/>
              <a:t>9/12/2023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5AC6E9-63DF-44A3-AD62-A26A943BAD9D}" type="slidenum">
              <a:rPr lang="en-US" smtClean="0"/>
              <a:t>‹#›</a:t>
            </a:fld>
            <a:endParaRPr lang="en-US"/>
          </a:p>
        </p:txBody>
      </p:sp>
    </p:spTree>
    <p:extLst>
      <p:ext uri="{BB962C8B-B14F-4D97-AF65-F5344CB8AC3E}">
        <p14:creationId xmlns:p14="http://schemas.microsoft.com/office/powerpoint/2010/main" val="3996415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24000" y="381000"/>
            <a:ext cx="9144000" cy="6477000"/>
          </a:xfrm>
          <a:prstGeom prst="rect">
            <a:avLst/>
          </a:prstGeom>
        </p:spPr>
      </p:pic>
      <p:sp>
        <p:nvSpPr>
          <p:cNvPr id="2" name="Title 1"/>
          <p:cNvSpPr>
            <a:spLocks noGrp="1"/>
          </p:cNvSpPr>
          <p:nvPr>
            <p:ph type="ctrTitle"/>
          </p:nvPr>
        </p:nvSpPr>
        <p:spPr/>
        <p:txBody>
          <a:bodyPr>
            <a:normAutofit/>
          </a:bodyPr>
          <a:lstStyle/>
          <a:p>
            <a:pPr lvl="2"/>
            <a:r>
              <a:rPr lang="en-US" sz="2400" b="1" dirty="0">
                <a:latin typeface="+mn-lt"/>
              </a:rPr>
              <a:t>Effectiveness of Drought-based Early Warning System Towards Household Food Security in Makueni, Kenya</a:t>
            </a:r>
          </a:p>
        </p:txBody>
      </p:sp>
      <p:sp>
        <p:nvSpPr>
          <p:cNvPr id="3" name="Subtitle 2"/>
          <p:cNvSpPr>
            <a:spLocks noGrp="1"/>
          </p:cNvSpPr>
          <p:nvPr>
            <p:ph type="subTitle" idx="1"/>
          </p:nvPr>
        </p:nvSpPr>
        <p:spPr>
          <a:xfrm>
            <a:off x="2361510" y="3870325"/>
            <a:ext cx="6400800" cy="1768475"/>
          </a:xfrm>
        </p:spPr>
        <p:txBody>
          <a:bodyPr>
            <a:normAutofit fontScale="92500"/>
          </a:bodyPr>
          <a:lstStyle/>
          <a:p>
            <a:pPr algn="ctr"/>
            <a:r>
              <a:rPr lang="en-GB" b="1" dirty="0" smtClean="0"/>
              <a:t>    Presentation by Stephen Reche</a:t>
            </a:r>
            <a:r>
              <a:rPr lang="en-GB" b="1" baseline="30000" dirty="0" smtClean="0"/>
              <a:t>1</a:t>
            </a:r>
          </a:p>
          <a:p>
            <a:pPr algn="ctr"/>
            <a:r>
              <a:rPr lang="en-GB" b="1" baseline="30000" dirty="0" smtClean="0"/>
              <a:t>1</a:t>
            </a:r>
            <a:r>
              <a:rPr lang="en-GB" b="1" dirty="0" smtClean="0"/>
              <a:t>National Drought Management Authority,  Kenya</a:t>
            </a:r>
          </a:p>
          <a:p>
            <a:pPr algn="ctr"/>
            <a:r>
              <a:rPr lang="en-GB" b="1" baseline="30000" dirty="0" smtClean="0"/>
              <a:t>2</a:t>
            </a:r>
            <a:r>
              <a:rPr lang="en-GB" b="1" dirty="0" smtClean="0"/>
              <a:t>Kenyatta University, Kenya. Professor F. Waswa</a:t>
            </a:r>
            <a:r>
              <a:rPr lang="en-GB" b="1" baseline="30000" dirty="0" smtClean="0"/>
              <a:t>2</a:t>
            </a:r>
            <a:r>
              <a:rPr lang="en-GB" b="1" dirty="0" smtClean="0"/>
              <a:t>, </a:t>
            </a:r>
            <a:r>
              <a:rPr lang="en-GB" b="1" dirty="0" err="1" smtClean="0"/>
              <a:t>Dr.</a:t>
            </a:r>
            <a:r>
              <a:rPr lang="en-GB" b="1" dirty="0" smtClean="0"/>
              <a:t> Samuel Ochola</a:t>
            </a:r>
            <a:r>
              <a:rPr lang="en-GB" b="1" baseline="30000" dirty="0" smtClean="0"/>
              <a:t>2</a:t>
            </a:r>
          </a:p>
          <a:p>
            <a:pPr algn="ctr"/>
            <a:endParaRPr lang="en-GB" b="1" dirty="0"/>
          </a:p>
          <a:p>
            <a:pPr algn="ctr"/>
            <a:endParaRPr lang="en-GB" b="1" dirty="0" smtClean="0"/>
          </a:p>
          <a:p>
            <a:pPr algn="ctr"/>
            <a:endParaRPr lang="en-GB" b="1" dirty="0"/>
          </a:p>
          <a:p>
            <a:pPr algn="ctr"/>
            <a:endParaRPr lang="en-GB" b="1" dirty="0" smtClean="0"/>
          </a:p>
          <a:p>
            <a:pPr algn="ctr"/>
            <a:endParaRPr lang="en-GB" b="1" dirty="0"/>
          </a:p>
        </p:txBody>
      </p:sp>
      <p:pic>
        <p:nvPicPr>
          <p:cNvPr id="4" name="Picture 3" descr="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96400" y="609600"/>
            <a:ext cx="990600" cy="914400"/>
          </a:xfrm>
          <a:prstGeom prst="rect">
            <a:avLst/>
          </a:prstGeom>
          <a:noFill/>
          <a:ln>
            <a:noFill/>
          </a:ln>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26341" y="614083"/>
            <a:ext cx="762000" cy="754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hermometerBar"/>
          <p:cNvSpPr/>
          <p:nvPr/>
        </p:nvSpPr>
        <p:spPr>
          <a:xfrm>
            <a:off x="1524001" y="6756400"/>
            <a:ext cx="435429" cy="101600"/>
          </a:xfrm>
          <a:prstGeom prst="rect">
            <a:avLst/>
          </a:prstGeom>
          <a:gradFill flip="none" rotWithShape="1">
            <a:gsLst>
              <a:gs pos="0">
                <a:schemeClr val="accent1"/>
              </a:gs>
              <a:gs pos="100000">
                <a:srgbClr val="FFFFFF"/>
              </a:gs>
            </a:gsLst>
            <a:lin ang="5400000" scaled="1"/>
            <a:tileRect/>
          </a:gradFill>
          <a:ln w="26425" cap="flat" cmpd="sng" algn="ctr">
            <a:noFill/>
            <a:prstDash val="solid"/>
          </a:ln>
          <a:effectLst/>
          <a:extLst>
            <a:ext uri="{91240B29-F687-4F45-9708-019B960494DF}">
              <a14:hiddenLine xmlns:a14="http://schemas.microsoft.com/office/drawing/2010/main" w="2642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5566" y="704633"/>
            <a:ext cx="1900868" cy="1310130"/>
          </a:xfrm>
          <a:prstGeom prst="rect">
            <a:avLst/>
          </a:prstGeom>
        </p:spPr>
      </p:pic>
    </p:spTree>
    <p:extLst>
      <p:ext uri="{BB962C8B-B14F-4D97-AF65-F5344CB8AC3E}">
        <p14:creationId xmlns:p14="http://schemas.microsoft.com/office/powerpoint/2010/main" val="3450773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Area</a:t>
            </a:r>
          </a:p>
        </p:txBody>
      </p:sp>
      <p:sp>
        <p:nvSpPr>
          <p:cNvPr id="3" name="Content Placeholder 2"/>
          <p:cNvSpPr>
            <a:spLocks noGrp="1"/>
          </p:cNvSpPr>
          <p:nvPr>
            <p:ph sz="half" idx="1"/>
          </p:nvPr>
        </p:nvSpPr>
        <p:spPr/>
        <p:txBody>
          <a:bodyPr/>
          <a:lstStyle/>
          <a:p>
            <a:r>
              <a:rPr lang="en-US" sz="2400" dirty="0" smtClean="0"/>
              <a:t>Makueni County which lies at 1° 48’ S and 37° 37’E. The county comprises six sub-counties (constituencies) namely: Makueni, </a:t>
            </a:r>
            <a:r>
              <a:rPr lang="en-US" sz="2400" dirty="0" err="1" smtClean="0"/>
              <a:t>Mbooni</a:t>
            </a:r>
            <a:r>
              <a:rPr lang="en-US" sz="2400" dirty="0" smtClean="0"/>
              <a:t>, </a:t>
            </a:r>
            <a:r>
              <a:rPr lang="en-US" sz="2400" dirty="0" err="1" smtClean="0"/>
              <a:t>Kaiti</a:t>
            </a:r>
            <a:r>
              <a:rPr lang="en-US" sz="2400" dirty="0" smtClean="0"/>
              <a:t>, </a:t>
            </a:r>
            <a:r>
              <a:rPr lang="en-US" sz="2400" dirty="0" err="1" smtClean="0"/>
              <a:t>Kilome</a:t>
            </a:r>
            <a:r>
              <a:rPr lang="en-US" sz="2400" dirty="0" smtClean="0"/>
              <a:t>, </a:t>
            </a:r>
            <a:r>
              <a:rPr lang="en-US" sz="2400" dirty="0" err="1" smtClean="0"/>
              <a:t>Kibwezi</a:t>
            </a:r>
            <a:r>
              <a:rPr lang="en-US" sz="2400" dirty="0" smtClean="0"/>
              <a:t> East and </a:t>
            </a:r>
            <a:r>
              <a:rPr lang="en-US" sz="2400" dirty="0" err="1" smtClean="0"/>
              <a:t>Kibwezi</a:t>
            </a:r>
            <a:r>
              <a:rPr lang="en-US" sz="2400" dirty="0" smtClean="0"/>
              <a:t> West GIS study: Six sub-counties of Makueni County Socioeconomic study: </a:t>
            </a:r>
            <a:r>
              <a:rPr lang="en-US" sz="2400" dirty="0" err="1" smtClean="0"/>
              <a:t>Kasikeu</a:t>
            </a:r>
            <a:r>
              <a:rPr lang="en-US" sz="2400" dirty="0" smtClean="0"/>
              <a:t>, </a:t>
            </a:r>
            <a:r>
              <a:rPr lang="en-US" sz="2400" dirty="0" err="1" smtClean="0"/>
              <a:t>Ulilinzi</a:t>
            </a:r>
            <a:r>
              <a:rPr lang="en-US" sz="2400" dirty="0" smtClean="0"/>
              <a:t>, </a:t>
            </a:r>
            <a:r>
              <a:rPr lang="en-US" sz="2400" dirty="0" err="1" smtClean="0"/>
              <a:t>Kaiti</a:t>
            </a:r>
            <a:r>
              <a:rPr lang="en-US" sz="2400" dirty="0" smtClean="0"/>
              <a:t> </a:t>
            </a:r>
            <a:endParaRPr lang="en-US" sz="2400" dirty="0" smtClean="0">
              <a:effectLst/>
            </a:endParaRPr>
          </a:p>
          <a:p>
            <a:endParaRPr lang="en-US" dirty="0"/>
          </a:p>
        </p:txBody>
      </p:sp>
      <p:pic>
        <p:nvPicPr>
          <p:cNvPr id="5" name="Content Placeholder 4" descr="C:\Users\USER\Desktop\Snipped Makueni.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50134" y="1825625"/>
            <a:ext cx="422573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416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0234" y="234090"/>
            <a:ext cx="9144000" cy="737308"/>
          </a:xfrm>
        </p:spPr>
        <p:txBody>
          <a:bodyPr>
            <a:normAutofit/>
          </a:bodyPr>
          <a:lstStyle/>
          <a:p>
            <a:pPr algn="l"/>
            <a:r>
              <a:rPr lang="en-US" sz="2000" b="1" dirty="0"/>
              <a:t>Methodology</a:t>
            </a:r>
            <a:r>
              <a:rPr lang="en-US" sz="2000" dirty="0" smtClean="0">
                <a:latin typeface="+mn-lt"/>
              </a:rPr>
              <a:t/>
            </a:r>
            <a:br>
              <a:rPr lang="en-US" sz="2000" dirty="0" smtClean="0">
                <a:latin typeface="+mn-lt"/>
              </a:rPr>
            </a:br>
            <a:endParaRPr lang="en-US" sz="2000" dirty="0">
              <a:latin typeface="+mn-lt"/>
            </a:endParaRPr>
          </a:p>
        </p:txBody>
      </p:sp>
      <p:sp>
        <p:nvSpPr>
          <p:cNvPr id="3" name="Subtitle 2"/>
          <p:cNvSpPr>
            <a:spLocks noGrp="1"/>
          </p:cNvSpPr>
          <p:nvPr>
            <p:ph type="subTitle" idx="1"/>
          </p:nvPr>
        </p:nvSpPr>
        <p:spPr>
          <a:xfrm>
            <a:off x="1025236" y="971398"/>
            <a:ext cx="9836529" cy="5609511"/>
          </a:xfrm>
        </p:spPr>
        <p:txBody>
          <a:bodyPr>
            <a:normAutofit fontScale="25000" lnSpcReduction="20000"/>
          </a:bodyPr>
          <a:lstStyle/>
          <a:p>
            <a:pPr algn="l"/>
            <a:r>
              <a:rPr lang="en-US" sz="8000" dirty="0" smtClean="0"/>
              <a:t>Design: This study was based on GIS based spatial designs, desktop reviews and a social survey. </a:t>
            </a:r>
          </a:p>
          <a:p>
            <a:pPr algn="l"/>
            <a:r>
              <a:rPr lang="en-US" sz="8000" dirty="0" err="1" smtClean="0"/>
              <a:t>Slovin's</a:t>
            </a:r>
            <a:r>
              <a:rPr lang="en-US" sz="8000" dirty="0" smtClean="0"/>
              <a:t> formula was used to determine the sample size (n) when the size of the population (N) and a margin of error (e) were provided at the design confidence interval of 95%.</a:t>
            </a:r>
          </a:p>
          <a:p>
            <a:pPr algn="l"/>
            <a:r>
              <a:rPr lang="en-US" sz="8000" dirty="0" smtClean="0"/>
              <a:t> </a:t>
            </a:r>
          </a:p>
          <a:p>
            <a:pPr algn="l"/>
            <a:r>
              <a:rPr lang="en-US" sz="8000" dirty="0" smtClean="0"/>
              <a:t>n = N / (1+Ne2). </a:t>
            </a:r>
          </a:p>
          <a:p>
            <a:pPr algn="l"/>
            <a:r>
              <a:rPr lang="en-US" sz="8000" dirty="0" smtClean="0"/>
              <a:t>Accordingly:  n = 90/ (1+90× (0.05) × (0.05) =74</a:t>
            </a:r>
          </a:p>
          <a:p>
            <a:pPr algn="l"/>
            <a:r>
              <a:rPr lang="en-US" sz="8000" dirty="0" smtClean="0"/>
              <a:t>WRSI = (AET ÷ WR) × 100</a:t>
            </a:r>
          </a:p>
          <a:p>
            <a:pPr algn="l"/>
            <a:r>
              <a:rPr lang="en-US" sz="8000" dirty="0" smtClean="0"/>
              <a:t>WR was quantified from the Penman-</a:t>
            </a:r>
            <a:r>
              <a:rPr lang="en-US" sz="8000" dirty="0" err="1" smtClean="0"/>
              <a:t>Monteith</a:t>
            </a:r>
            <a:r>
              <a:rPr lang="en-US" sz="8000" dirty="0" smtClean="0"/>
              <a:t> potential evapotranspiration (PET) by including the crop coefficient (</a:t>
            </a:r>
            <a:r>
              <a:rPr lang="en-US" sz="8000" dirty="0" err="1" smtClean="0"/>
              <a:t>Kc</a:t>
            </a:r>
            <a:r>
              <a:rPr lang="en-US" sz="8000" dirty="0" smtClean="0"/>
              <a:t>) that helps adjust for the crop growth stage, thus: </a:t>
            </a:r>
          </a:p>
          <a:p>
            <a:pPr algn="l"/>
            <a:r>
              <a:rPr lang="en-US" sz="8000" dirty="0" smtClean="0"/>
              <a:t> </a:t>
            </a:r>
          </a:p>
          <a:p>
            <a:pPr algn="l"/>
            <a:r>
              <a:rPr lang="en-US" sz="8000" dirty="0" smtClean="0"/>
              <a:t>WR = PET × </a:t>
            </a:r>
            <a:r>
              <a:rPr lang="en-US" sz="8000" dirty="0" err="1" smtClean="0"/>
              <a:t>Kc</a:t>
            </a:r>
            <a:endParaRPr lang="en-US" sz="8000" dirty="0" smtClean="0"/>
          </a:p>
          <a:p>
            <a:pPr algn="l"/>
            <a:r>
              <a:rPr lang="en-US" sz="8000" dirty="0" err="1" smtClean="0"/>
              <a:t>SWi</a:t>
            </a:r>
            <a:r>
              <a:rPr lang="en-US" sz="8000" dirty="0" smtClean="0"/>
              <a:t> = SWi-1 + </a:t>
            </a:r>
            <a:r>
              <a:rPr lang="en-US" sz="8000" dirty="0" err="1" smtClean="0"/>
              <a:t>PPTi</a:t>
            </a:r>
            <a:r>
              <a:rPr lang="en-US" sz="8000" dirty="0" smtClean="0"/>
              <a:t> - </a:t>
            </a:r>
            <a:r>
              <a:rPr lang="en-US" sz="8000" dirty="0" err="1" smtClean="0"/>
              <a:t>AETi</a:t>
            </a:r>
            <a:endParaRPr lang="en-US" sz="8000" dirty="0" smtClean="0"/>
          </a:p>
          <a:p>
            <a:pPr algn="l"/>
            <a:r>
              <a:rPr lang="en-US" sz="8000" dirty="0" smtClean="0"/>
              <a:t>Where:</a:t>
            </a:r>
          </a:p>
          <a:p>
            <a:pPr algn="l"/>
            <a:r>
              <a:rPr lang="en-US" sz="8000" dirty="0" smtClean="0"/>
              <a:t>SW: soil water</a:t>
            </a:r>
          </a:p>
          <a:p>
            <a:pPr algn="l"/>
            <a:r>
              <a:rPr lang="en-US" sz="8000" dirty="0" smtClean="0"/>
              <a:t>PPT: precipitation</a:t>
            </a:r>
          </a:p>
          <a:p>
            <a:pPr algn="l"/>
            <a:r>
              <a:rPr lang="en-US" sz="8000" dirty="0" smtClean="0"/>
              <a:t>i: time index </a:t>
            </a:r>
          </a:p>
          <a:p>
            <a:endParaRPr lang="en-US" dirty="0"/>
          </a:p>
        </p:txBody>
      </p:sp>
      <p:sp>
        <p:nvSpPr>
          <p:cNvPr id="4" name="Rectangle 3"/>
          <p:cNvSpPr/>
          <p:nvPr/>
        </p:nvSpPr>
        <p:spPr>
          <a:xfrm>
            <a:off x="5977217" y="3244334"/>
            <a:ext cx="237566" cy="369332"/>
          </a:xfrm>
          <a:prstGeom prst="rect">
            <a:avLst/>
          </a:prstGeom>
        </p:spPr>
        <p:txBody>
          <a:bodyPr wrap="none">
            <a:spAutoFit/>
          </a:bodyPr>
          <a:lstStyle/>
          <a:p>
            <a:r>
              <a:rPr lang="en-US" dirty="0" smtClean="0"/>
              <a:t> </a:t>
            </a:r>
            <a:endParaRPr lang="en-US" dirty="0"/>
          </a:p>
        </p:txBody>
      </p:sp>
      <p:sp>
        <p:nvSpPr>
          <p:cNvPr id="5" name="Rectangle 4"/>
          <p:cNvSpPr/>
          <p:nvPr/>
        </p:nvSpPr>
        <p:spPr>
          <a:xfrm>
            <a:off x="5977217" y="3244334"/>
            <a:ext cx="237566" cy="369332"/>
          </a:xfrm>
          <a:prstGeom prst="rect">
            <a:avLst/>
          </a:prstGeom>
        </p:spPr>
        <p:txBody>
          <a:bodyPr wrap="none">
            <a:spAutoFit/>
          </a:bodyPr>
          <a:lstStyle/>
          <a:p>
            <a:r>
              <a:rPr lang="en-US" dirty="0" smtClean="0"/>
              <a:t> </a:t>
            </a:r>
            <a:endParaRPr lang="en-US" dirty="0"/>
          </a:p>
        </p:txBody>
      </p:sp>
      <p:sp>
        <p:nvSpPr>
          <p:cNvPr id="6" name="Rectangle 5"/>
          <p:cNvSpPr/>
          <p:nvPr/>
        </p:nvSpPr>
        <p:spPr>
          <a:xfrm>
            <a:off x="5977217" y="3244334"/>
            <a:ext cx="237566" cy="369332"/>
          </a:xfrm>
          <a:prstGeom prst="rect">
            <a:avLst/>
          </a:prstGeom>
        </p:spPr>
        <p:txBody>
          <a:bodyPr wrap="none">
            <a:spAutoFit/>
          </a:bodyPr>
          <a:lstStyle/>
          <a:p>
            <a:r>
              <a:rPr lang="en-US" dirty="0" smtClean="0"/>
              <a:t> </a:t>
            </a:r>
            <a:endParaRPr lang="en-US" dirty="0"/>
          </a:p>
        </p:txBody>
      </p:sp>
      <p:sp>
        <p:nvSpPr>
          <p:cNvPr id="7" name="Rectangle 6"/>
          <p:cNvSpPr/>
          <p:nvPr/>
        </p:nvSpPr>
        <p:spPr>
          <a:xfrm>
            <a:off x="5977217" y="3244334"/>
            <a:ext cx="237566" cy="369332"/>
          </a:xfrm>
          <a:prstGeom prst="rect">
            <a:avLst/>
          </a:prstGeom>
        </p:spPr>
        <p:txBody>
          <a:bodyPr wrap="none">
            <a:spAutoFit/>
          </a:bodyPr>
          <a:lstStyle/>
          <a:p>
            <a:r>
              <a:rPr lang="en-US" dirty="0" smtClean="0"/>
              <a:t> </a:t>
            </a:r>
            <a:endParaRPr lang="en-US" dirty="0"/>
          </a:p>
        </p:txBody>
      </p:sp>
      <p:sp>
        <p:nvSpPr>
          <p:cNvPr id="8" name="Rectangle 7"/>
          <p:cNvSpPr/>
          <p:nvPr/>
        </p:nvSpPr>
        <p:spPr>
          <a:xfrm>
            <a:off x="5977217" y="3244334"/>
            <a:ext cx="237566" cy="369332"/>
          </a:xfrm>
          <a:prstGeom prst="rect">
            <a:avLst/>
          </a:prstGeom>
        </p:spPr>
        <p:txBody>
          <a:bodyPr wrap="none">
            <a:spAutoFit/>
          </a:bodyPr>
          <a:lstStyle/>
          <a:p>
            <a:r>
              <a:rPr lang="en-US" dirty="0" smtClean="0"/>
              <a:t> </a:t>
            </a:r>
            <a:endParaRPr lang="en-US" dirty="0"/>
          </a:p>
        </p:txBody>
      </p:sp>
      <p:sp>
        <p:nvSpPr>
          <p:cNvPr id="9" name="Rectangle 8"/>
          <p:cNvSpPr/>
          <p:nvPr/>
        </p:nvSpPr>
        <p:spPr>
          <a:xfrm>
            <a:off x="5977217" y="3244334"/>
            <a:ext cx="237566" cy="369332"/>
          </a:xfrm>
          <a:prstGeom prst="rect">
            <a:avLst/>
          </a:prstGeom>
        </p:spPr>
        <p:txBody>
          <a:bodyPr wrap="none">
            <a:spAutoFit/>
          </a:bodyPr>
          <a:lstStyle/>
          <a:p>
            <a:r>
              <a:rPr lang="en-US" dirty="0" smtClean="0"/>
              <a:t> </a:t>
            </a:r>
            <a:endParaRPr lang="en-US" dirty="0"/>
          </a:p>
        </p:txBody>
      </p:sp>
      <p:sp>
        <p:nvSpPr>
          <p:cNvPr id="10" name="Rectangle 9"/>
          <p:cNvSpPr/>
          <p:nvPr/>
        </p:nvSpPr>
        <p:spPr>
          <a:xfrm>
            <a:off x="5977217" y="3244334"/>
            <a:ext cx="237566" cy="369332"/>
          </a:xfrm>
          <a:prstGeom prst="rect">
            <a:avLst/>
          </a:prstGeom>
        </p:spPr>
        <p:txBody>
          <a:bodyPr wrap="none">
            <a:spAutoFit/>
          </a:bodyPr>
          <a:lstStyle/>
          <a:p>
            <a:r>
              <a:rPr lang="en-US" dirty="0" smtClean="0"/>
              <a:t> </a:t>
            </a:r>
            <a:endParaRPr lang="en-US" dirty="0"/>
          </a:p>
        </p:txBody>
      </p:sp>
    </p:spTree>
    <p:extLst>
      <p:ext uri="{BB962C8B-B14F-4D97-AF65-F5344CB8AC3E}">
        <p14:creationId xmlns:p14="http://schemas.microsoft.com/office/powerpoint/2010/main" val="1067547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0234" y="234090"/>
            <a:ext cx="9144000" cy="737308"/>
          </a:xfrm>
        </p:spPr>
        <p:txBody>
          <a:bodyPr>
            <a:normAutofit fontScale="90000"/>
          </a:bodyPr>
          <a:lstStyle/>
          <a:p>
            <a:pPr algn="l"/>
            <a:r>
              <a:rPr lang="en-US" sz="2000" dirty="0" smtClean="0">
                <a:latin typeface="+mn-lt"/>
              </a:rPr>
              <a:t/>
            </a:r>
            <a:br>
              <a:rPr lang="en-US" sz="2000" dirty="0" smtClean="0">
                <a:latin typeface="+mn-lt"/>
              </a:rPr>
            </a:br>
            <a:r>
              <a:rPr lang="en-US" sz="2800" b="1" dirty="0"/>
              <a:t>Methodology</a:t>
            </a:r>
            <a:endParaRPr lang="en-US" sz="2800" dirty="0">
              <a:latin typeface="+mn-lt"/>
            </a:endParaRPr>
          </a:p>
        </p:txBody>
      </p:sp>
      <p:sp>
        <p:nvSpPr>
          <p:cNvPr id="3" name="Subtitle 2"/>
          <p:cNvSpPr>
            <a:spLocks noGrp="1"/>
          </p:cNvSpPr>
          <p:nvPr>
            <p:ph type="subTitle" idx="1"/>
          </p:nvPr>
        </p:nvSpPr>
        <p:spPr>
          <a:xfrm>
            <a:off x="1330234" y="971398"/>
            <a:ext cx="9531531" cy="4545875"/>
          </a:xfrm>
        </p:spPr>
        <p:txBody>
          <a:bodyPr>
            <a:normAutofit lnSpcReduction="10000"/>
          </a:bodyPr>
          <a:lstStyle/>
          <a:p>
            <a:pPr algn="l"/>
            <a:r>
              <a:rPr lang="en-US" dirty="0"/>
              <a:t>Spatial analysis through the use of GIS/remote sensed software (</a:t>
            </a:r>
            <a:r>
              <a:rPr lang="en-US" dirty="0" err="1"/>
              <a:t>GeoWRSI</a:t>
            </a:r>
            <a:r>
              <a:rPr lang="en-US" dirty="0"/>
              <a:t> version 3.8.0.11 and </a:t>
            </a:r>
            <a:r>
              <a:rPr lang="en-US" dirty="0" err="1"/>
              <a:t>ArcMap</a:t>
            </a:r>
            <a:r>
              <a:rPr lang="en-US" dirty="0"/>
              <a:t> 10.8) for the analysis of land use under study (maize crop production) was also employed. The raster data provided by United States Geological Survey (USGS) via the FEWSNET  was </a:t>
            </a:r>
            <a:r>
              <a:rPr lang="en-US" dirty="0" err="1"/>
              <a:t>analysed</a:t>
            </a:r>
            <a:r>
              <a:rPr lang="en-US" dirty="0"/>
              <a:t> to produce image files.</a:t>
            </a:r>
            <a:endParaRPr lang="en-US" dirty="0" smtClean="0">
              <a:effectLst/>
            </a:endParaRPr>
          </a:p>
          <a:p>
            <a:pPr algn="l"/>
            <a:r>
              <a:rPr lang="en-US" dirty="0"/>
              <a:t> Principle Component Analysis used to get the most significant rainfall months from the(1981-2018) rainfall estimates. The months of March- May and October-December were seen to be most significant.</a:t>
            </a:r>
            <a:endParaRPr lang="en-US" dirty="0" smtClean="0">
              <a:effectLst/>
            </a:endParaRPr>
          </a:p>
          <a:p>
            <a:pPr algn="l"/>
            <a:r>
              <a:rPr lang="en-US" dirty="0" smtClean="0"/>
              <a:t/>
            </a:r>
            <a:br>
              <a:rPr lang="en-US" dirty="0" smtClean="0"/>
            </a:br>
            <a:r>
              <a:rPr lang="en-US" dirty="0"/>
              <a:t>Social surveys were conducted through the use of the questionnaire and focus group discussion. This was necessary to get feedback from farmers on their satisfaction on existing early warning systems. Analysis by use of SPSS and Microsoft Excel</a:t>
            </a:r>
            <a:endParaRPr lang="en-US" dirty="0" smtClean="0">
              <a:effectLst/>
            </a:endParaRPr>
          </a:p>
          <a:p>
            <a:endParaRPr lang="en-US" dirty="0"/>
          </a:p>
        </p:txBody>
      </p:sp>
      <p:sp>
        <p:nvSpPr>
          <p:cNvPr id="4" name="Rectangle 3"/>
          <p:cNvSpPr/>
          <p:nvPr/>
        </p:nvSpPr>
        <p:spPr>
          <a:xfrm>
            <a:off x="5977217" y="3244334"/>
            <a:ext cx="237566" cy="369332"/>
          </a:xfrm>
          <a:prstGeom prst="rect">
            <a:avLst/>
          </a:prstGeom>
        </p:spPr>
        <p:txBody>
          <a:bodyPr wrap="none">
            <a:spAutoFit/>
          </a:bodyPr>
          <a:lstStyle/>
          <a:p>
            <a:r>
              <a:rPr lang="en-US" dirty="0" smtClean="0"/>
              <a:t> </a:t>
            </a:r>
            <a:endParaRPr lang="en-US" dirty="0"/>
          </a:p>
        </p:txBody>
      </p:sp>
      <p:sp>
        <p:nvSpPr>
          <p:cNvPr id="5" name="Rectangle 4"/>
          <p:cNvSpPr/>
          <p:nvPr/>
        </p:nvSpPr>
        <p:spPr>
          <a:xfrm>
            <a:off x="5977217" y="3244334"/>
            <a:ext cx="237566" cy="369332"/>
          </a:xfrm>
          <a:prstGeom prst="rect">
            <a:avLst/>
          </a:prstGeom>
        </p:spPr>
        <p:txBody>
          <a:bodyPr wrap="none">
            <a:spAutoFit/>
          </a:bodyPr>
          <a:lstStyle/>
          <a:p>
            <a:r>
              <a:rPr lang="en-US" dirty="0" smtClean="0"/>
              <a:t> </a:t>
            </a:r>
            <a:endParaRPr lang="en-US" dirty="0"/>
          </a:p>
        </p:txBody>
      </p:sp>
      <p:sp>
        <p:nvSpPr>
          <p:cNvPr id="6" name="Rectangle 5"/>
          <p:cNvSpPr/>
          <p:nvPr/>
        </p:nvSpPr>
        <p:spPr>
          <a:xfrm>
            <a:off x="5977217" y="3244334"/>
            <a:ext cx="237566" cy="369332"/>
          </a:xfrm>
          <a:prstGeom prst="rect">
            <a:avLst/>
          </a:prstGeom>
        </p:spPr>
        <p:txBody>
          <a:bodyPr wrap="none">
            <a:spAutoFit/>
          </a:bodyPr>
          <a:lstStyle/>
          <a:p>
            <a:r>
              <a:rPr lang="en-US" dirty="0" smtClean="0"/>
              <a:t> </a:t>
            </a:r>
            <a:endParaRPr lang="en-US" dirty="0"/>
          </a:p>
        </p:txBody>
      </p:sp>
      <p:sp>
        <p:nvSpPr>
          <p:cNvPr id="7" name="Rectangle 6"/>
          <p:cNvSpPr/>
          <p:nvPr/>
        </p:nvSpPr>
        <p:spPr>
          <a:xfrm>
            <a:off x="5977217" y="3244334"/>
            <a:ext cx="237566" cy="369332"/>
          </a:xfrm>
          <a:prstGeom prst="rect">
            <a:avLst/>
          </a:prstGeom>
        </p:spPr>
        <p:txBody>
          <a:bodyPr wrap="none">
            <a:spAutoFit/>
          </a:bodyPr>
          <a:lstStyle/>
          <a:p>
            <a:r>
              <a:rPr lang="en-US" dirty="0" smtClean="0"/>
              <a:t> </a:t>
            </a:r>
            <a:endParaRPr lang="en-US" dirty="0"/>
          </a:p>
        </p:txBody>
      </p:sp>
      <p:sp>
        <p:nvSpPr>
          <p:cNvPr id="8" name="Rectangle 7"/>
          <p:cNvSpPr/>
          <p:nvPr/>
        </p:nvSpPr>
        <p:spPr>
          <a:xfrm>
            <a:off x="5977217" y="3244334"/>
            <a:ext cx="237566" cy="369332"/>
          </a:xfrm>
          <a:prstGeom prst="rect">
            <a:avLst/>
          </a:prstGeom>
        </p:spPr>
        <p:txBody>
          <a:bodyPr wrap="none">
            <a:spAutoFit/>
          </a:bodyPr>
          <a:lstStyle/>
          <a:p>
            <a:r>
              <a:rPr lang="en-US" dirty="0" smtClean="0"/>
              <a:t> </a:t>
            </a:r>
            <a:endParaRPr lang="en-US" dirty="0"/>
          </a:p>
        </p:txBody>
      </p:sp>
      <p:sp>
        <p:nvSpPr>
          <p:cNvPr id="9" name="Rectangle 8"/>
          <p:cNvSpPr/>
          <p:nvPr/>
        </p:nvSpPr>
        <p:spPr>
          <a:xfrm>
            <a:off x="5977217" y="3244334"/>
            <a:ext cx="237566" cy="369332"/>
          </a:xfrm>
          <a:prstGeom prst="rect">
            <a:avLst/>
          </a:prstGeom>
        </p:spPr>
        <p:txBody>
          <a:bodyPr wrap="none">
            <a:spAutoFit/>
          </a:bodyPr>
          <a:lstStyle/>
          <a:p>
            <a:r>
              <a:rPr lang="en-US" dirty="0" smtClean="0"/>
              <a:t> </a:t>
            </a:r>
            <a:endParaRPr lang="en-US" dirty="0"/>
          </a:p>
        </p:txBody>
      </p:sp>
      <p:sp>
        <p:nvSpPr>
          <p:cNvPr id="10" name="Rectangle 9"/>
          <p:cNvSpPr/>
          <p:nvPr/>
        </p:nvSpPr>
        <p:spPr>
          <a:xfrm>
            <a:off x="5977217" y="3244334"/>
            <a:ext cx="237566" cy="369332"/>
          </a:xfrm>
          <a:prstGeom prst="rect">
            <a:avLst/>
          </a:prstGeom>
        </p:spPr>
        <p:txBody>
          <a:bodyPr wrap="none">
            <a:spAutoFit/>
          </a:bodyPr>
          <a:lstStyle/>
          <a:p>
            <a:r>
              <a:rPr lang="en-US" dirty="0" smtClean="0"/>
              <a:t> </a:t>
            </a:r>
            <a:endParaRPr lang="en-US" dirty="0"/>
          </a:p>
        </p:txBody>
      </p:sp>
    </p:spTree>
    <p:extLst>
      <p:ext uri="{BB962C8B-B14F-4D97-AF65-F5344CB8AC3E}">
        <p14:creationId xmlns:p14="http://schemas.microsoft.com/office/powerpoint/2010/main" val="1417124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6"/>
          <p:cNvSpPr>
            <a:spLocks noChangeArrowheads="1"/>
          </p:cNvSpPr>
          <p:nvPr/>
        </p:nvSpPr>
        <p:spPr bwMode="auto">
          <a:xfrm>
            <a:off x="2057400" y="609600"/>
            <a:ext cx="1752600" cy="838200"/>
          </a:xfrm>
          <a:prstGeom prst="flowChartMagneticDisk">
            <a:avLst/>
          </a:prstGeom>
          <a:solidFill>
            <a:schemeClr val="accent1"/>
          </a:solidFill>
          <a:ln w="9525">
            <a:solidFill>
              <a:schemeClr val="tx1"/>
            </a:solidFill>
            <a:round/>
            <a:headEnd/>
            <a:tailEnd/>
          </a:ln>
        </p:spPr>
        <p:txBody>
          <a:bodyPr wrap="none" anchor="ctr"/>
          <a:lstStyle/>
          <a:p>
            <a:pPr algn="ctr"/>
            <a:r>
              <a:rPr lang="en-US" sz="1400" b="1"/>
              <a:t>Coarse Resolution</a:t>
            </a:r>
          </a:p>
          <a:p>
            <a:pPr algn="ctr"/>
            <a:r>
              <a:rPr lang="en-US" sz="1400" b="1"/>
              <a:t>and Global Datasets</a:t>
            </a:r>
          </a:p>
        </p:txBody>
      </p:sp>
      <p:sp>
        <p:nvSpPr>
          <p:cNvPr id="9219" name="AutoShape 9"/>
          <p:cNvSpPr>
            <a:spLocks noChangeArrowheads="1"/>
          </p:cNvSpPr>
          <p:nvPr/>
        </p:nvSpPr>
        <p:spPr bwMode="auto">
          <a:xfrm>
            <a:off x="2057400" y="5867400"/>
            <a:ext cx="1752600" cy="838200"/>
          </a:xfrm>
          <a:prstGeom prst="flowChartMagneticDisk">
            <a:avLst/>
          </a:prstGeom>
          <a:solidFill>
            <a:schemeClr val="accent1"/>
          </a:solidFill>
          <a:ln w="9525">
            <a:solidFill>
              <a:schemeClr val="tx1"/>
            </a:solidFill>
            <a:round/>
            <a:headEnd/>
            <a:tailEnd/>
          </a:ln>
        </p:spPr>
        <p:txBody>
          <a:bodyPr wrap="none" anchor="ctr"/>
          <a:lstStyle/>
          <a:p>
            <a:pPr algn="ctr"/>
            <a:r>
              <a:rPr lang="en-US" sz="1400" b="1"/>
              <a:t>Ground Data and</a:t>
            </a:r>
          </a:p>
          <a:p>
            <a:pPr algn="ctr"/>
            <a:r>
              <a:rPr lang="en-US" sz="1400" b="1"/>
              <a:t>Local knowledge</a:t>
            </a:r>
          </a:p>
        </p:txBody>
      </p:sp>
      <p:grpSp>
        <p:nvGrpSpPr>
          <p:cNvPr id="4" name="Group 103"/>
          <p:cNvGrpSpPr>
            <a:grpSpLocks/>
          </p:cNvGrpSpPr>
          <p:nvPr/>
        </p:nvGrpSpPr>
        <p:grpSpPr bwMode="auto">
          <a:xfrm>
            <a:off x="4191000" y="3473450"/>
            <a:ext cx="1524000" cy="1676400"/>
            <a:chOff x="2667000" y="3473450"/>
            <a:chExt cx="1524000" cy="1676400"/>
          </a:xfrm>
        </p:grpSpPr>
        <p:sp>
          <p:nvSpPr>
            <p:cNvPr id="9247" name="AutoShape 10"/>
            <p:cNvSpPr>
              <a:spLocks noChangeArrowheads="1"/>
            </p:cNvSpPr>
            <p:nvPr/>
          </p:nvSpPr>
          <p:spPr bwMode="auto">
            <a:xfrm>
              <a:off x="2667000" y="4540250"/>
              <a:ext cx="1524000" cy="609600"/>
            </a:xfrm>
            <a:prstGeom prst="cube">
              <a:avLst>
                <a:gd name="adj" fmla="val 11875"/>
              </a:avLst>
            </a:prstGeom>
            <a:solidFill>
              <a:srgbClr val="99CC00"/>
            </a:solidFill>
            <a:ln w="9525">
              <a:solidFill>
                <a:schemeClr val="tx1"/>
              </a:solidFill>
              <a:miter lim="800000"/>
              <a:headEnd/>
              <a:tailEnd/>
            </a:ln>
          </p:spPr>
          <p:txBody>
            <a:bodyPr wrap="none" anchor="ctr"/>
            <a:lstStyle/>
            <a:p>
              <a:pPr algn="ctr"/>
              <a:r>
                <a:rPr lang="en-US" sz="1400" b="1"/>
                <a:t>Crop Cycle</a:t>
              </a:r>
            </a:p>
            <a:p>
              <a:pPr algn="ctr"/>
              <a:r>
                <a:rPr lang="en-US" sz="1400" b="1"/>
                <a:t>Length</a:t>
              </a:r>
            </a:p>
          </p:txBody>
        </p:sp>
        <p:sp>
          <p:nvSpPr>
            <p:cNvPr id="9248" name="AutoShape 11"/>
            <p:cNvSpPr>
              <a:spLocks noChangeArrowheads="1"/>
            </p:cNvSpPr>
            <p:nvPr/>
          </p:nvSpPr>
          <p:spPr bwMode="auto">
            <a:xfrm>
              <a:off x="2667000" y="4006850"/>
              <a:ext cx="1524000" cy="609600"/>
            </a:xfrm>
            <a:prstGeom prst="cube">
              <a:avLst>
                <a:gd name="adj" fmla="val 11875"/>
              </a:avLst>
            </a:prstGeom>
            <a:solidFill>
              <a:srgbClr val="99CC00"/>
            </a:solidFill>
            <a:ln w="9525">
              <a:solidFill>
                <a:schemeClr val="tx1"/>
              </a:solidFill>
              <a:miter lim="800000"/>
              <a:headEnd/>
              <a:tailEnd/>
            </a:ln>
          </p:spPr>
          <p:txBody>
            <a:bodyPr wrap="none" anchor="ctr"/>
            <a:lstStyle/>
            <a:p>
              <a:pPr algn="ctr"/>
              <a:r>
                <a:rPr lang="en-US" sz="1400" b="1"/>
                <a:t>Planting</a:t>
              </a:r>
            </a:p>
          </p:txBody>
        </p:sp>
        <p:sp>
          <p:nvSpPr>
            <p:cNvPr id="9249" name="AutoShape 12"/>
            <p:cNvSpPr>
              <a:spLocks noChangeArrowheads="1"/>
            </p:cNvSpPr>
            <p:nvPr/>
          </p:nvSpPr>
          <p:spPr bwMode="auto">
            <a:xfrm>
              <a:off x="2667000" y="3473450"/>
              <a:ext cx="1524000" cy="609600"/>
            </a:xfrm>
            <a:prstGeom prst="cube">
              <a:avLst>
                <a:gd name="adj" fmla="val 11875"/>
              </a:avLst>
            </a:prstGeom>
            <a:solidFill>
              <a:srgbClr val="99CC00"/>
            </a:solidFill>
            <a:ln w="9525">
              <a:solidFill>
                <a:schemeClr val="tx1"/>
              </a:solidFill>
              <a:miter lim="800000"/>
              <a:headEnd/>
              <a:tailEnd/>
            </a:ln>
          </p:spPr>
          <p:txBody>
            <a:bodyPr wrap="none" anchor="ctr"/>
            <a:lstStyle/>
            <a:p>
              <a:pPr algn="ctr"/>
              <a:r>
                <a:rPr lang="en-US" sz="1400" b="1"/>
                <a:t>Rainfall</a:t>
              </a:r>
            </a:p>
          </p:txBody>
        </p:sp>
      </p:grpSp>
      <p:sp>
        <p:nvSpPr>
          <p:cNvPr id="9222" name="AutoShape 14"/>
          <p:cNvSpPr>
            <a:spLocks noChangeArrowheads="1"/>
          </p:cNvSpPr>
          <p:nvPr/>
        </p:nvSpPr>
        <p:spPr bwMode="auto">
          <a:xfrm>
            <a:off x="7391400" y="5370513"/>
            <a:ext cx="1371600" cy="533400"/>
          </a:xfrm>
          <a:prstGeom prst="flowChartMagneticDisk">
            <a:avLst/>
          </a:prstGeom>
          <a:solidFill>
            <a:schemeClr val="accent1"/>
          </a:solidFill>
          <a:ln w="9525">
            <a:solidFill>
              <a:schemeClr val="tx1"/>
            </a:solidFill>
            <a:round/>
            <a:headEnd/>
            <a:tailEnd/>
          </a:ln>
        </p:spPr>
        <p:txBody>
          <a:bodyPr wrap="none" anchor="ctr"/>
          <a:lstStyle/>
          <a:p>
            <a:pPr algn="ctr">
              <a:defRPr/>
            </a:pPr>
            <a:r>
              <a:rPr lang="en-US" sz="1050" b="1" dirty="0"/>
              <a:t>Historical Crop</a:t>
            </a:r>
          </a:p>
          <a:p>
            <a:pPr algn="ctr">
              <a:defRPr/>
            </a:pPr>
            <a:r>
              <a:rPr lang="en-US" sz="1050" b="1" dirty="0"/>
              <a:t>Statistics</a:t>
            </a:r>
          </a:p>
        </p:txBody>
      </p:sp>
      <p:sp>
        <p:nvSpPr>
          <p:cNvPr id="9223" name="AutoShape 15"/>
          <p:cNvSpPr>
            <a:spLocks noChangeArrowheads="1"/>
          </p:cNvSpPr>
          <p:nvPr/>
        </p:nvSpPr>
        <p:spPr bwMode="auto">
          <a:xfrm>
            <a:off x="9448800" y="6208713"/>
            <a:ext cx="1143000" cy="457200"/>
          </a:xfrm>
          <a:prstGeom prst="bevel">
            <a:avLst>
              <a:gd name="adj" fmla="val 12500"/>
            </a:avLst>
          </a:prstGeom>
          <a:solidFill>
            <a:srgbClr val="FFFF00"/>
          </a:solidFill>
          <a:ln w="9525">
            <a:solidFill>
              <a:schemeClr val="tx1"/>
            </a:solidFill>
            <a:miter lim="800000"/>
            <a:headEnd/>
            <a:tailEnd/>
          </a:ln>
        </p:spPr>
        <p:txBody>
          <a:bodyPr wrap="none" anchor="ctr"/>
          <a:lstStyle/>
          <a:p>
            <a:pPr algn="ctr">
              <a:defRPr/>
            </a:pPr>
            <a:r>
              <a:rPr lang="en-US" sz="1050" b="1" dirty="0"/>
              <a:t>Yield &amp; </a:t>
            </a:r>
            <a:r>
              <a:rPr lang="en-US" sz="1050" b="1" dirty="0" err="1"/>
              <a:t>Prodn</a:t>
            </a:r>
            <a:endParaRPr lang="en-US" sz="1050" b="1" dirty="0"/>
          </a:p>
          <a:p>
            <a:pPr algn="ctr">
              <a:defRPr/>
            </a:pPr>
            <a:r>
              <a:rPr lang="en-US" sz="1050" b="1" dirty="0"/>
              <a:t>Estimates</a:t>
            </a:r>
          </a:p>
        </p:txBody>
      </p:sp>
      <p:sp>
        <p:nvSpPr>
          <p:cNvPr id="2" name="AutoShape 16"/>
          <p:cNvSpPr>
            <a:spLocks noChangeArrowheads="1"/>
          </p:cNvSpPr>
          <p:nvPr/>
        </p:nvSpPr>
        <p:spPr bwMode="auto">
          <a:xfrm>
            <a:off x="8001000" y="2895600"/>
            <a:ext cx="1752600" cy="838200"/>
          </a:xfrm>
          <a:prstGeom prst="bevel">
            <a:avLst>
              <a:gd name="adj" fmla="val 12500"/>
            </a:avLst>
          </a:prstGeom>
          <a:solidFill>
            <a:srgbClr val="FFFF00"/>
          </a:solidFill>
          <a:ln w="9525">
            <a:solidFill>
              <a:schemeClr val="tx1"/>
            </a:solidFill>
            <a:miter lim="800000"/>
            <a:headEnd/>
            <a:tailEnd/>
          </a:ln>
        </p:spPr>
        <p:txBody>
          <a:bodyPr wrap="none" anchor="ctr"/>
          <a:lstStyle/>
          <a:p>
            <a:pPr algn="ctr"/>
            <a:r>
              <a:rPr lang="en-US"/>
              <a:t>Crop WB</a:t>
            </a:r>
          </a:p>
          <a:p>
            <a:pPr algn="ctr"/>
            <a:r>
              <a:rPr lang="en-US"/>
              <a:t>Parameters</a:t>
            </a:r>
          </a:p>
        </p:txBody>
      </p:sp>
      <p:sp>
        <p:nvSpPr>
          <p:cNvPr id="9224" name="AutoShape 18"/>
          <p:cNvSpPr>
            <a:spLocks noChangeArrowheads="1"/>
          </p:cNvSpPr>
          <p:nvPr/>
        </p:nvSpPr>
        <p:spPr bwMode="auto">
          <a:xfrm>
            <a:off x="6172200" y="4038600"/>
            <a:ext cx="1676400" cy="609600"/>
          </a:xfrm>
          <a:prstGeom prst="flowChartProcess">
            <a:avLst/>
          </a:prstGeom>
          <a:solidFill>
            <a:srgbClr val="FF9966"/>
          </a:solidFill>
          <a:ln w="9525">
            <a:solidFill>
              <a:schemeClr val="tx1"/>
            </a:solidFill>
            <a:miter lim="800000"/>
            <a:headEnd/>
            <a:tailEnd/>
          </a:ln>
        </p:spPr>
        <p:txBody>
          <a:bodyPr wrap="none" anchor="ctr"/>
          <a:lstStyle/>
          <a:p>
            <a:pPr algn="ctr"/>
            <a:r>
              <a:rPr lang="en-US" sz="1400" b="1"/>
              <a:t>Run Water Balance</a:t>
            </a:r>
          </a:p>
        </p:txBody>
      </p:sp>
      <p:sp>
        <p:nvSpPr>
          <p:cNvPr id="9226" name="AutoShape 19"/>
          <p:cNvSpPr>
            <a:spLocks noChangeArrowheads="1"/>
          </p:cNvSpPr>
          <p:nvPr/>
        </p:nvSpPr>
        <p:spPr bwMode="auto">
          <a:xfrm>
            <a:off x="9372600" y="5410200"/>
            <a:ext cx="1295400" cy="457200"/>
          </a:xfrm>
          <a:prstGeom prst="flowChartProcess">
            <a:avLst/>
          </a:prstGeom>
          <a:solidFill>
            <a:srgbClr val="FF9966"/>
          </a:solidFill>
          <a:ln w="9525">
            <a:solidFill>
              <a:schemeClr val="tx1"/>
            </a:solidFill>
            <a:miter lim="800000"/>
            <a:headEnd/>
            <a:tailEnd/>
          </a:ln>
        </p:spPr>
        <p:txBody>
          <a:bodyPr wrap="none" anchor="ctr"/>
          <a:lstStyle/>
          <a:p>
            <a:pPr algn="ctr">
              <a:defRPr/>
            </a:pPr>
            <a:r>
              <a:rPr lang="en-US" sz="1050" b="1" dirty="0"/>
              <a:t>Regression</a:t>
            </a:r>
          </a:p>
          <a:p>
            <a:pPr algn="ctr">
              <a:defRPr/>
            </a:pPr>
            <a:r>
              <a:rPr lang="en-US" sz="1050" b="1" dirty="0"/>
              <a:t>Modeling</a:t>
            </a:r>
          </a:p>
        </p:txBody>
      </p:sp>
      <p:sp>
        <p:nvSpPr>
          <p:cNvPr id="3" name="AutoShape 20"/>
          <p:cNvSpPr>
            <a:spLocks noChangeArrowheads="1"/>
          </p:cNvSpPr>
          <p:nvPr/>
        </p:nvSpPr>
        <p:spPr bwMode="auto">
          <a:xfrm>
            <a:off x="2209800" y="4005263"/>
            <a:ext cx="1447800" cy="685800"/>
          </a:xfrm>
          <a:prstGeom prst="flowChartProcess">
            <a:avLst/>
          </a:prstGeom>
          <a:solidFill>
            <a:srgbClr val="FF9966"/>
          </a:solidFill>
          <a:ln w="9525">
            <a:solidFill>
              <a:schemeClr val="tx1"/>
            </a:solidFill>
            <a:miter lim="800000"/>
            <a:headEnd/>
            <a:tailEnd/>
          </a:ln>
        </p:spPr>
        <p:txBody>
          <a:bodyPr wrap="none" anchor="ctr"/>
          <a:lstStyle/>
          <a:p>
            <a:pPr algn="ctr"/>
            <a:r>
              <a:rPr lang="en-US" sz="1400" b="1"/>
              <a:t>Combine Global</a:t>
            </a:r>
          </a:p>
          <a:p>
            <a:pPr algn="ctr"/>
            <a:r>
              <a:rPr lang="en-US" sz="1400" b="1"/>
              <a:t>and Local</a:t>
            </a:r>
          </a:p>
        </p:txBody>
      </p:sp>
      <p:cxnSp>
        <p:nvCxnSpPr>
          <p:cNvPr id="9227" name="AutoShape 22"/>
          <p:cNvCxnSpPr>
            <a:cxnSpLocks noChangeShapeType="1"/>
            <a:stCxn id="9218" idx="3"/>
          </p:cNvCxnSpPr>
          <p:nvPr/>
        </p:nvCxnSpPr>
        <p:spPr bwMode="auto">
          <a:xfrm rot="5400000">
            <a:off x="1655763" y="2725738"/>
            <a:ext cx="2557463" cy="1588"/>
          </a:xfrm>
          <a:prstGeom prst="straightConnector1">
            <a:avLst/>
          </a:prstGeom>
          <a:noFill/>
          <a:ln w="31750">
            <a:solidFill>
              <a:schemeClr val="tx1"/>
            </a:solidFill>
            <a:round/>
            <a:headEnd/>
            <a:tailEnd type="triangle" w="med" len="med"/>
          </a:ln>
        </p:spPr>
      </p:cxnSp>
      <p:cxnSp>
        <p:nvCxnSpPr>
          <p:cNvPr id="9228" name="AutoShape 24"/>
          <p:cNvCxnSpPr>
            <a:cxnSpLocks noChangeShapeType="1"/>
            <a:stCxn id="9219" idx="1"/>
          </p:cNvCxnSpPr>
          <p:nvPr/>
        </p:nvCxnSpPr>
        <p:spPr bwMode="auto">
          <a:xfrm flipV="1">
            <a:off x="2933700" y="4691064"/>
            <a:ext cx="0" cy="1176337"/>
          </a:xfrm>
          <a:prstGeom prst="straightConnector1">
            <a:avLst/>
          </a:prstGeom>
          <a:noFill/>
          <a:ln w="31750">
            <a:solidFill>
              <a:schemeClr val="tx1"/>
            </a:solidFill>
            <a:round/>
            <a:headEnd/>
            <a:tailEnd type="triangle" w="med" len="med"/>
          </a:ln>
        </p:spPr>
      </p:cxnSp>
      <p:cxnSp>
        <p:nvCxnSpPr>
          <p:cNvPr id="9229" name="AutoShape 25"/>
          <p:cNvCxnSpPr>
            <a:cxnSpLocks noChangeShapeType="1"/>
            <a:endCxn id="9248" idx="2"/>
          </p:cNvCxnSpPr>
          <p:nvPr/>
        </p:nvCxnSpPr>
        <p:spPr bwMode="auto">
          <a:xfrm>
            <a:off x="3657600" y="4348163"/>
            <a:ext cx="533400" cy="0"/>
          </a:xfrm>
          <a:prstGeom prst="straightConnector1">
            <a:avLst/>
          </a:prstGeom>
          <a:noFill/>
          <a:ln w="31750">
            <a:solidFill>
              <a:schemeClr val="tx1"/>
            </a:solidFill>
            <a:round/>
            <a:headEnd/>
            <a:tailEnd type="triangle" w="med" len="med"/>
          </a:ln>
        </p:spPr>
      </p:cxnSp>
      <p:cxnSp>
        <p:nvCxnSpPr>
          <p:cNvPr id="9230" name="AutoShape 26"/>
          <p:cNvCxnSpPr>
            <a:cxnSpLocks noChangeShapeType="1"/>
            <a:stCxn id="9226" idx="2"/>
            <a:endCxn id="9223" idx="6"/>
          </p:cNvCxnSpPr>
          <p:nvPr/>
        </p:nvCxnSpPr>
        <p:spPr bwMode="auto">
          <a:xfrm rot="5400000">
            <a:off x="9849644" y="6038056"/>
            <a:ext cx="342900" cy="1588"/>
          </a:xfrm>
          <a:prstGeom prst="straightConnector1">
            <a:avLst/>
          </a:prstGeom>
          <a:noFill/>
          <a:ln w="31750">
            <a:solidFill>
              <a:schemeClr val="tx1"/>
            </a:solidFill>
            <a:round/>
            <a:headEnd/>
            <a:tailEnd type="triangle" w="med" len="med"/>
          </a:ln>
        </p:spPr>
      </p:cxnSp>
      <p:cxnSp>
        <p:nvCxnSpPr>
          <p:cNvPr id="9231" name="AutoShape 27"/>
          <p:cNvCxnSpPr>
            <a:cxnSpLocks noChangeShapeType="1"/>
            <a:stCxn id="9222" idx="4"/>
            <a:endCxn id="9226" idx="1"/>
          </p:cNvCxnSpPr>
          <p:nvPr/>
        </p:nvCxnSpPr>
        <p:spPr bwMode="auto">
          <a:xfrm>
            <a:off x="8763000" y="5637214"/>
            <a:ext cx="609600" cy="1587"/>
          </a:xfrm>
          <a:prstGeom prst="straightConnector1">
            <a:avLst/>
          </a:prstGeom>
          <a:noFill/>
          <a:ln w="31750">
            <a:solidFill>
              <a:schemeClr val="tx1"/>
            </a:solidFill>
            <a:round/>
            <a:headEnd/>
            <a:tailEnd type="triangle" w="med" len="med"/>
          </a:ln>
        </p:spPr>
      </p:cxnSp>
      <p:cxnSp>
        <p:nvCxnSpPr>
          <p:cNvPr id="9232" name="AutoShape 28"/>
          <p:cNvCxnSpPr>
            <a:cxnSpLocks noChangeShapeType="1"/>
            <a:endCxn id="9241" idx="2"/>
          </p:cNvCxnSpPr>
          <p:nvPr/>
        </p:nvCxnSpPr>
        <p:spPr bwMode="auto">
          <a:xfrm rot="5400000" flipH="1" flipV="1">
            <a:off x="8763001" y="2781301"/>
            <a:ext cx="228600" cy="3175"/>
          </a:xfrm>
          <a:prstGeom prst="straightConnector1">
            <a:avLst/>
          </a:prstGeom>
          <a:noFill/>
          <a:ln w="31750">
            <a:solidFill>
              <a:schemeClr val="tx1"/>
            </a:solidFill>
            <a:round/>
            <a:headEnd/>
            <a:tailEnd type="triangle" w="med" len="med"/>
          </a:ln>
        </p:spPr>
      </p:cxnSp>
      <p:cxnSp>
        <p:nvCxnSpPr>
          <p:cNvPr id="9233" name="AutoShape 29"/>
          <p:cNvCxnSpPr>
            <a:cxnSpLocks noChangeShapeType="1"/>
            <a:stCxn id="9248" idx="4"/>
            <a:endCxn id="9224" idx="1"/>
          </p:cNvCxnSpPr>
          <p:nvPr/>
        </p:nvCxnSpPr>
        <p:spPr bwMode="auto">
          <a:xfrm flipV="1">
            <a:off x="5641976" y="4343401"/>
            <a:ext cx="530225" cy="4763"/>
          </a:xfrm>
          <a:prstGeom prst="straightConnector1">
            <a:avLst/>
          </a:prstGeom>
          <a:noFill/>
          <a:ln w="31750">
            <a:solidFill>
              <a:schemeClr val="tx1"/>
            </a:solidFill>
            <a:round/>
            <a:headEnd/>
            <a:tailEnd type="triangle" w="med" len="med"/>
          </a:ln>
        </p:spPr>
      </p:cxnSp>
      <p:cxnSp>
        <p:nvCxnSpPr>
          <p:cNvPr id="9234" name="AutoShape 30"/>
          <p:cNvCxnSpPr>
            <a:cxnSpLocks noChangeShapeType="1"/>
            <a:stCxn id="9218" idx="4"/>
            <a:endCxn id="9249" idx="1"/>
          </p:cNvCxnSpPr>
          <p:nvPr/>
        </p:nvCxnSpPr>
        <p:spPr bwMode="auto">
          <a:xfrm>
            <a:off x="3810000" y="1028701"/>
            <a:ext cx="1106488" cy="2517775"/>
          </a:xfrm>
          <a:prstGeom prst="bentConnector2">
            <a:avLst/>
          </a:prstGeom>
          <a:noFill/>
          <a:ln w="31750">
            <a:solidFill>
              <a:schemeClr val="tx1"/>
            </a:solidFill>
            <a:miter lim="800000"/>
            <a:headEnd/>
            <a:tailEnd type="triangle" w="med" len="med"/>
          </a:ln>
        </p:spPr>
      </p:cxnSp>
      <p:cxnSp>
        <p:nvCxnSpPr>
          <p:cNvPr id="9235" name="AutoShape 31"/>
          <p:cNvCxnSpPr>
            <a:cxnSpLocks noChangeShapeType="1"/>
            <a:stCxn id="9224" idx="3"/>
          </p:cNvCxnSpPr>
          <p:nvPr/>
        </p:nvCxnSpPr>
        <p:spPr bwMode="auto">
          <a:xfrm flipV="1">
            <a:off x="7848600" y="3733800"/>
            <a:ext cx="1028700" cy="609600"/>
          </a:xfrm>
          <a:prstGeom prst="bentConnector2">
            <a:avLst/>
          </a:prstGeom>
          <a:noFill/>
          <a:ln w="31750">
            <a:solidFill>
              <a:schemeClr val="tx1"/>
            </a:solidFill>
            <a:miter lim="800000"/>
            <a:headEnd/>
            <a:tailEnd type="triangle" w="med" len="med"/>
          </a:ln>
        </p:spPr>
      </p:cxnSp>
      <p:cxnSp>
        <p:nvCxnSpPr>
          <p:cNvPr id="9236" name="AutoShape 32"/>
          <p:cNvCxnSpPr>
            <a:cxnSpLocks noChangeShapeType="1"/>
            <a:stCxn id="9219" idx="4"/>
            <a:endCxn id="9247" idx="3"/>
          </p:cNvCxnSpPr>
          <p:nvPr/>
        </p:nvCxnSpPr>
        <p:spPr bwMode="auto">
          <a:xfrm flipV="1">
            <a:off x="3810000" y="5149850"/>
            <a:ext cx="1106488" cy="1136650"/>
          </a:xfrm>
          <a:prstGeom prst="bentConnector2">
            <a:avLst/>
          </a:prstGeom>
          <a:noFill/>
          <a:ln w="31750">
            <a:solidFill>
              <a:schemeClr val="tx1"/>
            </a:solidFill>
            <a:miter lim="800000"/>
            <a:headEnd/>
            <a:tailEnd type="triangle" w="med" len="med"/>
          </a:ln>
        </p:spPr>
      </p:cxnSp>
      <p:sp>
        <p:nvSpPr>
          <p:cNvPr id="9237" name="Rectangle 34"/>
          <p:cNvSpPr>
            <a:spLocks noGrp="1" noChangeArrowheads="1"/>
          </p:cNvSpPr>
          <p:nvPr>
            <p:ph type="title"/>
          </p:nvPr>
        </p:nvSpPr>
        <p:spPr>
          <a:xfrm>
            <a:off x="2895600" y="0"/>
            <a:ext cx="6096000" cy="990600"/>
          </a:xfrm>
        </p:spPr>
        <p:txBody>
          <a:bodyPr/>
          <a:lstStyle/>
          <a:p>
            <a:pPr eaLnBrk="1" hangingPunct="1"/>
            <a:r>
              <a:rPr lang="en-US" sz="3200" b="1" dirty="0" err="1"/>
              <a:t>GeoWRSI</a:t>
            </a:r>
            <a:r>
              <a:rPr lang="en-US" sz="3200" b="1" dirty="0"/>
              <a:t> Schematic</a:t>
            </a:r>
          </a:p>
        </p:txBody>
      </p:sp>
      <p:sp>
        <p:nvSpPr>
          <p:cNvPr id="9238" name="AutoShape 18"/>
          <p:cNvSpPr>
            <a:spLocks noChangeArrowheads="1"/>
          </p:cNvSpPr>
          <p:nvPr/>
        </p:nvSpPr>
        <p:spPr bwMode="auto">
          <a:xfrm>
            <a:off x="7772400" y="1600200"/>
            <a:ext cx="1752600" cy="838200"/>
          </a:xfrm>
          <a:prstGeom prst="flowChartProcess">
            <a:avLst/>
          </a:prstGeom>
          <a:solidFill>
            <a:srgbClr val="FFFF00"/>
          </a:solidFill>
          <a:ln w="9525">
            <a:solidFill>
              <a:schemeClr val="tx1"/>
            </a:solidFill>
            <a:miter lim="800000"/>
            <a:headEnd/>
            <a:tailEnd/>
          </a:ln>
        </p:spPr>
        <p:txBody>
          <a:bodyPr wrap="none" anchor="ctr"/>
          <a:lstStyle/>
          <a:p>
            <a:pPr algn="ctr"/>
            <a:r>
              <a:rPr lang="en-US" sz="1200" b="1"/>
              <a:t>Historical Water </a:t>
            </a:r>
          </a:p>
          <a:p>
            <a:pPr algn="ctr"/>
            <a:r>
              <a:rPr lang="en-US" sz="1200" b="1"/>
              <a:t>Balance Parameters </a:t>
            </a:r>
          </a:p>
          <a:p>
            <a:pPr algn="ctr"/>
            <a:r>
              <a:rPr lang="en-US" sz="1200" b="1"/>
              <a:t>Time Series</a:t>
            </a:r>
          </a:p>
        </p:txBody>
      </p:sp>
      <p:sp>
        <p:nvSpPr>
          <p:cNvPr id="9239" name="AutoShape 18"/>
          <p:cNvSpPr>
            <a:spLocks noChangeArrowheads="1"/>
          </p:cNvSpPr>
          <p:nvPr/>
        </p:nvSpPr>
        <p:spPr bwMode="auto">
          <a:xfrm>
            <a:off x="7848600" y="1676400"/>
            <a:ext cx="1752600" cy="838200"/>
          </a:xfrm>
          <a:prstGeom prst="flowChartProcess">
            <a:avLst/>
          </a:prstGeom>
          <a:solidFill>
            <a:srgbClr val="FFFF00"/>
          </a:solidFill>
          <a:ln w="9525">
            <a:solidFill>
              <a:schemeClr val="tx1"/>
            </a:solidFill>
            <a:miter lim="800000"/>
            <a:headEnd/>
            <a:tailEnd/>
          </a:ln>
        </p:spPr>
        <p:txBody>
          <a:bodyPr wrap="none" anchor="ctr"/>
          <a:lstStyle/>
          <a:p>
            <a:pPr algn="ctr"/>
            <a:r>
              <a:rPr lang="en-US" sz="1200" b="1"/>
              <a:t>Historical Water </a:t>
            </a:r>
          </a:p>
          <a:p>
            <a:pPr algn="ctr"/>
            <a:r>
              <a:rPr lang="en-US" sz="1200" b="1"/>
              <a:t>Balance Parameters </a:t>
            </a:r>
          </a:p>
          <a:p>
            <a:pPr algn="ctr"/>
            <a:r>
              <a:rPr lang="en-US" sz="1200" b="1"/>
              <a:t>Time Series</a:t>
            </a:r>
          </a:p>
        </p:txBody>
      </p:sp>
      <p:sp>
        <p:nvSpPr>
          <p:cNvPr id="9240" name="AutoShape 18"/>
          <p:cNvSpPr>
            <a:spLocks noChangeArrowheads="1"/>
          </p:cNvSpPr>
          <p:nvPr/>
        </p:nvSpPr>
        <p:spPr bwMode="auto">
          <a:xfrm>
            <a:off x="7924800" y="1752600"/>
            <a:ext cx="1752600" cy="838200"/>
          </a:xfrm>
          <a:prstGeom prst="flowChartProcess">
            <a:avLst/>
          </a:prstGeom>
          <a:solidFill>
            <a:srgbClr val="FFFF00"/>
          </a:solidFill>
          <a:ln w="9525">
            <a:solidFill>
              <a:schemeClr val="tx1"/>
            </a:solidFill>
            <a:miter lim="800000"/>
            <a:headEnd/>
            <a:tailEnd/>
          </a:ln>
        </p:spPr>
        <p:txBody>
          <a:bodyPr wrap="none" anchor="ctr"/>
          <a:lstStyle/>
          <a:p>
            <a:pPr algn="ctr"/>
            <a:r>
              <a:rPr lang="en-US" sz="1200" b="1"/>
              <a:t>Historical Water </a:t>
            </a:r>
          </a:p>
          <a:p>
            <a:pPr algn="ctr"/>
            <a:r>
              <a:rPr lang="en-US" sz="1200" b="1"/>
              <a:t>Balance Parameters </a:t>
            </a:r>
          </a:p>
          <a:p>
            <a:pPr algn="ctr"/>
            <a:r>
              <a:rPr lang="en-US" sz="1200" b="1"/>
              <a:t>Time Series</a:t>
            </a:r>
          </a:p>
        </p:txBody>
      </p:sp>
      <p:sp>
        <p:nvSpPr>
          <p:cNvPr id="9241" name="AutoShape 18"/>
          <p:cNvSpPr>
            <a:spLocks noChangeArrowheads="1"/>
          </p:cNvSpPr>
          <p:nvPr/>
        </p:nvSpPr>
        <p:spPr bwMode="auto">
          <a:xfrm>
            <a:off x="8001000" y="1828800"/>
            <a:ext cx="1752600" cy="838200"/>
          </a:xfrm>
          <a:prstGeom prst="flowChartProcess">
            <a:avLst/>
          </a:prstGeom>
          <a:solidFill>
            <a:srgbClr val="FFFF00"/>
          </a:solidFill>
          <a:ln w="9525">
            <a:solidFill>
              <a:schemeClr val="tx1"/>
            </a:solidFill>
            <a:miter lim="800000"/>
            <a:headEnd/>
            <a:tailEnd/>
          </a:ln>
        </p:spPr>
        <p:txBody>
          <a:bodyPr wrap="none" anchor="ctr"/>
          <a:lstStyle/>
          <a:p>
            <a:pPr algn="ctr"/>
            <a:r>
              <a:rPr lang="en-US" sz="1200" b="1"/>
              <a:t>Historical Water </a:t>
            </a:r>
          </a:p>
          <a:p>
            <a:pPr algn="ctr"/>
            <a:r>
              <a:rPr lang="en-US" sz="1200" b="1"/>
              <a:t>Balance Parameters </a:t>
            </a:r>
          </a:p>
          <a:p>
            <a:pPr algn="ctr"/>
            <a:r>
              <a:rPr lang="en-US" sz="1200" b="1"/>
              <a:t>Time Series</a:t>
            </a:r>
          </a:p>
        </p:txBody>
      </p:sp>
      <p:cxnSp>
        <p:nvCxnSpPr>
          <p:cNvPr id="9242" name="AutoShape 31"/>
          <p:cNvCxnSpPr>
            <a:cxnSpLocks noChangeShapeType="1"/>
            <a:endCxn id="9226" idx="0"/>
          </p:cNvCxnSpPr>
          <p:nvPr/>
        </p:nvCxnSpPr>
        <p:spPr bwMode="auto">
          <a:xfrm>
            <a:off x="9753600" y="3314700"/>
            <a:ext cx="266700" cy="2095500"/>
          </a:xfrm>
          <a:prstGeom prst="bentConnector2">
            <a:avLst/>
          </a:prstGeom>
          <a:noFill/>
          <a:ln w="31750">
            <a:solidFill>
              <a:schemeClr val="tx1"/>
            </a:solidFill>
            <a:miter lim="800000"/>
            <a:headEnd/>
            <a:tailEnd type="triangle" w="med" len="med"/>
          </a:ln>
        </p:spPr>
      </p:cxnSp>
      <p:sp>
        <p:nvSpPr>
          <p:cNvPr id="9243" name="AutoShape 18"/>
          <p:cNvSpPr>
            <a:spLocks noChangeArrowheads="1"/>
          </p:cNvSpPr>
          <p:nvPr/>
        </p:nvSpPr>
        <p:spPr bwMode="auto">
          <a:xfrm>
            <a:off x="7812088" y="762000"/>
            <a:ext cx="1676400" cy="457200"/>
          </a:xfrm>
          <a:prstGeom prst="flowChartProcess">
            <a:avLst/>
          </a:prstGeom>
          <a:solidFill>
            <a:srgbClr val="FF9966"/>
          </a:solidFill>
          <a:ln w="9525">
            <a:solidFill>
              <a:schemeClr val="tx1"/>
            </a:solidFill>
            <a:miter lim="800000"/>
            <a:headEnd/>
            <a:tailEnd/>
          </a:ln>
        </p:spPr>
        <p:txBody>
          <a:bodyPr wrap="none" anchor="ctr"/>
          <a:lstStyle/>
          <a:p>
            <a:pPr algn="ctr"/>
            <a:r>
              <a:rPr lang="en-US" sz="1400" b="1"/>
              <a:t>Historical Analysis</a:t>
            </a:r>
          </a:p>
        </p:txBody>
      </p:sp>
      <p:cxnSp>
        <p:nvCxnSpPr>
          <p:cNvPr id="9244" name="AutoShape 28"/>
          <p:cNvCxnSpPr>
            <a:cxnSpLocks noChangeShapeType="1"/>
            <a:stCxn id="9238" idx="0"/>
            <a:endCxn id="9243" idx="2"/>
          </p:cNvCxnSpPr>
          <p:nvPr/>
        </p:nvCxnSpPr>
        <p:spPr bwMode="auto">
          <a:xfrm rot="5400000" flipH="1" flipV="1">
            <a:off x="8458994" y="1408906"/>
            <a:ext cx="381000" cy="1588"/>
          </a:xfrm>
          <a:prstGeom prst="straightConnector1">
            <a:avLst/>
          </a:prstGeom>
          <a:noFill/>
          <a:ln w="31750">
            <a:solidFill>
              <a:schemeClr val="tx1"/>
            </a:solidFill>
            <a:round/>
            <a:headEnd/>
            <a:tailEnd type="triangle" w="med" len="med"/>
          </a:ln>
        </p:spPr>
      </p:cxnSp>
      <p:cxnSp>
        <p:nvCxnSpPr>
          <p:cNvPr id="9245" name="AutoShape 31"/>
          <p:cNvCxnSpPr>
            <a:cxnSpLocks noChangeShapeType="1"/>
            <a:stCxn id="9249" idx="5"/>
            <a:endCxn id="109" idx="2"/>
          </p:cNvCxnSpPr>
          <p:nvPr/>
        </p:nvCxnSpPr>
        <p:spPr bwMode="auto">
          <a:xfrm flipV="1">
            <a:off x="5715000" y="2286000"/>
            <a:ext cx="838200" cy="1455738"/>
          </a:xfrm>
          <a:prstGeom prst="bentConnector2">
            <a:avLst/>
          </a:prstGeom>
          <a:noFill/>
          <a:ln w="31750">
            <a:solidFill>
              <a:schemeClr val="tx1"/>
            </a:solidFill>
            <a:miter lim="800000"/>
            <a:headEnd/>
            <a:tailEnd type="triangle" w="med" len="med"/>
          </a:ln>
        </p:spPr>
      </p:cxnSp>
      <p:sp>
        <p:nvSpPr>
          <p:cNvPr id="109" name="AutoShape 18"/>
          <p:cNvSpPr>
            <a:spLocks noChangeArrowheads="1"/>
          </p:cNvSpPr>
          <p:nvPr/>
        </p:nvSpPr>
        <p:spPr bwMode="auto">
          <a:xfrm>
            <a:off x="5715000" y="1828800"/>
            <a:ext cx="1676400" cy="457200"/>
          </a:xfrm>
          <a:prstGeom prst="flowChartProcess">
            <a:avLst/>
          </a:prstGeom>
          <a:solidFill>
            <a:srgbClr val="FF9966"/>
          </a:solidFill>
          <a:ln w="9525">
            <a:solidFill>
              <a:schemeClr val="tx1"/>
            </a:solidFill>
            <a:miter lim="800000"/>
            <a:headEnd/>
            <a:tailEnd/>
          </a:ln>
        </p:spPr>
        <p:txBody>
          <a:bodyPr wrap="none" anchor="ctr"/>
          <a:lstStyle/>
          <a:p>
            <a:pPr algn="ctr">
              <a:defRPr/>
            </a:pPr>
            <a:r>
              <a:rPr lang="en-US" sz="1050" b="1" dirty="0"/>
              <a:t>Current </a:t>
            </a:r>
            <a:r>
              <a:rPr lang="en-US" sz="1050" b="1"/>
              <a:t>and Long </a:t>
            </a:r>
            <a:r>
              <a:rPr lang="en-US" sz="1050" b="1" dirty="0"/>
              <a:t>Term </a:t>
            </a:r>
          </a:p>
          <a:p>
            <a:pPr algn="ctr">
              <a:defRPr/>
            </a:pPr>
            <a:r>
              <a:rPr lang="en-US" sz="1050" b="1" dirty="0"/>
              <a:t>Rainfall Analysis</a:t>
            </a:r>
          </a:p>
        </p:txBody>
      </p:sp>
    </p:spTree>
    <p:extLst>
      <p:ext uri="{BB962C8B-B14F-4D97-AF65-F5344CB8AC3E}">
        <p14:creationId xmlns:p14="http://schemas.microsoft.com/office/powerpoint/2010/main" val="1285240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Sub-county maize production data(2015-2019)</a:t>
            </a:r>
            <a:endParaRPr lang="en-GB"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6198501"/>
              </p:ext>
            </p:extLst>
          </p:nvPr>
        </p:nvGraphicFramePr>
        <p:xfrm>
          <a:off x="1143000" y="1253123"/>
          <a:ext cx="8875060" cy="5925702"/>
        </p:xfrm>
        <a:graphic>
          <a:graphicData uri="http://schemas.openxmlformats.org/drawingml/2006/table">
            <a:tbl>
              <a:tblPr>
                <a:tableStyleId>{5C22544A-7EE6-4342-B048-85BDC9FD1C3A}</a:tableStyleId>
              </a:tblPr>
              <a:tblGrid>
                <a:gridCol w="960015">
                  <a:extLst>
                    <a:ext uri="{9D8B030D-6E8A-4147-A177-3AD203B41FA5}">
                      <a16:colId xmlns:a16="http://schemas.microsoft.com/office/drawing/2014/main" val="20000"/>
                    </a:ext>
                  </a:extLst>
                </a:gridCol>
                <a:gridCol w="1067687">
                  <a:extLst>
                    <a:ext uri="{9D8B030D-6E8A-4147-A177-3AD203B41FA5}">
                      <a16:colId xmlns:a16="http://schemas.microsoft.com/office/drawing/2014/main" val="20001"/>
                    </a:ext>
                  </a:extLst>
                </a:gridCol>
                <a:gridCol w="1067687">
                  <a:extLst>
                    <a:ext uri="{9D8B030D-6E8A-4147-A177-3AD203B41FA5}">
                      <a16:colId xmlns:a16="http://schemas.microsoft.com/office/drawing/2014/main" val="20002"/>
                    </a:ext>
                  </a:extLst>
                </a:gridCol>
                <a:gridCol w="1174608">
                  <a:extLst>
                    <a:ext uri="{9D8B030D-6E8A-4147-A177-3AD203B41FA5}">
                      <a16:colId xmlns:a16="http://schemas.microsoft.com/office/drawing/2014/main" val="20003"/>
                    </a:ext>
                  </a:extLst>
                </a:gridCol>
                <a:gridCol w="1174608">
                  <a:extLst>
                    <a:ext uri="{9D8B030D-6E8A-4147-A177-3AD203B41FA5}">
                      <a16:colId xmlns:a16="http://schemas.microsoft.com/office/drawing/2014/main" val="20004"/>
                    </a:ext>
                  </a:extLst>
                </a:gridCol>
                <a:gridCol w="858367">
                  <a:extLst>
                    <a:ext uri="{9D8B030D-6E8A-4147-A177-3AD203B41FA5}">
                      <a16:colId xmlns:a16="http://schemas.microsoft.com/office/drawing/2014/main" val="20005"/>
                    </a:ext>
                  </a:extLst>
                </a:gridCol>
                <a:gridCol w="858367">
                  <a:extLst>
                    <a:ext uri="{9D8B030D-6E8A-4147-A177-3AD203B41FA5}">
                      <a16:colId xmlns:a16="http://schemas.microsoft.com/office/drawing/2014/main" val="20006"/>
                    </a:ext>
                  </a:extLst>
                </a:gridCol>
                <a:gridCol w="858367">
                  <a:extLst>
                    <a:ext uri="{9D8B030D-6E8A-4147-A177-3AD203B41FA5}">
                      <a16:colId xmlns:a16="http://schemas.microsoft.com/office/drawing/2014/main" val="20007"/>
                    </a:ext>
                  </a:extLst>
                </a:gridCol>
                <a:gridCol w="855354">
                  <a:extLst>
                    <a:ext uri="{9D8B030D-6E8A-4147-A177-3AD203B41FA5}">
                      <a16:colId xmlns:a16="http://schemas.microsoft.com/office/drawing/2014/main" val="20008"/>
                    </a:ext>
                  </a:extLst>
                </a:gridCol>
              </a:tblGrid>
              <a:tr h="791152">
                <a:tc>
                  <a:txBody>
                    <a:bodyPr/>
                    <a:lstStyle/>
                    <a:p>
                      <a:pPr algn="just">
                        <a:lnSpc>
                          <a:spcPct val="150000"/>
                        </a:lnSpc>
                        <a:spcAft>
                          <a:spcPts val="0"/>
                        </a:spcAft>
                      </a:pPr>
                      <a:r>
                        <a:rPr lang="en-GB" sz="1000" dirty="0">
                          <a:effectLst/>
                        </a:rPr>
                        <a:t>Season</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dirty="0">
                          <a:effectLst/>
                        </a:rPr>
                        <a:t>Sub-County</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dirty="0">
                          <a:effectLst/>
                        </a:rPr>
                        <a:t>Area of  maize crop planted(Ha)</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dirty="0">
                          <a:effectLst/>
                        </a:rPr>
                        <a:t>Production(90 kg bags)</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Production(90 kg bags) 5 year Long Term Average(LTA)</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 of actual production compared to LTA</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Maize Crop Yield(t/Ha)</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Maize</a:t>
                      </a:r>
                    </a:p>
                    <a:p>
                      <a:pPr algn="just">
                        <a:lnSpc>
                          <a:spcPct val="150000"/>
                        </a:lnSpc>
                        <a:spcAft>
                          <a:spcPts val="0"/>
                        </a:spcAft>
                      </a:pPr>
                      <a:r>
                        <a:rPr lang="en-GB" sz="1000">
                          <a:effectLst/>
                        </a:rPr>
                        <a:t>WRSI</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Projected</a:t>
                      </a:r>
                    </a:p>
                    <a:p>
                      <a:pPr algn="just">
                        <a:lnSpc>
                          <a:spcPct val="150000"/>
                        </a:lnSpc>
                        <a:spcAft>
                          <a:spcPts val="0"/>
                        </a:spcAft>
                      </a:pPr>
                      <a:r>
                        <a:rPr lang="en-GB" sz="1000">
                          <a:effectLst/>
                        </a:rPr>
                        <a:t>WRSI maize production</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extLst>
                  <a:ext uri="{0D108BD9-81ED-4DB2-BD59-A6C34878D82A}">
                    <a16:rowId xmlns:a16="http://schemas.microsoft.com/office/drawing/2014/main" val="10000"/>
                  </a:ext>
                </a:extLst>
              </a:tr>
              <a:tr h="263717">
                <a:tc rowSpan="7">
                  <a:txBody>
                    <a:bodyPr/>
                    <a:lstStyle/>
                    <a:p>
                      <a:pPr algn="just">
                        <a:lnSpc>
                          <a:spcPct val="150000"/>
                        </a:lnSpc>
                        <a:spcAft>
                          <a:spcPts val="0"/>
                        </a:spcAft>
                      </a:pPr>
                      <a:r>
                        <a:rPr lang="en-GB" sz="1000" dirty="0">
                          <a:effectLst/>
                        </a:rPr>
                        <a:t>March-April-May 2015</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Kibwezi East</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8,500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dirty="0">
                          <a:effectLst/>
                        </a:rPr>
                        <a:t>3,500</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dirty="0">
                          <a:effectLst/>
                        </a:rPr>
                        <a:t>5,000</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dirty="0">
                          <a:effectLst/>
                        </a:rPr>
                        <a:t>70</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0.003</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60-80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2,690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extLst>
                  <a:ext uri="{0D108BD9-81ED-4DB2-BD59-A6C34878D82A}">
                    <a16:rowId xmlns:a16="http://schemas.microsoft.com/office/drawing/2014/main" val="10001"/>
                  </a:ext>
                </a:extLst>
              </a:tr>
              <a:tr h="263717">
                <a:tc vMerge="1">
                  <a:txBody>
                    <a:bodyPr/>
                    <a:lstStyle/>
                    <a:p>
                      <a:endParaRPr lang="en-GB"/>
                    </a:p>
                  </a:txBody>
                  <a:tcPr/>
                </a:tc>
                <a:tc>
                  <a:txBody>
                    <a:bodyPr/>
                    <a:lstStyle/>
                    <a:p>
                      <a:pPr algn="just">
                        <a:lnSpc>
                          <a:spcPct val="150000"/>
                        </a:lnSpc>
                        <a:spcAft>
                          <a:spcPts val="0"/>
                        </a:spcAft>
                      </a:pPr>
                      <a:r>
                        <a:rPr lang="en-GB" sz="1000">
                          <a:effectLst/>
                        </a:rPr>
                        <a:t>Kibwezi West</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23,000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900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15,000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dirty="0">
                          <a:effectLst/>
                        </a:rPr>
                        <a:t>6</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dirty="0">
                          <a:effectLst/>
                        </a:rPr>
                        <a:t>0.004</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60-80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1,109</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extLst>
                  <a:ext uri="{0D108BD9-81ED-4DB2-BD59-A6C34878D82A}">
                    <a16:rowId xmlns:a16="http://schemas.microsoft.com/office/drawing/2014/main" val="10002"/>
                  </a:ext>
                </a:extLst>
              </a:tr>
              <a:tr h="131859">
                <a:tc vMerge="1">
                  <a:txBody>
                    <a:bodyPr/>
                    <a:lstStyle/>
                    <a:p>
                      <a:endParaRPr lang="en-GB"/>
                    </a:p>
                  </a:txBody>
                  <a:tcPr/>
                </a:tc>
                <a:tc>
                  <a:txBody>
                    <a:bodyPr/>
                    <a:lstStyle/>
                    <a:p>
                      <a:pPr algn="just">
                        <a:lnSpc>
                          <a:spcPct val="150000"/>
                        </a:lnSpc>
                        <a:spcAft>
                          <a:spcPts val="0"/>
                        </a:spcAft>
                      </a:pPr>
                      <a:r>
                        <a:rPr lang="en-GB" sz="1000">
                          <a:effectLst/>
                        </a:rPr>
                        <a:t>Kilome</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8,500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3,200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68,000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5</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0.034</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dirty="0">
                          <a:effectLst/>
                        </a:rPr>
                        <a:t>60-80</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3,508</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extLst>
                  <a:ext uri="{0D108BD9-81ED-4DB2-BD59-A6C34878D82A}">
                    <a16:rowId xmlns:a16="http://schemas.microsoft.com/office/drawing/2014/main" val="10003"/>
                  </a:ext>
                </a:extLst>
              </a:tr>
              <a:tr h="131859">
                <a:tc vMerge="1">
                  <a:txBody>
                    <a:bodyPr/>
                    <a:lstStyle/>
                    <a:p>
                      <a:endParaRPr lang="en-GB"/>
                    </a:p>
                  </a:txBody>
                  <a:tcPr/>
                </a:tc>
                <a:tc>
                  <a:txBody>
                    <a:bodyPr/>
                    <a:lstStyle/>
                    <a:p>
                      <a:pPr algn="just">
                        <a:lnSpc>
                          <a:spcPct val="150000"/>
                        </a:lnSpc>
                        <a:spcAft>
                          <a:spcPts val="0"/>
                        </a:spcAft>
                      </a:pPr>
                      <a:r>
                        <a:rPr lang="en-GB" sz="1000">
                          <a:effectLst/>
                        </a:rPr>
                        <a:t>Kaiti</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12,000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3,750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99,500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4</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0.03</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dirty="0">
                          <a:effectLst/>
                        </a:rPr>
                        <a:t>60-80</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4,100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extLst>
                  <a:ext uri="{0D108BD9-81ED-4DB2-BD59-A6C34878D82A}">
                    <a16:rowId xmlns:a16="http://schemas.microsoft.com/office/drawing/2014/main" val="10004"/>
                  </a:ext>
                </a:extLst>
              </a:tr>
              <a:tr h="131859">
                <a:tc vMerge="1">
                  <a:txBody>
                    <a:bodyPr/>
                    <a:lstStyle/>
                    <a:p>
                      <a:endParaRPr lang="en-GB"/>
                    </a:p>
                  </a:txBody>
                  <a:tcPr/>
                </a:tc>
                <a:tc>
                  <a:txBody>
                    <a:bodyPr/>
                    <a:lstStyle/>
                    <a:p>
                      <a:pPr algn="just">
                        <a:lnSpc>
                          <a:spcPct val="150000"/>
                        </a:lnSpc>
                        <a:spcAft>
                          <a:spcPts val="0"/>
                        </a:spcAft>
                      </a:pPr>
                      <a:r>
                        <a:rPr lang="en-GB" sz="1000">
                          <a:effectLst/>
                        </a:rPr>
                        <a:t>Makueni</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15,000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4,000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14,000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29</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0.002</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60-80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dirty="0">
                          <a:effectLst/>
                        </a:rPr>
                        <a:t>505</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extLst>
                  <a:ext uri="{0D108BD9-81ED-4DB2-BD59-A6C34878D82A}">
                    <a16:rowId xmlns:a16="http://schemas.microsoft.com/office/drawing/2014/main" val="10005"/>
                  </a:ext>
                </a:extLst>
              </a:tr>
              <a:tr h="131859">
                <a:tc vMerge="1">
                  <a:txBody>
                    <a:bodyPr/>
                    <a:lstStyle/>
                    <a:p>
                      <a:endParaRPr lang="en-GB"/>
                    </a:p>
                  </a:txBody>
                  <a:tcPr/>
                </a:tc>
                <a:tc>
                  <a:txBody>
                    <a:bodyPr/>
                    <a:lstStyle/>
                    <a:p>
                      <a:pPr algn="just">
                        <a:lnSpc>
                          <a:spcPct val="150000"/>
                        </a:lnSpc>
                        <a:spcAft>
                          <a:spcPts val="0"/>
                        </a:spcAft>
                      </a:pPr>
                      <a:r>
                        <a:rPr lang="en-GB" sz="1000">
                          <a:effectLst/>
                        </a:rPr>
                        <a:t>Mbooni</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6,800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2,860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0.04</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50-80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dirty="0">
                          <a:effectLst/>
                        </a:rPr>
                        <a:t>2,207</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extLst>
                  <a:ext uri="{0D108BD9-81ED-4DB2-BD59-A6C34878D82A}">
                    <a16:rowId xmlns:a16="http://schemas.microsoft.com/office/drawing/2014/main" val="10006"/>
                  </a:ext>
                </a:extLst>
              </a:tr>
              <a:tr h="131859">
                <a:tc vMerge="1">
                  <a:txBody>
                    <a:bodyPr/>
                    <a:lstStyle/>
                    <a:p>
                      <a:endParaRPr lang="en-GB"/>
                    </a:p>
                  </a:txBody>
                  <a:tcPr/>
                </a:tc>
                <a:tc>
                  <a:txBody>
                    <a:bodyPr/>
                    <a:lstStyle/>
                    <a:p>
                      <a:pPr algn="just">
                        <a:lnSpc>
                          <a:spcPct val="150000"/>
                        </a:lnSpc>
                        <a:spcAft>
                          <a:spcPts val="0"/>
                        </a:spcAft>
                      </a:pPr>
                      <a:r>
                        <a:rPr lang="en-GB" sz="1000">
                          <a:effectLst/>
                        </a:rPr>
                        <a:t>Total</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18,210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dirty="0">
                          <a:effectLst/>
                        </a:rPr>
                        <a:t> </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extLst>
                  <a:ext uri="{0D108BD9-81ED-4DB2-BD59-A6C34878D82A}">
                    <a16:rowId xmlns:a16="http://schemas.microsoft.com/office/drawing/2014/main" val="10007"/>
                  </a:ext>
                </a:extLst>
              </a:tr>
              <a:tr h="263717">
                <a:tc rowSpan="7">
                  <a:txBody>
                    <a:bodyPr/>
                    <a:lstStyle/>
                    <a:p>
                      <a:pPr algn="just">
                        <a:lnSpc>
                          <a:spcPct val="150000"/>
                        </a:lnSpc>
                        <a:spcAft>
                          <a:spcPts val="0"/>
                        </a:spcAft>
                      </a:pPr>
                      <a:r>
                        <a:rPr lang="en-GB" sz="1000">
                          <a:effectLst/>
                        </a:rPr>
                        <a:t>October-November-December 2015</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Kibwezi East</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12,150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35,000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30,000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116</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0.26</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dirty="0">
                          <a:effectLst/>
                        </a:rPr>
                        <a:t>20,630</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extLst>
                  <a:ext uri="{0D108BD9-81ED-4DB2-BD59-A6C34878D82A}">
                    <a16:rowId xmlns:a16="http://schemas.microsoft.com/office/drawing/2014/main" val="10008"/>
                  </a:ext>
                </a:extLst>
              </a:tr>
              <a:tr h="263717">
                <a:tc vMerge="1">
                  <a:txBody>
                    <a:bodyPr/>
                    <a:lstStyle/>
                    <a:p>
                      <a:endParaRPr lang="en-GB"/>
                    </a:p>
                  </a:txBody>
                  <a:tcPr/>
                </a:tc>
                <a:tc>
                  <a:txBody>
                    <a:bodyPr/>
                    <a:lstStyle/>
                    <a:p>
                      <a:pPr algn="just">
                        <a:lnSpc>
                          <a:spcPct val="150000"/>
                        </a:lnSpc>
                        <a:spcAft>
                          <a:spcPts val="0"/>
                        </a:spcAft>
                      </a:pPr>
                      <a:r>
                        <a:rPr lang="en-GB" sz="1000">
                          <a:effectLst/>
                        </a:rPr>
                        <a:t>Kibwezi West</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26,480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204,560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180,000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114</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0.70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dirty="0">
                          <a:effectLst/>
                        </a:rPr>
                        <a:t>189,690</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extLst>
                  <a:ext uri="{0D108BD9-81ED-4DB2-BD59-A6C34878D82A}">
                    <a16:rowId xmlns:a16="http://schemas.microsoft.com/office/drawing/2014/main" val="10009"/>
                  </a:ext>
                </a:extLst>
              </a:tr>
              <a:tr h="131859">
                <a:tc vMerge="1">
                  <a:txBody>
                    <a:bodyPr/>
                    <a:lstStyle/>
                    <a:p>
                      <a:endParaRPr lang="en-GB"/>
                    </a:p>
                  </a:txBody>
                  <a:tcPr/>
                </a:tc>
                <a:tc>
                  <a:txBody>
                    <a:bodyPr/>
                    <a:lstStyle/>
                    <a:p>
                      <a:pPr algn="just">
                        <a:lnSpc>
                          <a:spcPct val="150000"/>
                        </a:lnSpc>
                        <a:spcAft>
                          <a:spcPts val="0"/>
                        </a:spcAft>
                      </a:pPr>
                      <a:r>
                        <a:rPr lang="en-GB" sz="1000">
                          <a:effectLst/>
                        </a:rPr>
                        <a:t>Kilome</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8,550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85,500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68,000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126</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0.90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dirty="0">
                          <a:effectLst/>
                        </a:rPr>
                        <a:t>60,960</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extLst>
                  <a:ext uri="{0D108BD9-81ED-4DB2-BD59-A6C34878D82A}">
                    <a16:rowId xmlns:a16="http://schemas.microsoft.com/office/drawing/2014/main" val="10010"/>
                  </a:ext>
                </a:extLst>
              </a:tr>
              <a:tr h="131859">
                <a:tc vMerge="1">
                  <a:txBody>
                    <a:bodyPr/>
                    <a:lstStyle/>
                    <a:p>
                      <a:endParaRPr lang="en-GB"/>
                    </a:p>
                  </a:txBody>
                  <a:tcPr/>
                </a:tc>
                <a:tc>
                  <a:txBody>
                    <a:bodyPr/>
                    <a:lstStyle/>
                    <a:p>
                      <a:pPr algn="just">
                        <a:lnSpc>
                          <a:spcPct val="150000"/>
                        </a:lnSpc>
                        <a:spcAft>
                          <a:spcPts val="0"/>
                        </a:spcAft>
                      </a:pPr>
                      <a:r>
                        <a:rPr lang="en-GB" sz="1000">
                          <a:effectLst/>
                        </a:rPr>
                        <a:t>Kaiti</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12,500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200,000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150,000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133</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1.44</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189,500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extLst>
                  <a:ext uri="{0D108BD9-81ED-4DB2-BD59-A6C34878D82A}">
                    <a16:rowId xmlns:a16="http://schemas.microsoft.com/office/drawing/2014/main" val="10011"/>
                  </a:ext>
                </a:extLst>
              </a:tr>
              <a:tr h="131859">
                <a:tc vMerge="1">
                  <a:txBody>
                    <a:bodyPr/>
                    <a:lstStyle/>
                    <a:p>
                      <a:endParaRPr lang="en-GB"/>
                    </a:p>
                  </a:txBody>
                  <a:tcPr/>
                </a:tc>
                <a:tc>
                  <a:txBody>
                    <a:bodyPr/>
                    <a:lstStyle/>
                    <a:p>
                      <a:pPr algn="just">
                        <a:lnSpc>
                          <a:spcPct val="150000"/>
                        </a:lnSpc>
                        <a:spcAft>
                          <a:spcPts val="0"/>
                        </a:spcAft>
                      </a:pPr>
                      <a:r>
                        <a:rPr lang="en-GB" sz="1000">
                          <a:effectLst/>
                        </a:rPr>
                        <a:t>Makueni</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18,000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4,000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14,000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29</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0.02</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dirty="0">
                          <a:effectLst/>
                        </a:rPr>
                        <a:t>6,250</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extLst>
                  <a:ext uri="{0D108BD9-81ED-4DB2-BD59-A6C34878D82A}">
                    <a16:rowId xmlns:a16="http://schemas.microsoft.com/office/drawing/2014/main" val="10012"/>
                  </a:ext>
                </a:extLst>
              </a:tr>
              <a:tr h="131859">
                <a:tc vMerge="1">
                  <a:txBody>
                    <a:bodyPr/>
                    <a:lstStyle/>
                    <a:p>
                      <a:endParaRPr lang="en-GB"/>
                    </a:p>
                  </a:txBody>
                  <a:tcPr/>
                </a:tc>
                <a:tc>
                  <a:txBody>
                    <a:bodyPr/>
                    <a:lstStyle/>
                    <a:p>
                      <a:pPr algn="just">
                        <a:lnSpc>
                          <a:spcPct val="150000"/>
                        </a:lnSpc>
                        <a:spcAft>
                          <a:spcPts val="0"/>
                        </a:spcAft>
                      </a:pPr>
                      <a:r>
                        <a:rPr lang="en-GB" sz="1000">
                          <a:effectLst/>
                        </a:rPr>
                        <a:t>Mbooni</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10,471</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204,420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1.76</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178,460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extLst>
                  <a:ext uri="{0D108BD9-81ED-4DB2-BD59-A6C34878D82A}">
                    <a16:rowId xmlns:a16="http://schemas.microsoft.com/office/drawing/2014/main" val="10013"/>
                  </a:ext>
                </a:extLst>
              </a:tr>
              <a:tr h="131859">
                <a:tc vMerge="1">
                  <a:txBody>
                    <a:bodyPr/>
                    <a:lstStyle/>
                    <a:p>
                      <a:endParaRPr lang="en-GB"/>
                    </a:p>
                  </a:txBody>
                  <a:tcPr/>
                </a:tc>
                <a:tc>
                  <a:txBody>
                    <a:bodyPr/>
                    <a:lstStyle/>
                    <a:p>
                      <a:pPr algn="just">
                        <a:lnSpc>
                          <a:spcPct val="150000"/>
                        </a:lnSpc>
                        <a:spcAft>
                          <a:spcPts val="0"/>
                        </a:spcAft>
                      </a:pPr>
                      <a:r>
                        <a:rPr lang="en-GB" sz="1000">
                          <a:effectLst/>
                        </a:rPr>
                        <a:t>Total</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733,480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dirty="0">
                          <a:effectLst/>
                        </a:rPr>
                        <a:t> </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extLst>
                  <a:ext uri="{0D108BD9-81ED-4DB2-BD59-A6C34878D82A}">
                    <a16:rowId xmlns:a16="http://schemas.microsoft.com/office/drawing/2014/main" val="10014"/>
                  </a:ext>
                </a:extLst>
              </a:tr>
              <a:tr h="263717">
                <a:tc rowSpan="7">
                  <a:txBody>
                    <a:bodyPr/>
                    <a:lstStyle/>
                    <a:p>
                      <a:pPr algn="just">
                        <a:lnSpc>
                          <a:spcPct val="150000"/>
                        </a:lnSpc>
                        <a:spcAft>
                          <a:spcPts val="0"/>
                        </a:spcAft>
                      </a:pPr>
                      <a:r>
                        <a:rPr lang="en-GB" sz="1000">
                          <a:effectLst/>
                        </a:rPr>
                        <a:t>March-April-May 2016</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Kibwezi East</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6,000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30,000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5,000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60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0.45</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&lt;50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dirty="0">
                          <a:effectLst/>
                        </a:rPr>
                        <a:t>21,407</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extLst>
                  <a:ext uri="{0D108BD9-81ED-4DB2-BD59-A6C34878D82A}">
                    <a16:rowId xmlns:a16="http://schemas.microsoft.com/office/drawing/2014/main" val="10015"/>
                  </a:ext>
                </a:extLst>
              </a:tr>
              <a:tr h="263717">
                <a:tc vMerge="1">
                  <a:txBody>
                    <a:bodyPr/>
                    <a:lstStyle/>
                    <a:p>
                      <a:endParaRPr lang="en-GB"/>
                    </a:p>
                  </a:txBody>
                  <a:tcPr/>
                </a:tc>
                <a:tc>
                  <a:txBody>
                    <a:bodyPr/>
                    <a:lstStyle/>
                    <a:p>
                      <a:pPr algn="just">
                        <a:lnSpc>
                          <a:spcPct val="150000"/>
                        </a:lnSpc>
                        <a:spcAft>
                          <a:spcPts val="0"/>
                        </a:spcAft>
                      </a:pPr>
                      <a:r>
                        <a:rPr lang="en-GB" sz="1000">
                          <a:effectLst/>
                        </a:rPr>
                        <a:t>Kibwezi West</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45,880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132,780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135,000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98</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0.26</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50-80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dirty="0">
                          <a:effectLst/>
                        </a:rPr>
                        <a:t>98,520</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extLst>
                  <a:ext uri="{0D108BD9-81ED-4DB2-BD59-A6C34878D82A}">
                    <a16:rowId xmlns:a16="http://schemas.microsoft.com/office/drawing/2014/main" val="10016"/>
                  </a:ext>
                </a:extLst>
              </a:tr>
              <a:tr h="131859">
                <a:tc vMerge="1">
                  <a:txBody>
                    <a:bodyPr/>
                    <a:lstStyle/>
                    <a:p>
                      <a:endParaRPr lang="en-GB"/>
                    </a:p>
                  </a:txBody>
                  <a:tcPr/>
                </a:tc>
                <a:tc>
                  <a:txBody>
                    <a:bodyPr/>
                    <a:lstStyle/>
                    <a:p>
                      <a:pPr algn="just">
                        <a:lnSpc>
                          <a:spcPct val="150000"/>
                        </a:lnSpc>
                        <a:spcAft>
                          <a:spcPts val="0"/>
                        </a:spcAft>
                      </a:pPr>
                      <a:r>
                        <a:rPr lang="en-GB" sz="1000">
                          <a:effectLst/>
                        </a:rPr>
                        <a:t>Kilome</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7,500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22,500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68,000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33</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0.27</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60-80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dirty="0">
                          <a:effectLst/>
                        </a:rPr>
                        <a:t>17,050</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extLst>
                  <a:ext uri="{0D108BD9-81ED-4DB2-BD59-A6C34878D82A}">
                    <a16:rowId xmlns:a16="http://schemas.microsoft.com/office/drawing/2014/main" val="10017"/>
                  </a:ext>
                </a:extLst>
              </a:tr>
              <a:tr h="131859">
                <a:tc vMerge="1">
                  <a:txBody>
                    <a:bodyPr/>
                    <a:lstStyle/>
                    <a:p>
                      <a:endParaRPr lang="en-GB"/>
                    </a:p>
                  </a:txBody>
                  <a:tcPr/>
                </a:tc>
                <a:tc>
                  <a:txBody>
                    <a:bodyPr/>
                    <a:lstStyle/>
                    <a:p>
                      <a:pPr algn="just">
                        <a:lnSpc>
                          <a:spcPct val="150000"/>
                        </a:lnSpc>
                        <a:spcAft>
                          <a:spcPts val="0"/>
                        </a:spcAft>
                      </a:pPr>
                      <a:r>
                        <a:rPr lang="en-GB" sz="1000">
                          <a:effectLst/>
                        </a:rPr>
                        <a:t>Kaiti</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12,500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56,253</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150,000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38</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0.13</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60-80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48,789</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extLst>
                  <a:ext uri="{0D108BD9-81ED-4DB2-BD59-A6C34878D82A}">
                    <a16:rowId xmlns:a16="http://schemas.microsoft.com/office/drawing/2014/main" val="10018"/>
                  </a:ext>
                </a:extLst>
              </a:tr>
              <a:tr h="131859">
                <a:tc vMerge="1">
                  <a:txBody>
                    <a:bodyPr/>
                    <a:lstStyle/>
                    <a:p>
                      <a:endParaRPr lang="en-GB"/>
                    </a:p>
                  </a:txBody>
                  <a:tcPr/>
                </a:tc>
                <a:tc>
                  <a:txBody>
                    <a:bodyPr/>
                    <a:lstStyle/>
                    <a:p>
                      <a:pPr algn="just">
                        <a:lnSpc>
                          <a:spcPct val="150000"/>
                        </a:lnSpc>
                        <a:spcAft>
                          <a:spcPts val="0"/>
                        </a:spcAft>
                      </a:pPr>
                      <a:r>
                        <a:rPr lang="en-GB" sz="1000">
                          <a:effectLst/>
                        </a:rPr>
                        <a:t>Makueni</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14,000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20,000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150,000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13</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0.17</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60-80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dirty="0">
                          <a:effectLst/>
                        </a:rPr>
                        <a:t>15,760</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extLst>
                  <a:ext uri="{0D108BD9-81ED-4DB2-BD59-A6C34878D82A}">
                    <a16:rowId xmlns:a16="http://schemas.microsoft.com/office/drawing/2014/main" val="10019"/>
                  </a:ext>
                </a:extLst>
              </a:tr>
              <a:tr h="131859">
                <a:tc vMerge="1">
                  <a:txBody>
                    <a:bodyPr/>
                    <a:lstStyle/>
                    <a:p>
                      <a:endParaRPr lang="en-GB"/>
                    </a:p>
                  </a:txBody>
                  <a:tcPr/>
                </a:tc>
                <a:tc>
                  <a:txBody>
                    <a:bodyPr/>
                    <a:lstStyle/>
                    <a:p>
                      <a:pPr algn="just">
                        <a:lnSpc>
                          <a:spcPct val="150000"/>
                        </a:lnSpc>
                        <a:spcAft>
                          <a:spcPts val="0"/>
                        </a:spcAft>
                      </a:pPr>
                      <a:r>
                        <a:rPr lang="en-GB" sz="1000">
                          <a:effectLst/>
                        </a:rPr>
                        <a:t>Mbooni</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6,700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13,400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26,800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50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0.18</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60-80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dirty="0">
                          <a:effectLst/>
                        </a:rPr>
                        <a:t>15,760</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extLst>
                  <a:ext uri="{0D108BD9-81ED-4DB2-BD59-A6C34878D82A}">
                    <a16:rowId xmlns:a16="http://schemas.microsoft.com/office/drawing/2014/main" val="10020"/>
                  </a:ext>
                </a:extLst>
              </a:tr>
              <a:tr h="131859">
                <a:tc vMerge="1">
                  <a:txBody>
                    <a:bodyPr/>
                    <a:lstStyle/>
                    <a:p>
                      <a:endParaRPr lang="en-GB"/>
                    </a:p>
                  </a:txBody>
                  <a:tcPr/>
                </a:tc>
                <a:tc>
                  <a:txBody>
                    <a:bodyPr/>
                    <a:lstStyle/>
                    <a:p>
                      <a:pPr algn="just">
                        <a:lnSpc>
                          <a:spcPct val="150000"/>
                        </a:lnSpc>
                        <a:spcAft>
                          <a:spcPts val="0"/>
                        </a:spcAft>
                      </a:pPr>
                      <a:r>
                        <a:rPr lang="en-GB" sz="1000">
                          <a:effectLst/>
                        </a:rPr>
                        <a:t>Total</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247,933</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tc>
                  <a:txBody>
                    <a:bodyPr/>
                    <a:lstStyle/>
                    <a:p>
                      <a:pPr algn="just">
                        <a:lnSpc>
                          <a:spcPct val="150000"/>
                        </a:lnSpc>
                        <a:spcAft>
                          <a:spcPts val="0"/>
                        </a:spcAft>
                      </a:pPr>
                      <a:r>
                        <a:rPr lang="en-GB" sz="1000" dirty="0">
                          <a:effectLst/>
                        </a:rPr>
                        <a:t> </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1331951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Sub-county maize production data(2015-2019)</a:t>
            </a:r>
          </a:p>
        </p:txBody>
      </p:sp>
      <p:graphicFrame>
        <p:nvGraphicFramePr>
          <p:cNvPr id="7" name="Content Placeholder 6"/>
          <p:cNvGraphicFramePr>
            <a:graphicFrameLocks noGrp="1"/>
          </p:cNvGraphicFramePr>
          <p:nvPr>
            <p:ph idx="1"/>
            <p:extLst/>
          </p:nvPr>
        </p:nvGraphicFramePr>
        <p:xfrm>
          <a:off x="1371602" y="1196790"/>
          <a:ext cx="7637925" cy="6213816"/>
        </p:xfrm>
        <a:graphic>
          <a:graphicData uri="http://schemas.openxmlformats.org/drawingml/2006/table">
            <a:tbl>
              <a:tblPr>
                <a:tableStyleId>{5C22544A-7EE6-4342-B048-85BDC9FD1C3A}</a:tableStyleId>
              </a:tblPr>
              <a:tblGrid>
                <a:gridCol w="826194">
                  <a:extLst>
                    <a:ext uri="{9D8B030D-6E8A-4147-A177-3AD203B41FA5}">
                      <a16:colId xmlns:a16="http://schemas.microsoft.com/office/drawing/2014/main" val="20000"/>
                    </a:ext>
                  </a:extLst>
                </a:gridCol>
                <a:gridCol w="918858">
                  <a:extLst>
                    <a:ext uri="{9D8B030D-6E8A-4147-A177-3AD203B41FA5}">
                      <a16:colId xmlns:a16="http://schemas.microsoft.com/office/drawing/2014/main" val="20001"/>
                    </a:ext>
                  </a:extLst>
                </a:gridCol>
                <a:gridCol w="918858">
                  <a:extLst>
                    <a:ext uri="{9D8B030D-6E8A-4147-A177-3AD203B41FA5}">
                      <a16:colId xmlns:a16="http://schemas.microsoft.com/office/drawing/2014/main" val="20002"/>
                    </a:ext>
                  </a:extLst>
                </a:gridCol>
                <a:gridCol w="1010875">
                  <a:extLst>
                    <a:ext uri="{9D8B030D-6E8A-4147-A177-3AD203B41FA5}">
                      <a16:colId xmlns:a16="http://schemas.microsoft.com/office/drawing/2014/main" val="20003"/>
                    </a:ext>
                  </a:extLst>
                </a:gridCol>
                <a:gridCol w="1010875">
                  <a:extLst>
                    <a:ext uri="{9D8B030D-6E8A-4147-A177-3AD203B41FA5}">
                      <a16:colId xmlns:a16="http://schemas.microsoft.com/office/drawing/2014/main" val="20004"/>
                    </a:ext>
                  </a:extLst>
                </a:gridCol>
                <a:gridCol w="738714">
                  <a:extLst>
                    <a:ext uri="{9D8B030D-6E8A-4147-A177-3AD203B41FA5}">
                      <a16:colId xmlns:a16="http://schemas.microsoft.com/office/drawing/2014/main" val="20005"/>
                    </a:ext>
                  </a:extLst>
                </a:gridCol>
                <a:gridCol w="738714">
                  <a:extLst>
                    <a:ext uri="{9D8B030D-6E8A-4147-A177-3AD203B41FA5}">
                      <a16:colId xmlns:a16="http://schemas.microsoft.com/office/drawing/2014/main" val="20006"/>
                    </a:ext>
                  </a:extLst>
                </a:gridCol>
                <a:gridCol w="738714">
                  <a:extLst>
                    <a:ext uri="{9D8B030D-6E8A-4147-A177-3AD203B41FA5}">
                      <a16:colId xmlns:a16="http://schemas.microsoft.com/office/drawing/2014/main" val="20007"/>
                    </a:ext>
                  </a:extLst>
                </a:gridCol>
                <a:gridCol w="736123">
                  <a:extLst>
                    <a:ext uri="{9D8B030D-6E8A-4147-A177-3AD203B41FA5}">
                      <a16:colId xmlns:a16="http://schemas.microsoft.com/office/drawing/2014/main" val="20008"/>
                    </a:ext>
                  </a:extLst>
                </a:gridCol>
              </a:tblGrid>
              <a:tr h="701405">
                <a:tc>
                  <a:txBody>
                    <a:bodyPr/>
                    <a:lstStyle/>
                    <a:p>
                      <a:pPr algn="just">
                        <a:lnSpc>
                          <a:spcPct val="150000"/>
                        </a:lnSpc>
                        <a:spcAft>
                          <a:spcPts val="0"/>
                        </a:spcAft>
                      </a:pPr>
                      <a:r>
                        <a:rPr lang="en-GB" sz="1000" dirty="0">
                          <a:effectLst/>
                        </a:rPr>
                        <a:t>Season</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dirty="0">
                          <a:effectLst/>
                        </a:rPr>
                        <a:t>Sub-County</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Area of  maize crop planted(Ha)</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Production(90 kg bags)</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Production(90 kg bags) 5 year Long Term Average(LTA)</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 of actual production compared to LTA</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Maize Crop Yield(t/Ha)</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Maize</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dirty="0">
                          <a:effectLst/>
                        </a:rPr>
                        <a:t> </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extLst>
                  <a:ext uri="{0D108BD9-81ED-4DB2-BD59-A6C34878D82A}">
                    <a16:rowId xmlns:a16="http://schemas.microsoft.com/office/drawing/2014/main" val="10000"/>
                  </a:ext>
                </a:extLst>
              </a:tr>
              <a:tr h="233802">
                <a:tc rowSpan="7">
                  <a:txBody>
                    <a:bodyPr/>
                    <a:lstStyle/>
                    <a:p>
                      <a:pPr algn="just">
                        <a:lnSpc>
                          <a:spcPct val="150000"/>
                        </a:lnSpc>
                        <a:spcAft>
                          <a:spcPts val="0"/>
                        </a:spcAft>
                      </a:pPr>
                      <a:r>
                        <a:rPr lang="en-GB" sz="1000">
                          <a:effectLst/>
                        </a:rPr>
                        <a:t>March-April-May 2018</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Kibwezi East</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8,200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15,000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15,000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100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0.16</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95</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dirty="0">
                          <a:effectLst/>
                        </a:rPr>
                        <a:t>20,190</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extLst>
                  <a:ext uri="{0D108BD9-81ED-4DB2-BD59-A6C34878D82A}">
                    <a16:rowId xmlns:a16="http://schemas.microsoft.com/office/drawing/2014/main" val="10001"/>
                  </a:ext>
                </a:extLst>
              </a:tr>
              <a:tr h="233802">
                <a:tc vMerge="1">
                  <a:txBody>
                    <a:bodyPr/>
                    <a:lstStyle/>
                    <a:p>
                      <a:endParaRPr lang="en-GB"/>
                    </a:p>
                  </a:txBody>
                  <a:tcPr/>
                </a:tc>
                <a:tc>
                  <a:txBody>
                    <a:bodyPr/>
                    <a:lstStyle/>
                    <a:p>
                      <a:pPr algn="just">
                        <a:lnSpc>
                          <a:spcPct val="150000"/>
                        </a:lnSpc>
                        <a:spcAft>
                          <a:spcPts val="0"/>
                        </a:spcAft>
                      </a:pPr>
                      <a:r>
                        <a:rPr lang="en-GB" sz="1000">
                          <a:effectLst/>
                        </a:rPr>
                        <a:t>Kibwezi West</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5,570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27,150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28,000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97</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0.44</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98</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32,790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extLst>
                  <a:ext uri="{0D108BD9-81ED-4DB2-BD59-A6C34878D82A}">
                    <a16:rowId xmlns:a16="http://schemas.microsoft.com/office/drawing/2014/main" val="10002"/>
                  </a:ext>
                </a:extLst>
              </a:tr>
              <a:tr h="119758">
                <a:tc vMerge="1">
                  <a:txBody>
                    <a:bodyPr/>
                    <a:lstStyle/>
                    <a:p>
                      <a:endParaRPr lang="en-GB"/>
                    </a:p>
                  </a:txBody>
                  <a:tcPr/>
                </a:tc>
                <a:tc>
                  <a:txBody>
                    <a:bodyPr/>
                    <a:lstStyle/>
                    <a:p>
                      <a:pPr algn="just">
                        <a:lnSpc>
                          <a:spcPct val="150000"/>
                        </a:lnSpc>
                        <a:spcAft>
                          <a:spcPts val="0"/>
                        </a:spcAft>
                      </a:pPr>
                      <a:r>
                        <a:rPr lang="en-GB" sz="1000">
                          <a:effectLst/>
                        </a:rPr>
                        <a:t>Kilome</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8,250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41,250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68,000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61</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0.45</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99</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52,702</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extLst>
                  <a:ext uri="{0D108BD9-81ED-4DB2-BD59-A6C34878D82A}">
                    <a16:rowId xmlns:a16="http://schemas.microsoft.com/office/drawing/2014/main" val="10003"/>
                  </a:ext>
                </a:extLst>
              </a:tr>
              <a:tr h="119758">
                <a:tc vMerge="1">
                  <a:txBody>
                    <a:bodyPr/>
                    <a:lstStyle/>
                    <a:p>
                      <a:endParaRPr lang="en-GB"/>
                    </a:p>
                  </a:txBody>
                  <a:tcPr/>
                </a:tc>
                <a:tc>
                  <a:txBody>
                    <a:bodyPr/>
                    <a:lstStyle/>
                    <a:p>
                      <a:pPr algn="just">
                        <a:lnSpc>
                          <a:spcPct val="150000"/>
                        </a:lnSpc>
                        <a:spcAft>
                          <a:spcPts val="0"/>
                        </a:spcAft>
                      </a:pPr>
                      <a:r>
                        <a:rPr lang="en-GB" sz="1000">
                          <a:effectLst/>
                        </a:rPr>
                        <a:t>Kaiti</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12,000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144,000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150,000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96</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1.08</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100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164,618</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extLst>
                  <a:ext uri="{0D108BD9-81ED-4DB2-BD59-A6C34878D82A}">
                    <a16:rowId xmlns:a16="http://schemas.microsoft.com/office/drawing/2014/main" val="10004"/>
                  </a:ext>
                </a:extLst>
              </a:tr>
              <a:tr h="119758">
                <a:tc vMerge="1">
                  <a:txBody>
                    <a:bodyPr/>
                    <a:lstStyle/>
                    <a:p>
                      <a:endParaRPr lang="en-GB"/>
                    </a:p>
                  </a:txBody>
                  <a:tcPr/>
                </a:tc>
                <a:tc>
                  <a:txBody>
                    <a:bodyPr/>
                    <a:lstStyle/>
                    <a:p>
                      <a:pPr algn="just">
                        <a:lnSpc>
                          <a:spcPct val="150000"/>
                        </a:lnSpc>
                        <a:spcAft>
                          <a:spcPts val="0"/>
                        </a:spcAft>
                      </a:pPr>
                      <a:r>
                        <a:rPr lang="en-GB" sz="1000">
                          <a:effectLst/>
                        </a:rPr>
                        <a:t>Makueni</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10,700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170,000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180,000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94</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0.9</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99</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dirty="0">
                          <a:effectLst/>
                        </a:rPr>
                        <a:t>150,400</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extLst>
                  <a:ext uri="{0D108BD9-81ED-4DB2-BD59-A6C34878D82A}">
                    <a16:rowId xmlns:a16="http://schemas.microsoft.com/office/drawing/2014/main" val="10005"/>
                  </a:ext>
                </a:extLst>
              </a:tr>
              <a:tr h="119758">
                <a:tc vMerge="1">
                  <a:txBody>
                    <a:bodyPr/>
                    <a:lstStyle/>
                    <a:p>
                      <a:endParaRPr lang="en-GB"/>
                    </a:p>
                  </a:txBody>
                  <a:tcPr/>
                </a:tc>
                <a:tc>
                  <a:txBody>
                    <a:bodyPr/>
                    <a:lstStyle/>
                    <a:p>
                      <a:pPr algn="just">
                        <a:lnSpc>
                          <a:spcPct val="150000"/>
                        </a:lnSpc>
                        <a:spcAft>
                          <a:spcPts val="0"/>
                        </a:spcAft>
                      </a:pPr>
                      <a:r>
                        <a:rPr lang="en-GB" sz="1000">
                          <a:effectLst/>
                        </a:rPr>
                        <a:t>Mbooni</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20,000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107,000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72,000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dirty="0">
                          <a:effectLst/>
                        </a:rPr>
                        <a:t>148</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0.77</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99</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115,000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extLst>
                  <a:ext uri="{0D108BD9-81ED-4DB2-BD59-A6C34878D82A}">
                    <a16:rowId xmlns:a16="http://schemas.microsoft.com/office/drawing/2014/main" val="10006"/>
                  </a:ext>
                </a:extLst>
              </a:tr>
              <a:tr h="119758">
                <a:tc vMerge="1">
                  <a:txBody>
                    <a:bodyPr/>
                    <a:lstStyle/>
                    <a:p>
                      <a:endParaRPr lang="en-GB"/>
                    </a:p>
                  </a:txBody>
                  <a:tcPr/>
                </a:tc>
                <a:tc>
                  <a:txBody>
                    <a:bodyPr/>
                    <a:lstStyle/>
                    <a:p>
                      <a:pPr algn="just">
                        <a:lnSpc>
                          <a:spcPct val="150000"/>
                        </a:lnSpc>
                        <a:spcAft>
                          <a:spcPts val="0"/>
                        </a:spcAft>
                      </a:pPr>
                      <a:r>
                        <a:rPr lang="en-GB" sz="1000">
                          <a:effectLst/>
                        </a:rPr>
                        <a:t>Total</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504,400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extLst>
                  <a:ext uri="{0D108BD9-81ED-4DB2-BD59-A6C34878D82A}">
                    <a16:rowId xmlns:a16="http://schemas.microsoft.com/office/drawing/2014/main" val="10007"/>
                  </a:ext>
                </a:extLst>
              </a:tr>
              <a:tr h="233802">
                <a:tc rowSpan="7">
                  <a:txBody>
                    <a:bodyPr/>
                    <a:lstStyle/>
                    <a:p>
                      <a:pPr algn="just">
                        <a:lnSpc>
                          <a:spcPct val="150000"/>
                        </a:lnSpc>
                        <a:spcAft>
                          <a:spcPts val="0"/>
                        </a:spcAft>
                      </a:pPr>
                      <a:r>
                        <a:rPr lang="en-GB" sz="1000">
                          <a:effectLst/>
                        </a:rPr>
                        <a:t>Oct-Nov-Dec 2018</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Kibwezi East</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12,500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20,000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35,000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57</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0.14</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58</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14,209</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extLst>
                  <a:ext uri="{0D108BD9-81ED-4DB2-BD59-A6C34878D82A}">
                    <a16:rowId xmlns:a16="http://schemas.microsoft.com/office/drawing/2014/main" val="10008"/>
                  </a:ext>
                </a:extLst>
              </a:tr>
              <a:tr h="233802">
                <a:tc vMerge="1">
                  <a:txBody>
                    <a:bodyPr/>
                    <a:lstStyle/>
                    <a:p>
                      <a:endParaRPr lang="en-GB"/>
                    </a:p>
                  </a:txBody>
                  <a:tcPr/>
                </a:tc>
                <a:tc>
                  <a:txBody>
                    <a:bodyPr/>
                    <a:lstStyle/>
                    <a:p>
                      <a:pPr algn="just">
                        <a:lnSpc>
                          <a:spcPct val="150000"/>
                        </a:lnSpc>
                        <a:spcAft>
                          <a:spcPts val="0"/>
                        </a:spcAft>
                      </a:pPr>
                      <a:r>
                        <a:rPr lang="en-GB" sz="1000">
                          <a:effectLst/>
                        </a:rPr>
                        <a:t>Kibwezi West</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5,600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11,200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27,150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41</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0.18</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57</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9,850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extLst>
                  <a:ext uri="{0D108BD9-81ED-4DB2-BD59-A6C34878D82A}">
                    <a16:rowId xmlns:a16="http://schemas.microsoft.com/office/drawing/2014/main" val="10009"/>
                  </a:ext>
                </a:extLst>
              </a:tr>
              <a:tr h="119758">
                <a:tc vMerge="1">
                  <a:txBody>
                    <a:bodyPr/>
                    <a:lstStyle/>
                    <a:p>
                      <a:endParaRPr lang="en-GB"/>
                    </a:p>
                  </a:txBody>
                  <a:tcPr/>
                </a:tc>
                <a:tc>
                  <a:txBody>
                    <a:bodyPr/>
                    <a:lstStyle/>
                    <a:p>
                      <a:pPr algn="just">
                        <a:lnSpc>
                          <a:spcPct val="150000"/>
                        </a:lnSpc>
                        <a:spcAft>
                          <a:spcPts val="0"/>
                        </a:spcAft>
                      </a:pPr>
                      <a:r>
                        <a:rPr lang="en-GB" sz="1000">
                          <a:effectLst/>
                        </a:rPr>
                        <a:t>Kilome</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8,255</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16,510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68,000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24</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0.18</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53</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dirty="0">
                          <a:effectLst/>
                        </a:rPr>
                        <a:t>14,790</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extLst>
                  <a:ext uri="{0D108BD9-81ED-4DB2-BD59-A6C34878D82A}">
                    <a16:rowId xmlns:a16="http://schemas.microsoft.com/office/drawing/2014/main" val="10010"/>
                  </a:ext>
                </a:extLst>
              </a:tr>
              <a:tr h="119758">
                <a:tc vMerge="1">
                  <a:txBody>
                    <a:bodyPr/>
                    <a:lstStyle/>
                    <a:p>
                      <a:endParaRPr lang="en-GB"/>
                    </a:p>
                  </a:txBody>
                  <a:tcPr/>
                </a:tc>
                <a:tc>
                  <a:txBody>
                    <a:bodyPr/>
                    <a:lstStyle/>
                    <a:p>
                      <a:pPr algn="just">
                        <a:lnSpc>
                          <a:spcPct val="150000"/>
                        </a:lnSpc>
                        <a:spcAft>
                          <a:spcPts val="0"/>
                        </a:spcAft>
                      </a:pPr>
                      <a:r>
                        <a:rPr lang="en-GB" sz="1000">
                          <a:effectLst/>
                        </a:rPr>
                        <a:t>Kaiti</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12,000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36,300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145,200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25</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0.27</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55</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34,760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extLst>
                  <a:ext uri="{0D108BD9-81ED-4DB2-BD59-A6C34878D82A}">
                    <a16:rowId xmlns:a16="http://schemas.microsoft.com/office/drawing/2014/main" val="10011"/>
                  </a:ext>
                </a:extLst>
              </a:tr>
              <a:tr h="119758">
                <a:tc vMerge="1">
                  <a:txBody>
                    <a:bodyPr/>
                    <a:lstStyle/>
                    <a:p>
                      <a:endParaRPr lang="en-GB"/>
                    </a:p>
                  </a:txBody>
                  <a:tcPr/>
                </a:tc>
                <a:tc>
                  <a:txBody>
                    <a:bodyPr/>
                    <a:lstStyle/>
                    <a:p>
                      <a:pPr algn="just">
                        <a:lnSpc>
                          <a:spcPct val="150000"/>
                        </a:lnSpc>
                        <a:spcAft>
                          <a:spcPts val="0"/>
                        </a:spcAft>
                      </a:pPr>
                      <a:r>
                        <a:rPr lang="en-GB" sz="1000">
                          <a:effectLst/>
                        </a:rPr>
                        <a:t>Makueni</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18,000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33,000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12,000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275</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0.17</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50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31,750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extLst>
                  <a:ext uri="{0D108BD9-81ED-4DB2-BD59-A6C34878D82A}">
                    <a16:rowId xmlns:a16="http://schemas.microsoft.com/office/drawing/2014/main" val="10012"/>
                  </a:ext>
                </a:extLst>
              </a:tr>
              <a:tr h="119758">
                <a:tc vMerge="1">
                  <a:txBody>
                    <a:bodyPr/>
                    <a:lstStyle/>
                    <a:p>
                      <a:endParaRPr lang="en-GB"/>
                    </a:p>
                  </a:txBody>
                  <a:tcPr/>
                </a:tc>
                <a:tc>
                  <a:txBody>
                    <a:bodyPr/>
                    <a:lstStyle/>
                    <a:p>
                      <a:pPr algn="just">
                        <a:lnSpc>
                          <a:spcPct val="150000"/>
                        </a:lnSpc>
                        <a:spcAft>
                          <a:spcPts val="0"/>
                        </a:spcAft>
                      </a:pPr>
                      <a:r>
                        <a:rPr lang="en-GB" sz="1000">
                          <a:effectLst/>
                        </a:rPr>
                        <a:t>Mbooni</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11,700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117,000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90,000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130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0.9</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56</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107,460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extLst>
                  <a:ext uri="{0D108BD9-81ED-4DB2-BD59-A6C34878D82A}">
                    <a16:rowId xmlns:a16="http://schemas.microsoft.com/office/drawing/2014/main" val="10013"/>
                  </a:ext>
                </a:extLst>
              </a:tr>
              <a:tr h="119758">
                <a:tc vMerge="1">
                  <a:txBody>
                    <a:bodyPr/>
                    <a:lstStyle/>
                    <a:p>
                      <a:endParaRPr lang="en-GB"/>
                    </a:p>
                  </a:txBody>
                  <a:tcPr/>
                </a:tc>
                <a:tc>
                  <a:txBody>
                    <a:bodyPr/>
                    <a:lstStyle/>
                    <a:p>
                      <a:pPr algn="just">
                        <a:lnSpc>
                          <a:spcPct val="150000"/>
                        </a:lnSpc>
                        <a:spcAft>
                          <a:spcPts val="0"/>
                        </a:spcAft>
                      </a:pPr>
                      <a:r>
                        <a:rPr lang="en-GB" sz="1000">
                          <a:effectLst/>
                        </a:rPr>
                        <a:t>Total</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234,010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extLst>
                  <a:ext uri="{0D108BD9-81ED-4DB2-BD59-A6C34878D82A}">
                    <a16:rowId xmlns:a16="http://schemas.microsoft.com/office/drawing/2014/main" val="10014"/>
                  </a:ext>
                </a:extLst>
              </a:tr>
              <a:tr h="233802">
                <a:tc rowSpan="7">
                  <a:txBody>
                    <a:bodyPr/>
                    <a:lstStyle/>
                    <a:p>
                      <a:pPr algn="just">
                        <a:lnSpc>
                          <a:spcPct val="150000"/>
                        </a:lnSpc>
                        <a:spcAft>
                          <a:spcPts val="0"/>
                        </a:spcAft>
                      </a:pPr>
                      <a:r>
                        <a:rPr lang="en-GB" sz="1000">
                          <a:effectLst/>
                        </a:rPr>
                        <a:t>March-April-May 2019</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Kibwezi East</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6,000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Nil</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40,000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&lt;50(failure)</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2,000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extLst>
                  <a:ext uri="{0D108BD9-81ED-4DB2-BD59-A6C34878D82A}">
                    <a16:rowId xmlns:a16="http://schemas.microsoft.com/office/drawing/2014/main" val="10015"/>
                  </a:ext>
                </a:extLst>
              </a:tr>
              <a:tr h="233802">
                <a:tc vMerge="1">
                  <a:txBody>
                    <a:bodyPr/>
                    <a:lstStyle/>
                    <a:p>
                      <a:endParaRPr lang="en-GB"/>
                    </a:p>
                  </a:txBody>
                  <a:tcPr/>
                </a:tc>
                <a:tc>
                  <a:txBody>
                    <a:bodyPr/>
                    <a:lstStyle/>
                    <a:p>
                      <a:pPr algn="just">
                        <a:lnSpc>
                          <a:spcPct val="150000"/>
                        </a:lnSpc>
                        <a:spcAft>
                          <a:spcPts val="0"/>
                        </a:spcAft>
                      </a:pPr>
                      <a:r>
                        <a:rPr lang="en-GB" sz="1000">
                          <a:effectLst/>
                        </a:rPr>
                        <a:t>Kibwezi West</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5,570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Nil</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14,000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Yet to  start</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1,560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extLst>
                  <a:ext uri="{0D108BD9-81ED-4DB2-BD59-A6C34878D82A}">
                    <a16:rowId xmlns:a16="http://schemas.microsoft.com/office/drawing/2014/main" val="10016"/>
                  </a:ext>
                </a:extLst>
              </a:tr>
              <a:tr h="350702">
                <a:tc vMerge="1">
                  <a:txBody>
                    <a:bodyPr/>
                    <a:lstStyle/>
                    <a:p>
                      <a:endParaRPr lang="en-GB"/>
                    </a:p>
                  </a:txBody>
                  <a:tcPr/>
                </a:tc>
                <a:tc>
                  <a:txBody>
                    <a:bodyPr/>
                    <a:lstStyle/>
                    <a:p>
                      <a:pPr algn="just">
                        <a:lnSpc>
                          <a:spcPct val="150000"/>
                        </a:lnSpc>
                        <a:spcAft>
                          <a:spcPts val="0"/>
                        </a:spcAft>
                      </a:pPr>
                      <a:r>
                        <a:rPr lang="en-GB" sz="1000">
                          <a:effectLst/>
                        </a:rPr>
                        <a:t>Kilome</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8,250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16,500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68,000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24</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0.18</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Yet to start/failure</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22,560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extLst>
                  <a:ext uri="{0D108BD9-81ED-4DB2-BD59-A6C34878D82A}">
                    <a16:rowId xmlns:a16="http://schemas.microsoft.com/office/drawing/2014/main" val="10017"/>
                  </a:ext>
                </a:extLst>
              </a:tr>
              <a:tr h="233802">
                <a:tc vMerge="1">
                  <a:txBody>
                    <a:bodyPr/>
                    <a:lstStyle/>
                    <a:p>
                      <a:endParaRPr lang="en-GB"/>
                    </a:p>
                  </a:txBody>
                  <a:tcPr/>
                </a:tc>
                <a:tc>
                  <a:txBody>
                    <a:bodyPr/>
                    <a:lstStyle/>
                    <a:p>
                      <a:pPr algn="just">
                        <a:lnSpc>
                          <a:spcPct val="150000"/>
                        </a:lnSpc>
                        <a:spcAft>
                          <a:spcPts val="0"/>
                        </a:spcAft>
                      </a:pPr>
                      <a:r>
                        <a:rPr lang="en-GB" sz="1000">
                          <a:effectLst/>
                        </a:rPr>
                        <a:t>Kaiti</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8,900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36,300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145,300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25</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0.37</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Poor(50-60)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dirty="0">
                          <a:effectLst/>
                        </a:rPr>
                        <a:t>45,750</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extLst>
                  <a:ext uri="{0D108BD9-81ED-4DB2-BD59-A6C34878D82A}">
                    <a16:rowId xmlns:a16="http://schemas.microsoft.com/office/drawing/2014/main" val="10018"/>
                  </a:ext>
                </a:extLst>
              </a:tr>
              <a:tr h="233802">
                <a:tc vMerge="1">
                  <a:txBody>
                    <a:bodyPr/>
                    <a:lstStyle/>
                    <a:p>
                      <a:endParaRPr lang="en-GB"/>
                    </a:p>
                  </a:txBody>
                  <a:tcPr/>
                </a:tc>
                <a:tc>
                  <a:txBody>
                    <a:bodyPr/>
                    <a:lstStyle/>
                    <a:p>
                      <a:pPr algn="just">
                        <a:lnSpc>
                          <a:spcPct val="150000"/>
                        </a:lnSpc>
                        <a:spcAft>
                          <a:spcPts val="0"/>
                        </a:spcAft>
                      </a:pPr>
                      <a:r>
                        <a:rPr lang="en-GB" sz="1000">
                          <a:effectLst/>
                        </a:rPr>
                        <a:t>Makueni</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10,000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2,000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40,000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5</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0.018</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Yet to start</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3,560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extLst>
                  <a:ext uri="{0D108BD9-81ED-4DB2-BD59-A6C34878D82A}">
                    <a16:rowId xmlns:a16="http://schemas.microsoft.com/office/drawing/2014/main" val="10019"/>
                  </a:ext>
                </a:extLst>
              </a:tr>
              <a:tr h="350702">
                <a:tc vMerge="1">
                  <a:txBody>
                    <a:bodyPr/>
                    <a:lstStyle/>
                    <a:p>
                      <a:endParaRPr lang="en-GB"/>
                    </a:p>
                  </a:txBody>
                  <a:tcPr/>
                </a:tc>
                <a:tc>
                  <a:txBody>
                    <a:bodyPr/>
                    <a:lstStyle/>
                    <a:p>
                      <a:pPr algn="just">
                        <a:lnSpc>
                          <a:spcPct val="150000"/>
                        </a:lnSpc>
                        <a:spcAft>
                          <a:spcPts val="0"/>
                        </a:spcAft>
                      </a:pPr>
                      <a:r>
                        <a:rPr lang="en-GB" sz="1000">
                          <a:effectLst/>
                        </a:rPr>
                        <a:t>Mbooni</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5,500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23,750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55,000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43</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0.39</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Yet to start/ failure</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24,750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extLst>
                  <a:ext uri="{0D108BD9-81ED-4DB2-BD59-A6C34878D82A}">
                    <a16:rowId xmlns:a16="http://schemas.microsoft.com/office/drawing/2014/main" val="10020"/>
                  </a:ext>
                </a:extLst>
              </a:tr>
              <a:tr h="119758">
                <a:tc vMerge="1">
                  <a:txBody>
                    <a:bodyPr/>
                    <a:lstStyle/>
                    <a:p>
                      <a:endParaRPr lang="en-GB"/>
                    </a:p>
                  </a:txBody>
                  <a:tcPr/>
                </a:tc>
                <a:tc>
                  <a:txBody>
                    <a:bodyPr/>
                    <a:lstStyle/>
                    <a:p>
                      <a:pPr algn="just">
                        <a:lnSpc>
                          <a:spcPct val="150000"/>
                        </a:lnSpc>
                        <a:spcAft>
                          <a:spcPts val="0"/>
                        </a:spcAft>
                      </a:pPr>
                      <a:r>
                        <a:rPr lang="en-GB" sz="1000">
                          <a:effectLst/>
                        </a:rPr>
                        <a:t>Total</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78,550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tc>
                  <a:txBody>
                    <a:bodyPr/>
                    <a:lstStyle/>
                    <a:p>
                      <a:pPr algn="just">
                        <a:lnSpc>
                          <a:spcPct val="150000"/>
                        </a:lnSpc>
                        <a:spcAft>
                          <a:spcPts val="0"/>
                        </a:spcAft>
                      </a:pPr>
                      <a:r>
                        <a:rPr lang="en-GB" sz="1000" dirty="0">
                          <a:effectLst/>
                        </a:rPr>
                        <a:t> </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893" marR="27893" marT="0" marB="0"/>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3181080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              MAM 2016                                                        ANOVA ANALYSIS</a:t>
            </a:r>
            <a:endParaRPr lang="en-GB" sz="2400" dirty="0"/>
          </a:p>
        </p:txBody>
      </p:sp>
      <p:pic>
        <p:nvPicPr>
          <p:cNvPr id="14" name="Content Placeholder 11"/>
          <p:cNvPicPr>
            <a:picLocks noGrp="1" noChangeAspect="1"/>
          </p:cNvPicPr>
          <p:nvPr>
            <p:ph sz="half" idx="2"/>
          </p:nvPr>
        </p:nvPicPr>
        <p:blipFill>
          <a:blip r:embed="rId2"/>
          <a:stretch>
            <a:fillRect/>
          </a:stretch>
        </p:blipFill>
        <p:spPr>
          <a:xfrm>
            <a:off x="6172199" y="2022765"/>
            <a:ext cx="6078687" cy="3448180"/>
          </a:xfrm>
          <a:prstGeom prst="rect">
            <a:avLst/>
          </a:prstGeom>
        </p:spPr>
      </p:pic>
      <p:pic>
        <p:nvPicPr>
          <p:cNvPr id="15" name="Content Placeholder 4"/>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38200" y="1856509"/>
            <a:ext cx="5334000" cy="3287265"/>
          </a:xfrm>
          <a:prstGeom prst="rect">
            <a:avLst/>
          </a:prstGeom>
          <a:noFill/>
        </p:spPr>
      </p:pic>
    </p:spTree>
    <p:extLst>
      <p:ext uri="{BB962C8B-B14F-4D97-AF65-F5344CB8AC3E}">
        <p14:creationId xmlns:p14="http://schemas.microsoft.com/office/powerpoint/2010/main" val="659953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MAM 2018                                                              ANOVA</a:t>
            </a:r>
            <a:endParaRPr lang="en-GB" sz="2400"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2900128850"/>
              </p:ext>
            </p:extLst>
          </p:nvPr>
        </p:nvGraphicFramePr>
        <p:xfrm>
          <a:off x="6172200" y="1870365"/>
          <a:ext cx="5181601" cy="4100945"/>
        </p:xfrm>
        <a:graphic>
          <a:graphicData uri="http://schemas.openxmlformats.org/drawingml/2006/table">
            <a:tbl>
              <a:tblPr>
                <a:tableStyleId>{5C22544A-7EE6-4342-B048-85BDC9FD1C3A}</a:tableStyleId>
              </a:tblPr>
              <a:tblGrid>
                <a:gridCol w="670855">
                  <a:extLst>
                    <a:ext uri="{9D8B030D-6E8A-4147-A177-3AD203B41FA5}">
                      <a16:colId xmlns:a16="http://schemas.microsoft.com/office/drawing/2014/main" val="20000"/>
                    </a:ext>
                  </a:extLst>
                </a:gridCol>
                <a:gridCol w="767421">
                  <a:extLst>
                    <a:ext uri="{9D8B030D-6E8A-4147-A177-3AD203B41FA5}">
                      <a16:colId xmlns:a16="http://schemas.microsoft.com/office/drawing/2014/main" val="20001"/>
                    </a:ext>
                  </a:extLst>
                </a:gridCol>
                <a:gridCol w="767421">
                  <a:extLst>
                    <a:ext uri="{9D8B030D-6E8A-4147-A177-3AD203B41FA5}">
                      <a16:colId xmlns:a16="http://schemas.microsoft.com/office/drawing/2014/main" val="20002"/>
                    </a:ext>
                  </a:extLst>
                </a:gridCol>
                <a:gridCol w="780420">
                  <a:extLst>
                    <a:ext uri="{9D8B030D-6E8A-4147-A177-3AD203B41FA5}">
                      <a16:colId xmlns:a16="http://schemas.microsoft.com/office/drawing/2014/main" val="20003"/>
                    </a:ext>
                  </a:extLst>
                </a:gridCol>
                <a:gridCol w="780420">
                  <a:extLst>
                    <a:ext uri="{9D8B030D-6E8A-4147-A177-3AD203B41FA5}">
                      <a16:colId xmlns:a16="http://schemas.microsoft.com/office/drawing/2014/main" val="20004"/>
                    </a:ext>
                  </a:extLst>
                </a:gridCol>
                <a:gridCol w="707532">
                  <a:extLst>
                    <a:ext uri="{9D8B030D-6E8A-4147-A177-3AD203B41FA5}">
                      <a16:colId xmlns:a16="http://schemas.microsoft.com/office/drawing/2014/main" val="20005"/>
                    </a:ext>
                  </a:extLst>
                </a:gridCol>
                <a:gridCol w="707532">
                  <a:extLst>
                    <a:ext uri="{9D8B030D-6E8A-4147-A177-3AD203B41FA5}">
                      <a16:colId xmlns:a16="http://schemas.microsoft.com/office/drawing/2014/main" val="20006"/>
                    </a:ext>
                  </a:extLst>
                </a:gridCol>
              </a:tblGrid>
              <a:tr h="1191396">
                <a:tc gridSpan="2">
                  <a:txBody>
                    <a:bodyPr/>
                    <a:lstStyle/>
                    <a:p>
                      <a:pPr algn="just">
                        <a:lnSpc>
                          <a:spcPct val="130000"/>
                        </a:lnSpc>
                        <a:spcAft>
                          <a:spcPts val="0"/>
                        </a:spcAft>
                      </a:pPr>
                      <a:r>
                        <a:rPr lang="en-GB" sz="1000" kern="50" dirty="0">
                          <a:effectLst/>
                        </a:rPr>
                        <a:t>Model</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193" marR="16193" marT="16193" marB="16193" anchor="b"/>
                </a:tc>
                <a:tc hMerge="1">
                  <a:txBody>
                    <a:bodyPr/>
                    <a:lstStyle/>
                    <a:p>
                      <a:endParaRPr lang="en-GB"/>
                    </a:p>
                  </a:txBody>
                  <a:tcPr/>
                </a:tc>
                <a:tc>
                  <a:txBody>
                    <a:bodyPr/>
                    <a:lstStyle/>
                    <a:p>
                      <a:pPr algn="ctr">
                        <a:lnSpc>
                          <a:spcPct val="130000"/>
                        </a:lnSpc>
                        <a:spcAft>
                          <a:spcPts val="0"/>
                        </a:spcAft>
                      </a:pPr>
                      <a:r>
                        <a:rPr lang="en-GB" sz="1000" kern="50">
                          <a:effectLst/>
                        </a:rPr>
                        <a:t>Sum of Squares</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6193" marR="16193" marT="16193" marB="16193" anchor="ctr"/>
                </a:tc>
                <a:tc>
                  <a:txBody>
                    <a:bodyPr/>
                    <a:lstStyle/>
                    <a:p>
                      <a:pPr algn="ctr">
                        <a:lnSpc>
                          <a:spcPct val="130000"/>
                        </a:lnSpc>
                        <a:spcAft>
                          <a:spcPts val="0"/>
                        </a:spcAft>
                      </a:pPr>
                      <a:r>
                        <a:rPr lang="en-GB" sz="1000" kern="50">
                          <a:effectLst/>
                        </a:rPr>
                        <a:t>df</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6193" marR="16193" marT="16193" marB="16193" anchor="ctr"/>
                </a:tc>
                <a:tc>
                  <a:txBody>
                    <a:bodyPr/>
                    <a:lstStyle/>
                    <a:p>
                      <a:pPr algn="ctr">
                        <a:lnSpc>
                          <a:spcPct val="130000"/>
                        </a:lnSpc>
                        <a:spcAft>
                          <a:spcPts val="0"/>
                        </a:spcAft>
                      </a:pPr>
                      <a:r>
                        <a:rPr lang="en-GB" sz="1000" kern="50">
                          <a:effectLst/>
                        </a:rPr>
                        <a:t>Mean Square</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6193" marR="16193" marT="16193" marB="16193" anchor="ctr"/>
                </a:tc>
                <a:tc>
                  <a:txBody>
                    <a:bodyPr/>
                    <a:lstStyle/>
                    <a:p>
                      <a:pPr algn="ctr">
                        <a:lnSpc>
                          <a:spcPct val="130000"/>
                        </a:lnSpc>
                        <a:spcAft>
                          <a:spcPts val="0"/>
                        </a:spcAft>
                      </a:pPr>
                      <a:r>
                        <a:rPr lang="en-GB" sz="1000" kern="50">
                          <a:effectLst/>
                        </a:rPr>
                        <a:t>F</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6193" marR="16193" marT="16193" marB="16193" anchor="ctr"/>
                </a:tc>
                <a:tc>
                  <a:txBody>
                    <a:bodyPr/>
                    <a:lstStyle/>
                    <a:p>
                      <a:pPr algn="ctr">
                        <a:lnSpc>
                          <a:spcPct val="130000"/>
                        </a:lnSpc>
                        <a:spcAft>
                          <a:spcPts val="0"/>
                        </a:spcAft>
                      </a:pPr>
                      <a:r>
                        <a:rPr lang="en-GB" sz="1000" kern="50">
                          <a:effectLst/>
                        </a:rPr>
                        <a:t>Sig.</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6193" marR="16193" marT="16193" marB="16193" anchor="ctr"/>
                </a:tc>
                <a:extLst>
                  <a:ext uri="{0D108BD9-81ED-4DB2-BD59-A6C34878D82A}">
                    <a16:rowId xmlns:a16="http://schemas.microsoft.com/office/drawing/2014/main" val="10000"/>
                  </a:ext>
                </a:extLst>
              </a:tr>
              <a:tr h="1191396">
                <a:tc rowSpan="3">
                  <a:txBody>
                    <a:bodyPr/>
                    <a:lstStyle/>
                    <a:p>
                      <a:pPr algn="ctr">
                        <a:lnSpc>
                          <a:spcPct val="130000"/>
                        </a:lnSpc>
                        <a:spcAft>
                          <a:spcPts val="0"/>
                        </a:spcAft>
                      </a:pPr>
                      <a:r>
                        <a:rPr lang="en-GB" sz="1000" kern="50">
                          <a:effectLst/>
                        </a:rPr>
                        <a:t>MAM 2018</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6193" marR="16193" marT="16193" marB="16193" anchor="ctr"/>
                </a:tc>
                <a:tc>
                  <a:txBody>
                    <a:bodyPr/>
                    <a:lstStyle/>
                    <a:p>
                      <a:pPr algn="ctr">
                        <a:lnSpc>
                          <a:spcPct val="130000"/>
                        </a:lnSpc>
                        <a:spcAft>
                          <a:spcPts val="0"/>
                        </a:spcAft>
                      </a:pPr>
                      <a:r>
                        <a:rPr lang="en-GB" sz="1000" kern="50">
                          <a:effectLst/>
                        </a:rPr>
                        <a:t>Regression</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6193" marR="16193" marT="16193" marB="16193" anchor="ctr"/>
                </a:tc>
                <a:tc>
                  <a:txBody>
                    <a:bodyPr/>
                    <a:lstStyle/>
                    <a:p>
                      <a:pPr algn="ctr">
                        <a:lnSpc>
                          <a:spcPct val="130000"/>
                        </a:lnSpc>
                        <a:spcAft>
                          <a:spcPts val="0"/>
                        </a:spcAft>
                      </a:pPr>
                      <a:r>
                        <a:rPr lang="en-GB" sz="1000" kern="50">
                          <a:effectLst/>
                        </a:rPr>
                        <a:t>0.418550725</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6193" marR="16193" marT="16193" marB="16193" anchor="ctr"/>
                </a:tc>
                <a:tc>
                  <a:txBody>
                    <a:bodyPr/>
                    <a:lstStyle/>
                    <a:p>
                      <a:pPr algn="ctr">
                        <a:lnSpc>
                          <a:spcPct val="130000"/>
                        </a:lnSpc>
                        <a:spcAft>
                          <a:spcPts val="0"/>
                        </a:spcAft>
                      </a:pPr>
                      <a:r>
                        <a:rPr lang="en-GB" sz="1000" kern="50">
                          <a:effectLst/>
                        </a:rPr>
                        <a:t>1</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6193" marR="16193" marT="16193" marB="16193" anchor="ctr"/>
                </a:tc>
                <a:tc>
                  <a:txBody>
                    <a:bodyPr/>
                    <a:lstStyle/>
                    <a:p>
                      <a:pPr algn="ctr">
                        <a:lnSpc>
                          <a:spcPct val="130000"/>
                        </a:lnSpc>
                        <a:spcAft>
                          <a:spcPts val="0"/>
                        </a:spcAft>
                      </a:pPr>
                      <a:r>
                        <a:rPr lang="en-GB" sz="1000" kern="50">
                          <a:effectLst/>
                        </a:rPr>
                        <a:t>0.418551</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6193" marR="16193" marT="16193" marB="16193" anchor="ctr"/>
                </a:tc>
                <a:tc>
                  <a:txBody>
                    <a:bodyPr/>
                    <a:lstStyle/>
                    <a:p>
                      <a:pPr algn="ctr">
                        <a:lnSpc>
                          <a:spcPct val="130000"/>
                        </a:lnSpc>
                        <a:spcAft>
                          <a:spcPts val="0"/>
                        </a:spcAft>
                      </a:pPr>
                      <a:r>
                        <a:rPr lang="en-GB" sz="1000" kern="50">
                          <a:effectLst/>
                        </a:rPr>
                        <a:t>10.09878</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6193" marR="16193" marT="16193" marB="16193" anchor="ctr"/>
                </a:tc>
                <a:tc>
                  <a:txBody>
                    <a:bodyPr/>
                    <a:lstStyle/>
                    <a:p>
                      <a:pPr algn="ctr">
                        <a:lnSpc>
                          <a:spcPct val="130000"/>
                        </a:lnSpc>
                        <a:spcAft>
                          <a:spcPts val="0"/>
                        </a:spcAft>
                      </a:pPr>
                      <a:r>
                        <a:rPr lang="en-GB" sz="1000" kern="50">
                          <a:effectLst/>
                        </a:rPr>
                        <a:t>0.033603983</a:t>
                      </a:r>
                      <a:r>
                        <a:rPr lang="en-GB" sz="1000" kern="50" baseline="30000">
                          <a:effectLst/>
                        </a:rPr>
                        <a:t>a</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6193" marR="16193" marT="16193" marB="16193" anchor="ctr"/>
                </a:tc>
                <a:extLst>
                  <a:ext uri="{0D108BD9-81ED-4DB2-BD59-A6C34878D82A}">
                    <a16:rowId xmlns:a16="http://schemas.microsoft.com/office/drawing/2014/main" val="10001"/>
                  </a:ext>
                </a:extLst>
              </a:tr>
              <a:tr h="639887">
                <a:tc vMerge="1">
                  <a:txBody>
                    <a:bodyPr/>
                    <a:lstStyle/>
                    <a:p>
                      <a:endParaRPr lang="en-GB"/>
                    </a:p>
                  </a:txBody>
                  <a:tcPr/>
                </a:tc>
                <a:tc>
                  <a:txBody>
                    <a:bodyPr/>
                    <a:lstStyle/>
                    <a:p>
                      <a:pPr algn="ctr">
                        <a:lnSpc>
                          <a:spcPct val="130000"/>
                        </a:lnSpc>
                        <a:spcAft>
                          <a:spcPts val="0"/>
                        </a:spcAft>
                      </a:pPr>
                      <a:r>
                        <a:rPr lang="en-GB" sz="1000" kern="50">
                          <a:effectLst/>
                        </a:rPr>
                        <a:t>Residual</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6193" marR="16193" marT="16193" marB="16193" anchor="ctr"/>
                </a:tc>
                <a:tc>
                  <a:txBody>
                    <a:bodyPr/>
                    <a:lstStyle/>
                    <a:p>
                      <a:pPr algn="ctr">
                        <a:lnSpc>
                          <a:spcPct val="130000"/>
                        </a:lnSpc>
                        <a:spcAft>
                          <a:spcPts val="0"/>
                        </a:spcAft>
                      </a:pPr>
                      <a:r>
                        <a:rPr lang="en-GB" sz="1000" kern="50">
                          <a:effectLst/>
                        </a:rPr>
                        <a:t>0.165782609</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6193" marR="16193" marT="16193" marB="16193" anchor="ctr"/>
                </a:tc>
                <a:tc>
                  <a:txBody>
                    <a:bodyPr/>
                    <a:lstStyle/>
                    <a:p>
                      <a:pPr algn="ctr">
                        <a:lnSpc>
                          <a:spcPct val="130000"/>
                        </a:lnSpc>
                        <a:spcAft>
                          <a:spcPts val="0"/>
                        </a:spcAft>
                      </a:pPr>
                      <a:r>
                        <a:rPr lang="en-GB" sz="1000" kern="50">
                          <a:effectLst/>
                        </a:rPr>
                        <a:t>4</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6193" marR="16193" marT="16193" marB="16193" anchor="ctr"/>
                </a:tc>
                <a:tc>
                  <a:txBody>
                    <a:bodyPr/>
                    <a:lstStyle/>
                    <a:p>
                      <a:pPr algn="ctr">
                        <a:lnSpc>
                          <a:spcPct val="130000"/>
                        </a:lnSpc>
                        <a:spcAft>
                          <a:spcPts val="0"/>
                        </a:spcAft>
                      </a:pPr>
                      <a:r>
                        <a:rPr lang="en-GB" sz="1000" kern="50">
                          <a:effectLst/>
                        </a:rPr>
                        <a:t>0.041446</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6193" marR="16193" marT="16193" marB="16193" anchor="ctr"/>
                </a:tc>
                <a:tc>
                  <a:txBody>
                    <a:bodyPr/>
                    <a:lstStyle/>
                    <a:p>
                      <a:pPr algn="ctr">
                        <a:lnSpc>
                          <a:spcPct val="130000"/>
                        </a:lnSpc>
                        <a:spcAft>
                          <a:spcPts val="0"/>
                        </a:spcAft>
                      </a:pPr>
                      <a:r>
                        <a:rPr lang="en-GB" sz="1000" kern="5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6193" marR="16193" marT="16193" marB="16193" anchor="ctr"/>
                </a:tc>
                <a:tc>
                  <a:txBody>
                    <a:bodyPr/>
                    <a:lstStyle/>
                    <a:p>
                      <a:pPr algn="ctr">
                        <a:lnSpc>
                          <a:spcPct val="130000"/>
                        </a:lnSpc>
                        <a:spcAft>
                          <a:spcPts val="0"/>
                        </a:spcAft>
                      </a:pPr>
                      <a:r>
                        <a:rPr lang="en-GB" sz="1000" kern="5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6193" marR="16193" marT="16193" marB="16193" anchor="ctr"/>
                </a:tc>
                <a:extLst>
                  <a:ext uri="{0D108BD9-81ED-4DB2-BD59-A6C34878D82A}">
                    <a16:rowId xmlns:a16="http://schemas.microsoft.com/office/drawing/2014/main" val="10002"/>
                  </a:ext>
                </a:extLst>
              </a:tr>
              <a:tr h="1078266">
                <a:tc vMerge="1">
                  <a:txBody>
                    <a:bodyPr/>
                    <a:lstStyle/>
                    <a:p>
                      <a:endParaRPr lang="en-GB"/>
                    </a:p>
                  </a:txBody>
                  <a:tcPr/>
                </a:tc>
                <a:tc>
                  <a:txBody>
                    <a:bodyPr/>
                    <a:lstStyle/>
                    <a:p>
                      <a:pPr algn="ctr">
                        <a:lnSpc>
                          <a:spcPct val="130000"/>
                        </a:lnSpc>
                        <a:spcAft>
                          <a:spcPts val="0"/>
                        </a:spcAft>
                      </a:pPr>
                      <a:r>
                        <a:rPr lang="en-GB" sz="1000" kern="50">
                          <a:effectLst/>
                        </a:rPr>
                        <a:t>Total</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6193" marR="16193" marT="16193" marB="16193" anchor="ctr"/>
                </a:tc>
                <a:tc>
                  <a:txBody>
                    <a:bodyPr/>
                    <a:lstStyle/>
                    <a:p>
                      <a:pPr algn="ctr">
                        <a:lnSpc>
                          <a:spcPct val="130000"/>
                        </a:lnSpc>
                        <a:spcAft>
                          <a:spcPts val="0"/>
                        </a:spcAft>
                      </a:pPr>
                      <a:r>
                        <a:rPr lang="en-US" sz="1000" kern="50" dirty="0">
                          <a:effectLst/>
                        </a:rPr>
                        <a:t>0.584333333</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193" marR="16193" marT="16193" marB="16193" anchor="ctr"/>
                </a:tc>
                <a:tc>
                  <a:txBody>
                    <a:bodyPr/>
                    <a:lstStyle/>
                    <a:p>
                      <a:pPr algn="ctr">
                        <a:lnSpc>
                          <a:spcPct val="130000"/>
                        </a:lnSpc>
                        <a:spcAft>
                          <a:spcPts val="0"/>
                        </a:spcAft>
                      </a:pPr>
                      <a:r>
                        <a:rPr lang="en-GB" sz="1000" kern="50">
                          <a:effectLst/>
                        </a:rPr>
                        <a:t>5</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6193" marR="16193" marT="16193" marB="16193" anchor="ctr"/>
                </a:tc>
                <a:tc>
                  <a:txBody>
                    <a:bodyPr/>
                    <a:lstStyle/>
                    <a:p>
                      <a:pPr algn="ctr">
                        <a:lnSpc>
                          <a:spcPct val="130000"/>
                        </a:lnSpc>
                        <a:spcAft>
                          <a:spcPts val="0"/>
                        </a:spcAft>
                      </a:pPr>
                      <a:r>
                        <a:rPr lang="en-GB" sz="1000" kern="5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6193" marR="16193" marT="16193" marB="16193" anchor="ctr"/>
                </a:tc>
                <a:tc>
                  <a:txBody>
                    <a:bodyPr/>
                    <a:lstStyle/>
                    <a:p>
                      <a:pPr algn="ctr">
                        <a:lnSpc>
                          <a:spcPct val="130000"/>
                        </a:lnSpc>
                        <a:spcAft>
                          <a:spcPts val="0"/>
                        </a:spcAft>
                      </a:pPr>
                      <a:r>
                        <a:rPr lang="en-GB" sz="1000" kern="5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6193" marR="16193" marT="16193" marB="16193" anchor="ctr"/>
                </a:tc>
                <a:tc>
                  <a:txBody>
                    <a:bodyPr/>
                    <a:lstStyle/>
                    <a:p>
                      <a:pPr algn="ctr">
                        <a:lnSpc>
                          <a:spcPct val="130000"/>
                        </a:lnSpc>
                        <a:spcAft>
                          <a:spcPts val="0"/>
                        </a:spcAft>
                      </a:pPr>
                      <a:r>
                        <a:rPr lang="en-GB" sz="1000" kern="50" dirty="0">
                          <a:effectLst/>
                        </a:rPr>
                        <a:t> </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193" marR="16193" marT="16193" marB="16193" anchor="ctr"/>
                </a:tc>
                <a:extLst>
                  <a:ext uri="{0D108BD9-81ED-4DB2-BD59-A6C34878D82A}">
                    <a16:rowId xmlns:a16="http://schemas.microsoft.com/office/drawing/2014/main" val="10003"/>
                  </a:ext>
                </a:extLst>
              </a:tr>
            </a:tbl>
          </a:graphicData>
        </a:graphic>
      </p:graphicFrame>
      <p:graphicFrame>
        <p:nvGraphicFramePr>
          <p:cNvPr id="5" name="Content Placeholder 5"/>
          <p:cNvGraphicFramePr>
            <a:graphicFrameLocks noGrp="1"/>
          </p:cNvGraphicFramePr>
          <p:nvPr>
            <p:ph sz="half" idx="1"/>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8323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7549"/>
            <a:ext cx="10515600" cy="1325563"/>
          </a:xfrm>
        </p:spPr>
        <p:txBody>
          <a:bodyPr>
            <a:normAutofit fontScale="90000"/>
          </a:bodyPr>
          <a:lstStyle/>
          <a:p>
            <a:r>
              <a:rPr lang="en-US" b="1" dirty="0" smtClean="0">
                <a:solidFill>
                  <a:srgbClr val="00B050"/>
                </a:solidFill>
              </a:rPr>
              <a:t/>
            </a:r>
            <a:br>
              <a:rPr lang="en-US" b="1" dirty="0" smtClean="0">
                <a:solidFill>
                  <a:srgbClr val="00B050"/>
                </a:solidFill>
              </a:rPr>
            </a:br>
            <a:r>
              <a:rPr lang="en-US" sz="4900" b="1" dirty="0" smtClean="0">
                <a:solidFill>
                  <a:srgbClr val="00B050"/>
                </a:solidFill>
                <a:effectLst>
                  <a:outerShdw blurRad="38100" dist="38100" dir="2700000" algn="tl">
                    <a:srgbClr val="000000">
                      <a:alpha val="43137"/>
                    </a:srgbClr>
                  </a:outerShdw>
                </a:effectLst>
              </a:rPr>
              <a:t>Effectiveness </a:t>
            </a:r>
            <a:r>
              <a:rPr lang="en-US" sz="4900" b="1" dirty="0">
                <a:solidFill>
                  <a:srgbClr val="00B050"/>
                </a:solidFill>
                <a:effectLst>
                  <a:outerShdw blurRad="38100" dist="38100" dir="2700000" algn="tl">
                    <a:srgbClr val="000000">
                      <a:alpha val="43137"/>
                    </a:srgbClr>
                  </a:outerShdw>
                </a:effectLst>
              </a:rPr>
              <a:t>of Drought-based Early Warning System</a:t>
            </a:r>
            <a:r>
              <a:rPr lang="en-GB" b="1" dirty="0"/>
              <a:t/>
            </a:r>
            <a:br>
              <a:rPr lang="en-GB" b="1" dirty="0"/>
            </a:br>
            <a:endParaRPr lang="en-GB" dirty="0"/>
          </a:p>
        </p:txBody>
      </p:sp>
      <p:sp>
        <p:nvSpPr>
          <p:cNvPr id="3" name="Content Placeholder 2"/>
          <p:cNvSpPr>
            <a:spLocks noGrp="1"/>
          </p:cNvSpPr>
          <p:nvPr>
            <p:ph sz="half" idx="1"/>
          </p:nvPr>
        </p:nvSpPr>
        <p:spPr>
          <a:xfrm>
            <a:off x="838200" y="1825625"/>
            <a:ext cx="9986682" cy="3163234"/>
          </a:xfrm>
        </p:spPr>
        <p:txBody>
          <a:bodyPr>
            <a:normAutofit/>
          </a:bodyPr>
          <a:lstStyle/>
          <a:p>
            <a:pPr marL="0" indent="0">
              <a:buNone/>
            </a:pPr>
            <a:r>
              <a:rPr lang="en-GB" sz="2400" dirty="0" smtClean="0"/>
              <a:t>From </a:t>
            </a:r>
            <a:r>
              <a:rPr lang="en-GB" sz="2400" dirty="0"/>
              <a:t>the analysis, it was confirmed that there is a linear correlation between rainfall and production. The amount of harvest increases as the rainfall received increases and decreases as the rainfall amount decreases. This correlation holds so long as the rain is not in excess or extreme deficit. Rainfall amount received was thus, a good indicator of harvest.</a:t>
            </a:r>
          </a:p>
          <a:p>
            <a:endParaRPr lang="en-GB" dirty="0"/>
          </a:p>
        </p:txBody>
      </p:sp>
    </p:spTree>
    <p:extLst>
      <p:ext uri="{BB962C8B-B14F-4D97-AF65-F5344CB8AC3E}">
        <p14:creationId xmlns:p14="http://schemas.microsoft.com/office/powerpoint/2010/main" val="41655868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WRSI </a:t>
            </a:r>
            <a:r>
              <a:rPr lang="en-GB" sz="2400" dirty="0" err="1" smtClean="0"/>
              <a:t>EoS</a:t>
            </a:r>
            <a:r>
              <a:rPr lang="en-GB" sz="2400" dirty="0" smtClean="0"/>
              <a:t> forecasts</a:t>
            </a:r>
            <a:endParaRPr lang="en-GB" sz="2400" dirty="0"/>
          </a:p>
        </p:txBody>
      </p:sp>
      <p:pic>
        <p:nvPicPr>
          <p:cNvPr id="5" name="Content Placeholder 4" descr="Makueni2014LRA"/>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600196" y="2172490"/>
            <a:ext cx="3657607" cy="3657607"/>
          </a:xfrm>
          <a:prstGeom prst="rect">
            <a:avLst/>
          </a:prstGeom>
          <a:noFill/>
          <a:ln>
            <a:noFill/>
          </a:ln>
        </p:spPr>
      </p:pic>
      <p:pic>
        <p:nvPicPr>
          <p:cNvPr id="6" name="Content Placeholder 5" descr="Makueni2015LRA"/>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934196" y="2172490"/>
            <a:ext cx="3657607" cy="3657607"/>
          </a:xfrm>
          <a:prstGeom prst="rect">
            <a:avLst/>
          </a:prstGeom>
          <a:noFill/>
          <a:extLst/>
        </p:spPr>
      </p:pic>
    </p:spTree>
    <p:extLst>
      <p:ext uri="{BB962C8B-B14F-4D97-AF65-F5344CB8AC3E}">
        <p14:creationId xmlns:p14="http://schemas.microsoft.com/office/powerpoint/2010/main" val="1150906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Mandate of the NDMA</a:t>
            </a:r>
            <a:endParaRPr lang="en-GB" dirty="0"/>
          </a:p>
        </p:txBody>
      </p:sp>
      <p:sp>
        <p:nvSpPr>
          <p:cNvPr id="5" name="Text Placeholder 4"/>
          <p:cNvSpPr>
            <a:spLocks noGrp="1"/>
          </p:cNvSpPr>
          <p:nvPr>
            <p:ph type="body" idx="1"/>
          </p:nvPr>
        </p:nvSpPr>
        <p:spPr>
          <a:xfrm>
            <a:off x="976313" y="1556318"/>
            <a:ext cx="5157787" cy="823912"/>
          </a:xfrm>
        </p:spPr>
        <p:txBody>
          <a:bodyPr/>
          <a:lstStyle/>
          <a:p>
            <a:r>
              <a:rPr lang="en-US" dirty="0" smtClean="0"/>
              <a:t>Establishment</a:t>
            </a:r>
            <a:endParaRPr lang="en-GB" dirty="0"/>
          </a:p>
        </p:txBody>
      </p:sp>
      <p:sp>
        <p:nvSpPr>
          <p:cNvPr id="3" name="Content Placeholder 2"/>
          <p:cNvSpPr>
            <a:spLocks noGrp="1"/>
          </p:cNvSpPr>
          <p:nvPr>
            <p:ph sz="half" idx="2"/>
          </p:nvPr>
        </p:nvSpPr>
        <p:spPr>
          <a:xfrm>
            <a:off x="1828800" y="2286000"/>
            <a:ext cx="4114800" cy="3951288"/>
          </a:xfrm>
        </p:spPr>
        <p:txBody>
          <a:bodyPr>
            <a:normAutofit lnSpcReduction="10000"/>
          </a:bodyPr>
          <a:lstStyle/>
          <a:p>
            <a:r>
              <a:rPr lang="en-US" dirty="0" smtClean="0">
                <a:latin typeface="Tw Cen MT" pitchFamily="34" charset="0"/>
              </a:rPr>
              <a:t>A State Corporation established through National Drought Management Authority </a:t>
            </a:r>
            <a:r>
              <a:rPr lang="en-US" dirty="0">
                <a:latin typeface="Tw Cen MT" pitchFamily="34" charset="0"/>
              </a:rPr>
              <a:t>A</a:t>
            </a:r>
            <a:r>
              <a:rPr lang="en-US" dirty="0" smtClean="0">
                <a:latin typeface="Tw Cen MT" pitchFamily="34" charset="0"/>
              </a:rPr>
              <a:t>ct (2016)</a:t>
            </a:r>
          </a:p>
          <a:p>
            <a:r>
              <a:rPr lang="en-US" dirty="0" smtClean="0">
                <a:latin typeface="Tw Cen MT" pitchFamily="34" charset="0"/>
              </a:rPr>
              <a:t>A permanent and specialist body, headquartered in Nairobi, with offices in drought-prone counties</a:t>
            </a:r>
            <a:endParaRPr lang="en-GB" dirty="0">
              <a:latin typeface="Tw Cen MT" pitchFamily="34" charset="0"/>
            </a:endParaRPr>
          </a:p>
        </p:txBody>
      </p:sp>
      <p:sp>
        <p:nvSpPr>
          <p:cNvPr id="6" name="Text Placeholder 5"/>
          <p:cNvSpPr>
            <a:spLocks noGrp="1"/>
          </p:cNvSpPr>
          <p:nvPr>
            <p:ph type="body" sz="quarter" idx="3"/>
          </p:nvPr>
        </p:nvSpPr>
        <p:spPr>
          <a:xfrm>
            <a:off x="6097588" y="1462088"/>
            <a:ext cx="5183188" cy="823912"/>
          </a:xfrm>
        </p:spPr>
        <p:txBody>
          <a:bodyPr/>
          <a:lstStyle/>
          <a:p>
            <a:r>
              <a:rPr lang="en-US" dirty="0" smtClean="0"/>
              <a:t>Mandate</a:t>
            </a:r>
            <a:endParaRPr lang="en-GB" dirty="0"/>
          </a:p>
        </p:txBody>
      </p:sp>
      <p:sp>
        <p:nvSpPr>
          <p:cNvPr id="7" name="Content Placeholder 6"/>
          <p:cNvSpPr>
            <a:spLocks noGrp="1"/>
          </p:cNvSpPr>
          <p:nvPr>
            <p:ph sz="quarter" idx="4"/>
          </p:nvPr>
        </p:nvSpPr>
        <p:spPr>
          <a:xfrm>
            <a:off x="6324600" y="2209800"/>
            <a:ext cx="3931920" cy="3951288"/>
          </a:xfrm>
        </p:spPr>
        <p:txBody>
          <a:bodyPr/>
          <a:lstStyle/>
          <a:p>
            <a:pPr marL="0" indent="0" algn="just">
              <a:buNone/>
            </a:pPr>
            <a:r>
              <a:rPr lang="en-US" i="1" dirty="0" smtClean="0"/>
              <a:t>“</a:t>
            </a:r>
            <a:r>
              <a:rPr lang="en-US" dirty="0" smtClean="0">
                <a:latin typeface="Tw Cen MT" pitchFamily="34" charset="0"/>
              </a:rPr>
              <a:t>The Authority shall, either on its own or in association with other authorities or persons, establish mechanisms to ensure that drought does not become famine and the impacts of climate change are sufficiently mitigated.”</a:t>
            </a:r>
            <a:endParaRPr lang="en-GB" dirty="0">
              <a:latin typeface="Tw Cen MT" pitchFamily="34" charset="0"/>
            </a:endParaRPr>
          </a:p>
        </p:txBody>
      </p:sp>
      <p:sp>
        <p:nvSpPr>
          <p:cNvPr id="8" name="ThermometerBar"/>
          <p:cNvSpPr/>
          <p:nvPr/>
        </p:nvSpPr>
        <p:spPr>
          <a:xfrm>
            <a:off x="1524000" y="6756400"/>
            <a:ext cx="1306286" cy="101600"/>
          </a:xfrm>
          <a:prstGeom prst="rect">
            <a:avLst/>
          </a:prstGeom>
          <a:gradFill flip="none" rotWithShape="1">
            <a:gsLst>
              <a:gs pos="0">
                <a:schemeClr val="accent1"/>
              </a:gs>
              <a:gs pos="100000">
                <a:srgbClr val="FFFFFF"/>
              </a:gs>
            </a:gsLst>
            <a:lin ang="5400000" scaled="1"/>
            <a:tileRect/>
          </a:gradFill>
          <a:ln w="26425" cap="flat" cmpd="sng" algn="ctr">
            <a:noFill/>
            <a:prstDash val="solid"/>
          </a:ln>
          <a:effectLst/>
          <a:extLst>
            <a:ext uri="{91240B29-F687-4F45-9708-019B960494DF}">
              <a14:hiddenLine xmlns:a14="http://schemas.microsoft.com/office/drawing/2010/main" w="2642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8072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WRSI </a:t>
            </a:r>
            <a:r>
              <a:rPr lang="en-GB" sz="2400" dirty="0" err="1" smtClean="0"/>
              <a:t>EoS</a:t>
            </a:r>
            <a:r>
              <a:rPr lang="en-GB" sz="2400" dirty="0" smtClean="0"/>
              <a:t> forecasts</a:t>
            </a:r>
            <a:endParaRPr lang="en-GB" sz="2400" dirty="0"/>
          </a:p>
        </p:txBody>
      </p:sp>
      <p:pic>
        <p:nvPicPr>
          <p:cNvPr id="9" name="Content Placeholder 4" descr="Makueni2017LRA"/>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934196" y="2172490"/>
            <a:ext cx="3657607" cy="3657607"/>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9" descr="Makueni2016LRA"/>
          <p:cNvPicPr>
            <a:picLocks noGrp="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600196" y="2172490"/>
            <a:ext cx="3657607" cy="3657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019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WRSI </a:t>
            </a:r>
            <a:r>
              <a:rPr lang="en-GB" dirty="0" err="1" smtClean="0"/>
              <a:t>EoS</a:t>
            </a:r>
            <a:r>
              <a:rPr lang="en-GB" dirty="0" smtClean="0"/>
              <a:t> forecasts</a:t>
            </a:r>
            <a:endParaRPr lang="en-GB" dirty="0"/>
          </a:p>
        </p:txBody>
      </p:sp>
      <p:pic>
        <p:nvPicPr>
          <p:cNvPr id="7" name="Content Placeholder 4" descr="Makueni2019LRA"/>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934196" y="2172490"/>
            <a:ext cx="3657607" cy="3657607"/>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5" descr="Makueni2018LRA"/>
          <p:cNvPicPr>
            <a:picLocks noGrp="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600196" y="2172490"/>
            <a:ext cx="3657607" cy="3657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179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8305800" cy="609600"/>
          </a:xfrm>
        </p:spPr>
        <p:txBody>
          <a:bodyPr rtlCol="0">
            <a:normAutofit/>
          </a:bodyPr>
          <a:lstStyle/>
          <a:p>
            <a:pPr eaLnBrk="1" fontAlgn="auto" hangingPunct="1">
              <a:spcAft>
                <a:spcPts val="0"/>
              </a:spcAft>
              <a:defRPr/>
            </a:pPr>
            <a:r>
              <a:rPr lang="en-US" sz="3600" b="1" dirty="0" smtClean="0">
                <a:solidFill>
                  <a:srgbClr val="00B050"/>
                </a:solidFill>
                <a:effectLst>
                  <a:outerShdw blurRad="38100" dist="38100" dir="2700000" algn="tl">
                    <a:srgbClr val="000000">
                      <a:alpha val="43137"/>
                    </a:srgbClr>
                  </a:outerShdw>
                </a:effectLst>
              </a:rPr>
              <a:t>Summary and Conclusions</a:t>
            </a:r>
            <a:endParaRPr lang="en-US" sz="3600" dirty="0">
              <a:solidFill>
                <a:srgbClr val="00B050"/>
              </a:solidFill>
            </a:endParaRPr>
          </a:p>
        </p:txBody>
      </p:sp>
      <p:sp>
        <p:nvSpPr>
          <p:cNvPr id="61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3B2097A-C095-48C2-85F3-E39567A499DB}" type="slidenum">
              <a:rPr lang="en-US" altLang="en-US" sz="1200">
                <a:solidFill>
                  <a:srgbClr val="898989"/>
                </a:solidFill>
                <a:latin typeface="Arial" panose="020B0604020202020204" pitchFamily="34" charset="0"/>
              </a:rPr>
              <a:pPr>
                <a:spcBef>
                  <a:spcPct val="0"/>
                </a:spcBef>
                <a:buFontTx/>
                <a:buNone/>
              </a:pPr>
              <a:t>22</a:t>
            </a:fld>
            <a:endParaRPr lang="en-US" altLang="en-US" sz="1200">
              <a:solidFill>
                <a:srgbClr val="898989"/>
              </a:solidFill>
              <a:latin typeface="Arial" panose="020B0604020202020204" pitchFamily="34" charset="0"/>
            </a:endParaRPr>
          </a:p>
        </p:txBody>
      </p:sp>
      <p:sp>
        <p:nvSpPr>
          <p:cNvPr id="6" name="Rectangle 3"/>
          <p:cNvSpPr txBox="1">
            <a:spLocks noChangeArrowheads="1"/>
          </p:cNvSpPr>
          <p:nvPr/>
        </p:nvSpPr>
        <p:spPr bwMode="auto">
          <a:xfrm>
            <a:off x="0" y="545690"/>
            <a:ext cx="12192000" cy="7167716"/>
          </a:xfrm>
          <a:prstGeom prst="rect">
            <a:avLst/>
          </a:prstGeom>
          <a:noFill/>
          <a:ln>
            <a:noFill/>
          </a:ln>
          <a:extLst/>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28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4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0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18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18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18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18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18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1800">
                <a:solidFill>
                  <a:schemeClr val="tx1"/>
                </a:solidFill>
                <a:latin typeface="+mn-lt"/>
                <a:cs typeface="+mn-cs"/>
              </a:defRPr>
            </a:lvl9pPr>
          </a:lstStyle>
          <a:p>
            <a:pPr marL="285750" lvl="0" indent="-285750" defTabSz="457200" eaLnBrk="1" fontAlgn="auto" hangingPunct="1">
              <a:spcAft>
                <a:spcPts val="600"/>
              </a:spcAft>
              <a:buClr>
                <a:prstClr val="white"/>
              </a:buClr>
              <a:buSzPct val="80000"/>
              <a:buFont typeface="Wingdings 3" panose="05040102010807070707" pitchFamily="18" charset="2"/>
              <a:buChar char=""/>
            </a:pPr>
            <a:r>
              <a:rPr lang="en-GB" sz="2000" dirty="0"/>
              <a:t>Satellite imagery was found to be highly accurate in giving the estimates of the highs and lows of the seasonal production with a margin of error of about 10-38 percent of actual production</a:t>
            </a:r>
            <a:r>
              <a:rPr lang="en-GB" sz="2000" dirty="0" smtClean="0"/>
              <a:t>.</a:t>
            </a:r>
          </a:p>
          <a:p>
            <a:pPr marL="285750" lvl="0" indent="-285750" defTabSz="457200" eaLnBrk="1" fontAlgn="auto" hangingPunct="1">
              <a:spcAft>
                <a:spcPts val="600"/>
              </a:spcAft>
              <a:buClr>
                <a:prstClr val="white"/>
              </a:buClr>
              <a:buSzPct val="80000"/>
              <a:buFont typeface="Wingdings 3" panose="05040102010807070707" pitchFamily="18" charset="2"/>
              <a:buChar char=""/>
            </a:pPr>
            <a:r>
              <a:rPr lang="en-GB" sz="2000" dirty="0"/>
              <a:t>The use of the drought-based early warning system is useful in monitoring the growth progress of crops and stress related to agricultural factors through the use of crop coefficients, crop development models, and satellite data</a:t>
            </a:r>
            <a:r>
              <a:rPr lang="en-GB" sz="2000" dirty="0" smtClean="0"/>
              <a:t>.</a:t>
            </a:r>
          </a:p>
          <a:p>
            <a:pPr marL="285750" lvl="0" indent="-285750" defTabSz="457200" eaLnBrk="1" fontAlgn="auto" hangingPunct="1">
              <a:spcAft>
                <a:spcPts val="600"/>
              </a:spcAft>
              <a:buClr>
                <a:prstClr val="white"/>
              </a:buClr>
              <a:buSzPct val="80000"/>
              <a:buFont typeface="Wingdings 3" panose="05040102010807070707" pitchFamily="18" charset="2"/>
              <a:buChar char=""/>
            </a:pPr>
            <a:r>
              <a:rPr lang="en-GB" sz="2000" dirty="0"/>
              <a:t>The strength of the system is that it allows for spatial coverage and a high resolution over the different terrains. Its weakness is that other factors other than </a:t>
            </a:r>
            <a:r>
              <a:rPr lang="en-GB" sz="2000" dirty="0" smtClean="0"/>
              <a:t>water( such as disease, soil fertility, pest infestation) </a:t>
            </a:r>
            <a:r>
              <a:rPr lang="en-GB" sz="2000" dirty="0"/>
              <a:t>can also lead to stress on the crop growth.</a:t>
            </a:r>
            <a:r>
              <a:rPr lang="en-GB" sz="2000" dirty="0" smtClean="0"/>
              <a:t> </a:t>
            </a:r>
          </a:p>
          <a:p>
            <a:pPr marL="285750" lvl="0" indent="-285750" defTabSz="457200" eaLnBrk="1" fontAlgn="auto" hangingPunct="1">
              <a:spcAft>
                <a:spcPts val="600"/>
              </a:spcAft>
              <a:buClr>
                <a:prstClr val="white"/>
              </a:buClr>
              <a:buSzPct val="80000"/>
              <a:buFont typeface="Wingdings 3" panose="05040102010807070707" pitchFamily="18" charset="2"/>
              <a:buChar char=""/>
            </a:pPr>
            <a:r>
              <a:rPr lang="en-GB" sz="2000" dirty="0"/>
              <a:t>The use of satellite rainfall estimates often has errors that can impact on the crop models and the balance of evapotranspiration findings</a:t>
            </a:r>
            <a:r>
              <a:rPr lang="en-GB" sz="2000" dirty="0" smtClean="0"/>
              <a:t>.</a:t>
            </a:r>
          </a:p>
          <a:p>
            <a:pPr marL="285750" lvl="0" indent="-285750" defTabSz="457200" eaLnBrk="1" fontAlgn="auto" hangingPunct="1">
              <a:spcAft>
                <a:spcPts val="600"/>
              </a:spcAft>
              <a:buClr>
                <a:prstClr val="white"/>
              </a:buClr>
              <a:buSzPct val="80000"/>
              <a:buFont typeface="Wingdings 3" panose="05040102010807070707" pitchFamily="18" charset="2"/>
              <a:buChar char=""/>
            </a:pPr>
            <a:r>
              <a:rPr lang="en-GB" sz="2000" dirty="0"/>
              <a:t>WRSI crop model is season specific. The seasons are pre-defined in the software and hence it is important to combine the model with other methods such as ground-</a:t>
            </a:r>
            <a:r>
              <a:rPr lang="en-GB" sz="2000" dirty="0" err="1"/>
              <a:t>truthing</a:t>
            </a:r>
            <a:r>
              <a:rPr lang="en-GB" sz="2000" dirty="0"/>
              <a:t> to verify whether actual planting is taking place at the start of the season</a:t>
            </a:r>
            <a:r>
              <a:rPr lang="en-GB" sz="2000" dirty="0" smtClean="0"/>
              <a:t>.</a:t>
            </a:r>
          </a:p>
          <a:p>
            <a:pPr marL="285750" lvl="0" indent="-285750" defTabSz="457200" eaLnBrk="1" fontAlgn="auto" hangingPunct="1">
              <a:spcAft>
                <a:spcPts val="600"/>
              </a:spcAft>
              <a:buClr>
                <a:prstClr val="white"/>
              </a:buClr>
              <a:buSzPct val="80000"/>
              <a:buFont typeface="Wingdings 3" panose="05040102010807070707" pitchFamily="18" charset="2"/>
              <a:buChar char=""/>
            </a:pPr>
            <a:r>
              <a:rPr lang="en-GB" sz="2000" dirty="0"/>
              <a:t>Timely and accurate early warning information on the existing risks and vulnerabilities help making better decisions on the right crops to plant, the right time to plant and harvest, the right pesticides and fertilizers to use, rangeland management decisions among other important decisions.</a:t>
            </a:r>
            <a:endParaRPr lang="en-GB" sz="2000" dirty="0" smtClean="0"/>
          </a:p>
          <a:p>
            <a:pPr marL="285750" lvl="0" indent="-285750" defTabSz="457200" eaLnBrk="1" fontAlgn="auto" hangingPunct="1">
              <a:spcAft>
                <a:spcPts val="600"/>
              </a:spcAft>
              <a:buClr>
                <a:prstClr val="white"/>
              </a:buClr>
              <a:buSzPct val="80000"/>
              <a:buFont typeface="Wingdings 3" panose="05040102010807070707" pitchFamily="18" charset="2"/>
              <a:buChar char=""/>
            </a:pPr>
            <a:endParaRPr lang="en-US" altLang="en-US" sz="2600" dirty="0">
              <a:solidFill>
                <a:prstClr val="black"/>
              </a:solidFill>
            </a:endParaRPr>
          </a:p>
        </p:txBody>
      </p:sp>
    </p:spTree>
    <p:extLst>
      <p:ext uri="{BB962C8B-B14F-4D97-AF65-F5344CB8AC3E}">
        <p14:creationId xmlns:p14="http://schemas.microsoft.com/office/powerpoint/2010/main" val="2452599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8305800" cy="609600"/>
          </a:xfrm>
        </p:spPr>
        <p:txBody>
          <a:bodyPr rtlCol="0">
            <a:normAutofit/>
          </a:bodyPr>
          <a:lstStyle/>
          <a:p>
            <a:pPr>
              <a:defRPr/>
            </a:pPr>
            <a:r>
              <a:rPr lang="en-US" sz="3600" b="1" dirty="0" smtClean="0">
                <a:solidFill>
                  <a:srgbClr val="00B050"/>
                </a:solidFill>
                <a:effectLst>
                  <a:outerShdw blurRad="38100" dist="38100" dir="2700000" algn="tl">
                    <a:srgbClr val="000000">
                      <a:alpha val="43137"/>
                    </a:srgbClr>
                  </a:outerShdw>
                </a:effectLst>
              </a:rPr>
              <a:t>Conclusions</a:t>
            </a:r>
            <a:endParaRPr lang="en-US" sz="3600" dirty="0">
              <a:solidFill>
                <a:srgbClr val="00B050"/>
              </a:solidFill>
            </a:endParaRPr>
          </a:p>
        </p:txBody>
      </p:sp>
      <p:sp>
        <p:nvSpPr>
          <p:cNvPr id="61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3B2097A-C095-48C2-85F3-E39567A499DB}" type="slidenum">
              <a:rPr lang="en-US" altLang="en-US" sz="1200">
                <a:solidFill>
                  <a:srgbClr val="898989"/>
                </a:solidFill>
                <a:latin typeface="Arial" panose="020B0604020202020204" pitchFamily="34" charset="0"/>
              </a:rPr>
              <a:pPr>
                <a:spcBef>
                  <a:spcPct val="0"/>
                </a:spcBef>
                <a:buFontTx/>
                <a:buNone/>
              </a:pPr>
              <a:t>23</a:t>
            </a:fld>
            <a:endParaRPr lang="en-US" altLang="en-US" sz="1200">
              <a:solidFill>
                <a:srgbClr val="898989"/>
              </a:solidFill>
              <a:latin typeface="Arial" panose="020B0604020202020204" pitchFamily="34" charset="0"/>
            </a:endParaRPr>
          </a:p>
        </p:txBody>
      </p:sp>
      <p:sp>
        <p:nvSpPr>
          <p:cNvPr id="6" name="Rectangle 3"/>
          <p:cNvSpPr txBox="1">
            <a:spLocks noChangeArrowheads="1"/>
          </p:cNvSpPr>
          <p:nvPr/>
        </p:nvSpPr>
        <p:spPr bwMode="auto">
          <a:xfrm>
            <a:off x="0" y="545690"/>
            <a:ext cx="12192000" cy="7167716"/>
          </a:xfrm>
          <a:prstGeom prst="rect">
            <a:avLst/>
          </a:prstGeom>
          <a:noFill/>
          <a:ln>
            <a:noFill/>
          </a:ln>
          <a:extLst/>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28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4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0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18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18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18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18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18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1800">
                <a:solidFill>
                  <a:schemeClr val="tx1"/>
                </a:solidFill>
                <a:latin typeface="+mn-lt"/>
                <a:cs typeface="+mn-cs"/>
              </a:defRPr>
            </a:lvl9pPr>
          </a:lstStyle>
          <a:p>
            <a:pPr marL="0" indent="0">
              <a:buNone/>
            </a:pPr>
            <a:r>
              <a:rPr lang="en-GB" sz="2000" dirty="0"/>
              <a:t> </a:t>
            </a:r>
          </a:p>
          <a:p>
            <a:r>
              <a:rPr lang="en-GB" sz="2000" dirty="0"/>
              <a:t>Four of the five rainfall seasons analysed proved that there was indeed a linear relationship between crop moisture/ rainfall received and the production. This was seen in the R</a:t>
            </a:r>
            <a:r>
              <a:rPr lang="en-GB" sz="2000" baseline="30000" dirty="0"/>
              <a:t>2</a:t>
            </a:r>
            <a:r>
              <a:rPr lang="en-GB" sz="2000" dirty="0"/>
              <a:t> values that exceeded 50 percent. The R</a:t>
            </a:r>
            <a:r>
              <a:rPr lang="en-GB" sz="2000" baseline="30000" dirty="0"/>
              <a:t>2</a:t>
            </a:r>
            <a:r>
              <a:rPr lang="en-GB" sz="2000" dirty="0"/>
              <a:t> values for the March-April-May for 2015, 2016, 2017 and 2018 were R</a:t>
            </a:r>
            <a:r>
              <a:rPr lang="en-GB" sz="2000" baseline="30000" dirty="0"/>
              <a:t>2</a:t>
            </a:r>
            <a:r>
              <a:rPr lang="en-GB" sz="2000" dirty="0"/>
              <a:t> =0.04, 0.62, 0.74, and 0.72 respectively. This was also done for October-December 2017 rainy season and October-December 2018 season where R</a:t>
            </a:r>
            <a:r>
              <a:rPr lang="en-GB" sz="2000" baseline="30000" dirty="0"/>
              <a:t>2</a:t>
            </a:r>
            <a:r>
              <a:rPr lang="en-GB" sz="2000" dirty="0"/>
              <a:t>=0.86 and R</a:t>
            </a:r>
            <a:r>
              <a:rPr lang="en-GB" sz="2000" baseline="30000" dirty="0"/>
              <a:t>2</a:t>
            </a:r>
            <a:r>
              <a:rPr lang="en-GB" sz="2000" dirty="0"/>
              <a:t>=0.68 respectively</a:t>
            </a:r>
          </a:p>
          <a:p>
            <a:pPr marL="0" indent="0">
              <a:buNone/>
            </a:pPr>
            <a:r>
              <a:rPr lang="en-GB" sz="2000" dirty="0"/>
              <a:t> </a:t>
            </a:r>
          </a:p>
          <a:p>
            <a:r>
              <a:rPr lang="en-GB" sz="2000" dirty="0"/>
              <a:t>The drought-based early warning system is of importance to the local communities since of the 74 respondents, 58 percent, 60 percent and 61 percent said that the Drought Early Warning System provided accurate, timely and relevant drought early warning information respectively.</a:t>
            </a:r>
          </a:p>
          <a:p>
            <a:pPr marL="0" indent="0">
              <a:buNone/>
            </a:pPr>
            <a:r>
              <a:rPr lang="en-GB" sz="2000" dirty="0"/>
              <a:t> </a:t>
            </a:r>
          </a:p>
          <a:p>
            <a:r>
              <a:rPr lang="en-GB" sz="2000" dirty="0"/>
              <a:t>Drought-based early warning systems had a huge impact on land use to farmers at household level. From the study, it was found that the information issued was crucial to the farmers to determine the various kinds of land uses such as what variety of crops to plant for the season depending on the seasonal outlook. According to the farmers. majority of the time, these outlooks turned out to be accurate and as a result, ensured that the farmers maintained a profit on their enterprises.</a:t>
            </a:r>
          </a:p>
        </p:txBody>
      </p:sp>
    </p:spTree>
    <p:extLst>
      <p:ext uri="{BB962C8B-B14F-4D97-AF65-F5344CB8AC3E}">
        <p14:creationId xmlns:p14="http://schemas.microsoft.com/office/powerpoint/2010/main" val="84448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8305800" cy="609600"/>
          </a:xfrm>
        </p:spPr>
        <p:txBody>
          <a:bodyPr rtlCol="0">
            <a:normAutofit/>
          </a:bodyPr>
          <a:lstStyle/>
          <a:p>
            <a:pPr eaLnBrk="1" fontAlgn="auto" hangingPunct="1">
              <a:spcAft>
                <a:spcPts val="0"/>
              </a:spcAft>
              <a:defRPr/>
            </a:pPr>
            <a:r>
              <a:rPr lang="en-US" sz="3600" b="1" dirty="0" smtClean="0">
                <a:solidFill>
                  <a:srgbClr val="00B050"/>
                </a:solidFill>
                <a:effectLst>
                  <a:outerShdw blurRad="38100" dist="38100" dir="2700000" algn="tl">
                    <a:srgbClr val="000000">
                      <a:alpha val="43137"/>
                    </a:srgbClr>
                  </a:outerShdw>
                </a:effectLst>
              </a:rPr>
              <a:t>Recommendations</a:t>
            </a:r>
            <a:endParaRPr lang="en-US" sz="3600" dirty="0">
              <a:solidFill>
                <a:srgbClr val="00B050"/>
              </a:solidFill>
            </a:endParaRPr>
          </a:p>
        </p:txBody>
      </p:sp>
      <p:sp>
        <p:nvSpPr>
          <p:cNvPr id="61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3B2097A-C095-48C2-85F3-E39567A499DB}" type="slidenum">
              <a:rPr lang="en-US" altLang="en-US" sz="1200">
                <a:solidFill>
                  <a:srgbClr val="898989"/>
                </a:solidFill>
                <a:latin typeface="Arial" panose="020B0604020202020204" pitchFamily="34" charset="0"/>
              </a:rPr>
              <a:pPr>
                <a:spcBef>
                  <a:spcPct val="0"/>
                </a:spcBef>
                <a:buFontTx/>
                <a:buNone/>
              </a:pPr>
              <a:t>24</a:t>
            </a:fld>
            <a:endParaRPr lang="en-US" altLang="en-US" sz="1200">
              <a:solidFill>
                <a:srgbClr val="898989"/>
              </a:solidFill>
              <a:latin typeface="Arial" panose="020B0604020202020204" pitchFamily="34" charset="0"/>
            </a:endParaRPr>
          </a:p>
        </p:txBody>
      </p:sp>
      <p:sp>
        <p:nvSpPr>
          <p:cNvPr id="6" name="Rectangle 3"/>
          <p:cNvSpPr txBox="1">
            <a:spLocks noChangeArrowheads="1"/>
          </p:cNvSpPr>
          <p:nvPr/>
        </p:nvSpPr>
        <p:spPr bwMode="auto">
          <a:xfrm>
            <a:off x="0" y="545690"/>
            <a:ext cx="12192000" cy="7167716"/>
          </a:xfrm>
          <a:prstGeom prst="rect">
            <a:avLst/>
          </a:prstGeom>
          <a:noFill/>
          <a:ln>
            <a:noFill/>
          </a:ln>
          <a:extLst/>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28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4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0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18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18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18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18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18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1800">
                <a:solidFill>
                  <a:schemeClr val="tx1"/>
                </a:solidFill>
                <a:latin typeface="+mn-lt"/>
                <a:cs typeface="+mn-cs"/>
              </a:defRPr>
            </a:lvl9pPr>
          </a:lstStyle>
          <a:p>
            <a:pPr lvl="0"/>
            <a:r>
              <a:rPr lang="en-GB" sz="2000" dirty="0" smtClean="0"/>
              <a:t>Collaboration with Germany universities with NDMA(all 23 ASAL counties) on provision of GIS software and Remote sensed data and analysis for the Early Warning System.</a:t>
            </a:r>
          </a:p>
          <a:p>
            <a:pPr lvl="0"/>
            <a:r>
              <a:rPr lang="en-GB" sz="2000" dirty="0" smtClean="0"/>
              <a:t>Incorporation </a:t>
            </a:r>
            <a:r>
              <a:rPr lang="en-GB" sz="2000" dirty="0"/>
              <a:t>of </a:t>
            </a:r>
            <a:r>
              <a:rPr lang="en-GB" sz="2000" dirty="0" smtClean="0"/>
              <a:t>the crop production forecasting component in </a:t>
            </a:r>
            <a:r>
              <a:rPr lang="en-GB" sz="2000" dirty="0"/>
              <a:t>the </a:t>
            </a:r>
            <a:r>
              <a:rPr lang="en-GB" sz="2000" dirty="0" smtClean="0"/>
              <a:t>drought-based early </a:t>
            </a:r>
            <a:r>
              <a:rPr lang="en-GB" sz="2000" dirty="0"/>
              <a:t>Warning System by the National Drought Management Authority who are tasked with running the Early Warning System. This will help in complementing field data in the monitoring and projection of crop performance by the department of agriculture. This will be useful in influencing farmers’ decisions on land use and crop production This will be complementary to already existing indicators such as the Vegetation Condition Index (VCI) which are mainly oriented towards monitoring of rangelands. </a:t>
            </a:r>
            <a:endParaRPr lang="en-GB" sz="2000" dirty="0" smtClean="0"/>
          </a:p>
          <a:p>
            <a:pPr lvl="0"/>
            <a:r>
              <a:rPr lang="en-GB" sz="2000" dirty="0" smtClean="0"/>
              <a:t>Promoting adaptation of technologies in drought mitigation/preparedness such as planting of crop varieties that are suitable for specific areas. This will involve collaboration with both local and international research institutions</a:t>
            </a:r>
            <a:endParaRPr lang="en-GB" sz="2000" dirty="0"/>
          </a:p>
          <a:p>
            <a:pPr lvl="0"/>
            <a:r>
              <a:rPr lang="en-GB" sz="2000" dirty="0"/>
              <a:t>Timely production and dissemination of advisories for farmers before the planting season to enable them make proper decisions on the appropriate land uses and practices. This will be a joint effort of the county department of agriculture and other stakeholders such as Non-state actors and government line departments.</a:t>
            </a:r>
          </a:p>
          <a:p>
            <a:pPr lvl="0"/>
            <a:r>
              <a:rPr lang="en-GB" sz="2000" dirty="0"/>
              <a:t>Additional methods of dissemination of Drought Early Warning System information that have a wider reach should be considered such as the use of vernacular radio stations by the National Drought Management Authority which is mandated to disseminate this information.</a:t>
            </a:r>
            <a:endParaRPr lang="en-GB" sz="2000" dirty="0">
              <a:effectLst/>
            </a:endParaRPr>
          </a:p>
        </p:txBody>
      </p:sp>
    </p:spTree>
    <p:extLst>
      <p:ext uri="{BB962C8B-B14F-4D97-AF65-F5344CB8AC3E}">
        <p14:creationId xmlns:p14="http://schemas.microsoft.com/office/powerpoint/2010/main" val="21791627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Acknowledgement</a:t>
            </a:r>
          </a:p>
        </p:txBody>
      </p:sp>
      <p:sp>
        <p:nvSpPr>
          <p:cNvPr id="3" name="Content Placeholder 2"/>
          <p:cNvSpPr>
            <a:spLocks noGrp="1"/>
          </p:cNvSpPr>
          <p:nvPr>
            <p:ph sz="half" idx="1"/>
          </p:nvPr>
        </p:nvSpPr>
        <p:spPr>
          <a:xfrm>
            <a:off x="1580605" y="1812562"/>
            <a:ext cx="8057606" cy="4351338"/>
          </a:xfrm>
        </p:spPr>
        <p:txBody>
          <a:bodyPr>
            <a:normAutofit/>
          </a:bodyPr>
          <a:lstStyle/>
          <a:p>
            <a:r>
              <a:rPr lang="en-US" dirty="0"/>
              <a:t>Many thanks to :</a:t>
            </a:r>
            <a:endParaRPr lang="en-US" dirty="0" smtClean="0">
              <a:effectLst/>
            </a:endParaRPr>
          </a:p>
          <a:p>
            <a:r>
              <a:rPr lang="en-US" dirty="0"/>
              <a:t>My supervisors Professor F. </a:t>
            </a:r>
            <a:r>
              <a:rPr lang="en-US" dirty="0" err="1" smtClean="0"/>
              <a:t>Waswa</a:t>
            </a:r>
            <a:r>
              <a:rPr lang="en-US" dirty="0" smtClean="0"/>
              <a:t>, Kenyatta University </a:t>
            </a:r>
            <a:r>
              <a:rPr lang="en-US" dirty="0"/>
              <a:t>for the technical guidance</a:t>
            </a:r>
            <a:endParaRPr lang="en-US" dirty="0" smtClean="0">
              <a:effectLst/>
            </a:endParaRPr>
          </a:p>
          <a:p>
            <a:r>
              <a:rPr lang="en-US" dirty="0"/>
              <a:t>Dr. Samuel </a:t>
            </a:r>
            <a:r>
              <a:rPr lang="en-US" dirty="0" err="1" smtClean="0"/>
              <a:t>Ochola</a:t>
            </a:r>
            <a:r>
              <a:rPr lang="en-US" dirty="0" smtClean="0"/>
              <a:t>, Kenyatta University </a:t>
            </a:r>
            <a:r>
              <a:rPr lang="en-US" dirty="0"/>
              <a:t>for the GIS support</a:t>
            </a:r>
            <a:endParaRPr lang="en-US" dirty="0" smtClean="0">
              <a:effectLst/>
            </a:endParaRPr>
          </a:p>
          <a:p>
            <a:r>
              <a:rPr lang="en-US" dirty="0"/>
              <a:t> </a:t>
            </a:r>
            <a:r>
              <a:rPr lang="en-US" dirty="0" smtClean="0"/>
              <a:t>Chris </a:t>
            </a:r>
            <a:r>
              <a:rPr lang="en-US" dirty="0" err="1"/>
              <a:t>Shitote</a:t>
            </a:r>
            <a:r>
              <a:rPr lang="en-US" dirty="0"/>
              <a:t> –</a:t>
            </a:r>
            <a:r>
              <a:rPr lang="en-US" dirty="0" smtClean="0"/>
              <a:t>FEWSNET for the GIS/RS support</a:t>
            </a:r>
            <a:endParaRPr lang="en-US" dirty="0" smtClean="0">
              <a:effectLst/>
            </a:endParaRPr>
          </a:p>
          <a:p>
            <a:r>
              <a:rPr lang="en-US" dirty="0"/>
              <a:t>Makueni County Department of </a:t>
            </a:r>
            <a:r>
              <a:rPr lang="en-US" dirty="0" smtClean="0"/>
              <a:t>Agriculture for  the maize crop  production data</a:t>
            </a:r>
            <a:endParaRPr lang="en-US" dirty="0" smtClean="0">
              <a:effectLst/>
            </a:endParaRPr>
          </a:p>
          <a:p>
            <a:r>
              <a:rPr lang="en-US" dirty="0"/>
              <a:t> </a:t>
            </a:r>
            <a:r>
              <a:rPr lang="en-US" dirty="0" smtClean="0"/>
              <a:t>My family for moral support</a:t>
            </a:r>
            <a:endParaRPr lang="en-US" dirty="0" smtClean="0">
              <a:effectLst/>
            </a:endParaRPr>
          </a:p>
          <a:p>
            <a:endParaRPr lang="en-US" dirty="0"/>
          </a:p>
        </p:txBody>
      </p:sp>
    </p:spTree>
    <p:extLst>
      <p:ext uri="{BB962C8B-B14F-4D97-AF65-F5344CB8AC3E}">
        <p14:creationId xmlns:p14="http://schemas.microsoft.com/office/powerpoint/2010/main" val="2173300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24000" y="381000"/>
            <a:ext cx="9144000" cy="6477000"/>
          </a:xfrm>
        </p:spPr>
      </p:pic>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Thank you for listening</a:t>
            </a:r>
            <a:endParaRPr lang="en-GB" dirty="0"/>
          </a:p>
        </p:txBody>
      </p:sp>
      <p:sp>
        <p:nvSpPr>
          <p:cNvPr id="5" name="ThermometerBar"/>
          <p:cNvSpPr/>
          <p:nvPr/>
        </p:nvSpPr>
        <p:spPr>
          <a:xfrm>
            <a:off x="1524000" y="6756400"/>
            <a:ext cx="9144000" cy="101600"/>
          </a:xfrm>
          <a:prstGeom prst="rect">
            <a:avLst/>
          </a:prstGeom>
          <a:gradFill flip="none" rotWithShape="1">
            <a:gsLst>
              <a:gs pos="0">
                <a:schemeClr val="accent1"/>
              </a:gs>
              <a:gs pos="100000">
                <a:srgbClr val="FFFFFF"/>
              </a:gs>
            </a:gsLst>
            <a:lin ang="5400000" scaled="1"/>
            <a:tileRect/>
          </a:gradFill>
          <a:ln w="26425" cap="flat" cmpd="sng" algn="ctr">
            <a:noFill/>
            <a:prstDash val="solid"/>
          </a:ln>
          <a:effectLst/>
          <a:extLst>
            <a:ext uri="{91240B29-F687-4F45-9708-019B960494DF}">
              <a14:hiddenLine xmlns:a14="http://schemas.microsoft.com/office/drawing/2010/main" w="2642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30981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p:cNvPicPr>
            <a:picLocks noGrp="1" noChangeAspect="1"/>
          </p:cNvPicPr>
          <p:nvPr>
            <p:ph sz="half" idx="1"/>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04502" y="2919130"/>
            <a:ext cx="5886899" cy="3938870"/>
          </a:xfrm>
          <a:effectLst>
            <a:softEdge rad="317500"/>
          </a:effectLst>
        </p:spPr>
      </p:pic>
      <p:sp>
        <p:nvSpPr>
          <p:cNvPr id="9" name="Title 8"/>
          <p:cNvSpPr>
            <a:spLocks noGrp="1"/>
          </p:cNvSpPr>
          <p:nvPr>
            <p:ph type="title"/>
          </p:nvPr>
        </p:nvSpPr>
        <p:spPr/>
        <p:txBody>
          <a:bodyPr/>
          <a:lstStyle/>
          <a:p>
            <a:r>
              <a:rPr lang="en-US" dirty="0" smtClean="0"/>
              <a:t>NDMA Vision and Mission</a:t>
            </a:r>
            <a:endParaRPr lang="en-GB" dirty="0"/>
          </a:p>
        </p:txBody>
      </p:sp>
      <p:sp>
        <p:nvSpPr>
          <p:cNvPr id="12" name="Text Placeholder 11"/>
          <p:cNvSpPr>
            <a:spLocks noGrp="1"/>
          </p:cNvSpPr>
          <p:nvPr>
            <p:ph sz="half" idx="2"/>
          </p:nvPr>
        </p:nvSpPr>
        <p:spPr>
          <a:xfrm>
            <a:off x="6629400" y="1673352"/>
            <a:ext cx="3810000" cy="4718304"/>
          </a:xfrm>
        </p:spPr>
        <p:txBody>
          <a:bodyPr>
            <a:normAutofit fontScale="92500" lnSpcReduction="10000"/>
          </a:bodyPr>
          <a:lstStyle/>
          <a:p>
            <a:pPr marL="0" indent="0">
              <a:buNone/>
            </a:pPr>
            <a:r>
              <a:rPr lang="en-US" b="1" dirty="0">
                <a:latin typeface="Tw Cen MT" pitchFamily="34" charset="0"/>
              </a:rPr>
              <a:t>Vision: </a:t>
            </a:r>
            <a:r>
              <a:rPr lang="en-US" dirty="0">
                <a:latin typeface="Tw Cen MT" pitchFamily="34" charset="0"/>
              </a:rPr>
              <a:t>To be a world-class authority in drought management and climate change adaptation for sustainable </a:t>
            </a:r>
            <a:r>
              <a:rPr lang="en-US" dirty="0" smtClean="0">
                <a:latin typeface="Tw Cen MT" pitchFamily="34" charset="0"/>
              </a:rPr>
              <a:t>livelihoods</a:t>
            </a:r>
          </a:p>
          <a:p>
            <a:pPr marL="0" indent="0">
              <a:buNone/>
            </a:pPr>
            <a:endParaRPr lang="en-GB" dirty="0">
              <a:latin typeface="Tw Cen MT" pitchFamily="34" charset="0"/>
            </a:endParaRPr>
          </a:p>
          <a:p>
            <a:pPr marL="0" indent="0">
              <a:buNone/>
            </a:pPr>
            <a:r>
              <a:rPr lang="en-US" b="1" dirty="0" smtClean="0">
                <a:latin typeface="Tw Cen MT" pitchFamily="34" charset="0"/>
              </a:rPr>
              <a:t>Mission: </a:t>
            </a:r>
            <a:r>
              <a:rPr lang="en-US" dirty="0" smtClean="0">
                <a:latin typeface="Tw Cen MT" pitchFamily="34" charset="0"/>
              </a:rPr>
              <a:t>To </a:t>
            </a:r>
            <a:r>
              <a:rPr lang="en-US" dirty="0">
                <a:latin typeface="Tw Cen MT" pitchFamily="34" charset="0"/>
              </a:rPr>
              <a:t>provide coordination and leadership of Kenya’s efforts in the management of drought risks and enhancing adaptation to climate change</a:t>
            </a:r>
            <a:r>
              <a:rPr lang="en-US" dirty="0"/>
              <a:t>.</a:t>
            </a:r>
            <a:endParaRPr lang="en-GB" dirty="0"/>
          </a:p>
        </p:txBody>
      </p:sp>
      <p:sp>
        <p:nvSpPr>
          <p:cNvPr id="17" name="ThermometerBar"/>
          <p:cNvSpPr/>
          <p:nvPr/>
        </p:nvSpPr>
        <p:spPr>
          <a:xfrm>
            <a:off x="1524000" y="6756400"/>
            <a:ext cx="6096000" cy="101600"/>
          </a:xfrm>
          <a:prstGeom prst="rect">
            <a:avLst/>
          </a:prstGeom>
          <a:gradFill flip="none" rotWithShape="1">
            <a:gsLst>
              <a:gs pos="0">
                <a:schemeClr val="accent1"/>
              </a:gs>
              <a:gs pos="100000">
                <a:srgbClr val="FFFFFF"/>
              </a:gs>
            </a:gsLst>
            <a:lin ang="5400000" scaled="1"/>
            <a:tileRect/>
          </a:gradFill>
          <a:ln w="26425" cap="flat" cmpd="sng" algn="ctr">
            <a:noFill/>
            <a:prstDash val="solid"/>
          </a:ln>
          <a:effectLst/>
          <a:extLst>
            <a:ext uri="{91240B29-F687-4F45-9708-019B960494DF}">
              <a14:hiddenLine xmlns:a14="http://schemas.microsoft.com/office/drawing/2010/main" w="2642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412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additive="base">
                                        <p:cTn id="13" dur="500" fill="hold"/>
                                        <p:tgtEl>
                                          <p:spTgt spid="12">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Core Values</a:t>
            </a:r>
            <a:endParaRPr lang="en-GB" dirty="0"/>
          </a:p>
        </p:txBody>
      </p:sp>
      <p:sp>
        <p:nvSpPr>
          <p:cNvPr id="4" name="Content Placeholder 3"/>
          <p:cNvSpPr>
            <a:spLocks noGrp="1"/>
          </p:cNvSpPr>
          <p:nvPr>
            <p:ph sz="half" idx="2"/>
          </p:nvPr>
        </p:nvSpPr>
        <p:spPr>
          <a:xfrm>
            <a:off x="2590800" y="1676400"/>
            <a:ext cx="6781800" cy="4718304"/>
          </a:xfrm>
        </p:spPr>
        <p:txBody>
          <a:bodyPr>
            <a:normAutofit/>
          </a:bodyPr>
          <a:lstStyle/>
          <a:p>
            <a:pPr marL="0" indent="0">
              <a:buNone/>
            </a:pPr>
            <a:r>
              <a:rPr lang="en-GB" dirty="0" smtClean="0"/>
              <a:t>• </a:t>
            </a:r>
            <a:r>
              <a:rPr lang="en-GB" dirty="0"/>
              <a:t>Committed to results</a:t>
            </a:r>
            <a:br>
              <a:rPr lang="en-GB" dirty="0"/>
            </a:br>
            <a:r>
              <a:rPr lang="en-GB" dirty="0"/>
              <a:t>• Integrity and accountability</a:t>
            </a:r>
            <a:br>
              <a:rPr lang="en-GB" dirty="0"/>
            </a:br>
            <a:r>
              <a:rPr lang="en-GB" dirty="0"/>
              <a:t>• Responsive to the needs of vulnerable groups</a:t>
            </a:r>
            <a:br>
              <a:rPr lang="en-GB" dirty="0"/>
            </a:br>
            <a:r>
              <a:rPr lang="en-GB" dirty="0"/>
              <a:t>• Empowering and participatory approach</a:t>
            </a:r>
            <a:br>
              <a:rPr lang="en-GB" dirty="0"/>
            </a:br>
            <a:r>
              <a:rPr lang="en-GB" dirty="0"/>
              <a:t>• Transformative innovation</a:t>
            </a:r>
            <a:br>
              <a:rPr lang="en-GB" dirty="0"/>
            </a:br>
            <a:r>
              <a:rPr lang="en-GB" dirty="0"/>
              <a:t>• Respect for diversity</a:t>
            </a:r>
          </a:p>
          <a:p>
            <a:endParaRPr lang="en-GB" dirty="0"/>
          </a:p>
        </p:txBody>
      </p:sp>
    </p:spTree>
    <p:extLst>
      <p:ext uri="{BB962C8B-B14F-4D97-AF65-F5344CB8AC3E}">
        <p14:creationId xmlns:p14="http://schemas.microsoft.com/office/powerpoint/2010/main" val="813324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Geographical coverage</a:t>
            </a:r>
            <a:endParaRPr lang="en-GB" dirty="0"/>
          </a:p>
        </p:txBody>
      </p:sp>
      <p:sp>
        <p:nvSpPr>
          <p:cNvPr id="5" name="Content Placeholder 4"/>
          <p:cNvSpPr>
            <a:spLocks noGrp="1"/>
          </p:cNvSpPr>
          <p:nvPr>
            <p:ph sz="half" idx="1"/>
          </p:nvPr>
        </p:nvSpPr>
        <p:spPr>
          <a:xfrm>
            <a:off x="1981200" y="1673352"/>
            <a:ext cx="3962400" cy="4718304"/>
          </a:xfrm>
        </p:spPr>
        <p:txBody>
          <a:bodyPr>
            <a:normAutofit/>
          </a:bodyPr>
          <a:lstStyle/>
          <a:p>
            <a:r>
              <a:rPr lang="en-US" sz="2600" dirty="0">
                <a:latin typeface="Tw Cen MT" pitchFamily="34" charset="0"/>
              </a:rPr>
              <a:t>A national institution, focusing on 23 of Kenya’s 47 counties which:</a:t>
            </a:r>
          </a:p>
          <a:p>
            <a:pPr lvl="1">
              <a:buFont typeface="Wingdings" pitchFamily="2" charset="2"/>
              <a:buChar char="ü"/>
            </a:pPr>
            <a:r>
              <a:rPr lang="en-US" dirty="0" smtClean="0">
                <a:solidFill>
                  <a:srgbClr val="0070C0"/>
                </a:solidFill>
                <a:latin typeface="Tw Cen MT" pitchFamily="34" charset="0"/>
              </a:rPr>
              <a:t>Are either arid or semi-arid.</a:t>
            </a:r>
          </a:p>
          <a:p>
            <a:pPr lvl="1">
              <a:buFont typeface="Wingdings" pitchFamily="2" charset="2"/>
              <a:buChar char="ü"/>
            </a:pPr>
            <a:r>
              <a:rPr lang="en-US" dirty="0" smtClean="0">
                <a:solidFill>
                  <a:srgbClr val="0070C0"/>
                </a:solidFill>
                <a:latin typeface="Tw Cen MT" pitchFamily="34" charset="0"/>
              </a:rPr>
              <a:t>Account for 36% of the population.</a:t>
            </a:r>
          </a:p>
          <a:p>
            <a:pPr lvl="1">
              <a:buFont typeface="Wingdings" pitchFamily="2" charset="2"/>
              <a:buChar char="ü"/>
            </a:pPr>
            <a:r>
              <a:rPr lang="en-US" dirty="0">
                <a:solidFill>
                  <a:srgbClr val="0070C0"/>
                </a:solidFill>
                <a:latin typeface="Tw Cen MT" pitchFamily="34" charset="0"/>
              </a:rPr>
              <a:t>Host 70% of the national livestock </a:t>
            </a:r>
            <a:r>
              <a:rPr lang="en-US" dirty="0" smtClean="0">
                <a:solidFill>
                  <a:srgbClr val="0070C0"/>
                </a:solidFill>
                <a:latin typeface="Tw Cen MT" pitchFamily="34" charset="0"/>
              </a:rPr>
              <a:t>herd.</a:t>
            </a:r>
          </a:p>
          <a:p>
            <a:pPr lvl="1">
              <a:buFont typeface="Wingdings" pitchFamily="2" charset="2"/>
              <a:buChar char="ü"/>
            </a:pPr>
            <a:r>
              <a:rPr lang="en-US" dirty="0" smtClean="0">
                <a:solidFill>
                  <a:srgbClr val="0070C0"/>
                </a:solidFill>
                <a:latin typeface="Tw Cen MT" pitchFamily="34" charset="0"/>
              </a:rPr>
              <a:t>Cover 85% of the land</a:t>
            </a:r>
          </a:p>
          <a:p>
            <a:pPr lvl="1">
              <a:buFont typeface="Wingdings" pitchFamily="2" charset="2"/>
              <a:buChar char="ü"/>
            </a:pPr>
            <a:r>
              <a:rPr lang="en-US" dirty="0" smtClean="0">
                <a:solidFill>
                  <a:srgbClr val="0070C0"/>
                </a:solidFill>
                <a:latin typeface="Tw Cen MT" pitchFamily="34" charset="0"/>
              </a:rPr>
              <a:t>Generate 90% of the revenue from tourism.</a:t>
            </a:r>
          </a:p>
          <a:p>
            <a:endParaRPr lang="en-GB"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1676116"/>
            <a:ext cx="4038600" cy="4712269"/>
          </a:xfrm>
        </p:spPr>
      </p:pic>
      <p:sp>
        <p:nvSpPr>
          <p:cNvPr id="3" name="ThermometerBar"/>
          <p:cNvSpPr/>
          <p:nvPr/>
        </p:nvSpPr>
        <p:spPr>
          <a:xfrm>
            <a:off x="1524000" y="6756400"/>
            <a:ext cx="1741714" cy="101600"/>
          </a:xfrm>
          <a:prstGeom prst="rect">
            <a:avLst/>
          </a:prstGeom>
          <a:gradFill flip="none" rotWithShape="1">
            <a:gsLst>
              <a:gs pos="0">
                <a:schemeClr val="accent1"/>
              </a:gs>
              <a:gs pos="100000">
                <a:srgbClr val="FFFFFF"/>
              </a:gs>
            </a:gsLst>
            <a:lin ang="5400000" scaled="1"/>
            <a:tileRect/>
          </a:gradFill>
          <a:ln w="26425" cap="flat" cmpd="sng" algn="ctr">
            <a:noFill/>
            <a:prstDash val="solid"/>
          </a:ln>
          <a:effectLst/>
          <a:extLst>
            <a:ext uri="{91240B29-F687-4F45-9708-019B960494DF}">
              <a14:hiddenLine xmlns:a14="http://schemas.microsoft.com/office/drawing/2010/main" w="2642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5156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0234" y="234089"/>
            <a:ext cx="9144000" cy="1019945"/>
          </a:xfrm>
        </p:spPr>
        <p:txBody>
          <a:bodyPr>
            <a:normAutofit/>
          </a:bodyPr>
          <a:lstStyle/>
          <a:p>
            <a:r>
              <a:rPr lang="en-US" sz="2800" b="1" dirty="0"/>
              <a:t>Problem Statement and Justification</a:t>
            </a:r>
            <a:endParaRPr lang="en-US" sz="2800" dirty="0">
              <a:latin typeface="+mn-lt"/>
            </a:endParaRPr>
          </a:p>
        </p:txBody>
      </p:sp>
      <p:sp>
        <p:nvSpPr>
          <p:cNvPr id="3" name="Subtitle 2"/>
          <p:cNvSpPr>
            <a:spLocks noGrp="1"/>
          </p:cNvSpPr>
          <p:nvPr>
            <p:ph type="subTitle" idx="1"/>
          </p:nvPr>
        </p:nvSpPr>
        <p:spPr>
          <a:xfrm>
            <a:off x="1136469" y="1606731"/>
            <a:ext cx="9531531" cy="4545875"/>
          </a:xfrm>
        </p:spPr>
        <p:txBody>
          <a:bodyPr>
            <a:normAutofit fontScale="92500" lnSpcReduction="20000"/>
          </a:bodyPr>
          <a:lstStyle/>
          <a:p>
            <a:pPr marL="342900" indent="-342900" algn="l">
              <a:buFont typeface="Arial" panose="020B0604020202020204" pitchFamily="34" charset="0"/>
              <a:buChar char="•"/>
            </a:pPr>
            <a:r>
              <a:rPr lang="en-US" dirty="0" smtClean="0"/>
              <a:t>Existing multi-hazard early warning systems in the region focus on flooding and drought monitoring and assessment. Drought forecasting is often not given due consideration, yet it is a key component of early warning and resilience building (</a:t>
            </a:r>
            <a:r>
              <a:rPr lang="en-US" dirty="0" err="1" smtClean="0"/>
              <a:t>Nhamo</a:t>
            </a:r>
            <a:r>
              <a:rPr lang="en-US" dirty="0" smtClean="0"/>
              <a:t> et al., 2019). </a:t>
            </a:r>
          </a:p>
          <a:p>
            <a:pPr marL="342900" indent="-342900" algn="l">
              <a:buFont typeface="Arial" panose="020B0604020202020204" pitchFamily="34" charset="0"/>
              <a:buChar char="•"/>
            </a:pPr>
            <a:r>
              <a:rPr lang="en-US" dirty="0" smtClean="0"/>
              <a:t>Most land degradation EWSs are focused on producing risk/vulnerability maps and early warnings on potential trends in poor agricultural productivity, desertification, drought, deforestation, soil erosion, and bushfires in the various sub-regions of the world</a:t>
            </a:r>
          </a:p>
          <a:p>
            <a:pPr marL="342900" indent="-342900" algn="l">
              <a:buFont typeface="Arial" panose="020B0604020202020204" pitchFamily="34" charset="0"/>
              <a:buChar char="•"/>
            </a:pPr>
            <a:r>
              <a:rPr lang="en-US" dirty="0" smtClean="0"/>
              <a:t>EO data are then integrated with socio-economic data and other multidisciplinary components of EWSs</a:t>
            </a:r>
          </a:p>
          <a:p>
            <a:pPr marL="342900" indent="-342900" algn="l">
              <a:buFont typeface="Arial" panose="020B0604020202020204" pitchFamily="34" charset="0"/>
              <a:buChar char="•"/>
            </a:pPr>
            <a:r>
              <a:rPr lang="en-US" dirty="0" smtClean="0"/>
              <a:t>Since the livelihoods of food-insecure populations are often climate sensitive (Davenport et al. 2017, 2018), climate services and applied climate science form an important component of drought-based early warning system. </a:t>
            </a:r>
          </a:p>
          <a:p>
            <a:pPr marL="342900" indent="-342900" algn="l">
              <a:buFont typeface="Arial" panose="020B0604020202020204" pitchFamily="34" charset="0"/>
              <a:buChar char="•"/>
            </a:pPr>
            <a:r>
              <a:rPr lang="en-US" dirty="0" smtClean="0"/>
              <a:t>complement the close monitoring and analysis of markets and prices, nutrition and disease, livelihoods, government policies, and conflict (</a:t>
            </a:r>
            <a:r>
              <a:rPr lang="en-US" dirty="0" err="1" smtClean="0"/>
              <a:t>Magadzire</a:t>
            </a:r>
            <a:r>
              <a:rPr lang="en-US" dirty="0" smtClean="0"/>
              <a:t> et al. 2017).</a:t>
            </a:r>
            <a:endParaRPr lang="en-US" dirty="0"/>
          </a:p>
        </p:txBody>
      </p:sp>
      <p:sp>
        <p:nvSpPr>
          <p:cNvPr id="4" name="Rectangle 3"/>
          <p:cNvSpPr/>
          <p:nvPr/>
        </p:nvSpPr>
        <p:spPr>
          <a:xfrm>
            <a:off x="5977217" y="3244334"/>
            <a:ext cx="237566" cy="369332"/>
          </a:xfrm>
          <a:prstGeom prst="rect">
            <a:avLst/>
          </a:prstGeom>
        </p:spPr>
        <p:txBody>
          <a:bodyPr wrap="none">
            <a:spAutoFit/>
          </a:bodyPr>
          <a:lstStyle/>
          <a:p>
            <a:r>
              <a:rPr lang="en-US" dirty="0" smtClean="0"/>
              <a:t> </a:t>
            </a:r>
            <a:endParaRPr lang="en-US" dirty="0"/>
          </a:p>
        </p:txBody>
      </p:sp>
      <p:sp>
        <p:nvSpPr>
          <p:cNvPr id="5" name="Rectangle 4"/>
          <p:cNvSpPr/>
          <p:nvPr/>
        </p:nvSpPr>
        <p:spPr>
          <a:xfrm>
            <a:off x="5977217" y="3244334"/>
            <a:ext cx="237566" cy="369332"/>
          </a:xfrm>
          <a:prstGeom prst="rect">
            <a:avLst/>
          </a:prstGeom>
        </p:spPr>
        <p:txBody>
          <a:bodyPr wrap="none">
            <a:spAutoFit/>
          </a:bodyPr>
          <a:lstStyle/>
          <a:p>
            <a:r>
              <a:rPr lang="en-US" dirty="0" smtClean="0"/>
              <a:t> </a:t>
            </a:r>
            <a:endParaRPr lang="en-US" dirty="0"/>
          </a:p>
        </p:txBody>
      </p:sp>
      <p:sp>
        <p:nvSpPr>
          <p:cNvPr id="6" name="Rectangle 5"/>
          <p:cNvSpPr/>
          <p:nvPr/>
        </p:nvSpPr>
        <p:spPr>
          <a:xfrm>
            <a:off x="5977217" y="3244334"/>
            <a:ext cx="237566" cy="369332"/>
          </a:xfrm>
          <a:prstGeom prst="rect">
            <a:avLst/>
          </a:prstGeom>
        </p:spPr>
        <p:txBody>
          <a:bodyPr wrap="none">
            <a:spAutoFit/>
          </a:bodyPr>
          <a:lstStyle/>
          <a:p>
            <a:r>
              <a:rPr lang="en-US" dirty="0" smtClean="0"/>
              <a:t> </a:t>
            </a:r>
            <a:endParaRPr lang="en-US" dirty="0"/>
          </a:p>
        </p:txBody>
      </p:sp>
      <p:sp>
        <p:nvSpPr>
          <p:cNvPr id="7" name="Rectangle 6"/>
          <p:cNvSpPr/>
          <p:nvPr/>
        </p:nvSpPr>
        <p:spPr>
          <a:xfrm>
            <a:off x="5977217" y="3244334"/>
            <a:ext cx="237566" cy="369332"/>
          </a:xfrm>
          <a:prstGeom prst="rect">
            <a:avLst/>
          </a:prstGeom>
        </p:spPr>
        <p:txBody>
          <a:bodyPr wrap="none">
            <a:spAutoFit/>
          </a:bodyPr>
          <a:lstStyle/>
          <a:p>
            <a:r>
              <a:rPr lang="en-US" dirty="0" smtClean="0"/>
              <a:t> </a:t>
            </a:r>
            <a:endParaRPr lang="en-US" dirty="0"/>
          </a:p>
        </p:txBody>
      </p:sp>
      <p:sp>
        <p:nvSpPr>
          <p:cNvPr id="8" name="Rectangle 7"/>
          <p:cNvSpPr/>
          <p:nvPr/>
        </p:nvSpPr>
        <p:spPr>
          <a:xfrm>
            <a:off x="5977217" y="3244334"/>
            <a:ext cx="237566" cy="369332"/>
          </a:xfrm>
          <a:prstGeom prst="rect">
            <a:avLst/>
          </a:prstGeom>
        </p:spPr>
        <p:txBody>
          <a:bodyPr wrap="none">
            <a:spAutoFit/>
          </a:bodyPr>
          <a:lstStyle/>
          <a:p>
            <a:r>
              <a:rPr lang="en-US" dirty="0" smtClean="0"/>
              <a:t> </a:t>
            </a:r>
            <a:endParaRPr lang="en-US" dirty="0"/>
          </a:p>
        </p:txBody>
      </p:sp>
      <p:sp>
        <p:nvSpPr>
          <p:cNvPr id="9" name="Rectangle 8"/>
          <p:cNvSpPr/>
          <p:nvPr/>
        </p:nvSpPr>
        <p:spPr>
          <a:xfrm>
            <a:off x="5977217" y="3244334"/>
            <a:ext cx="237566" cy="369332"/>
          </a:xfrm>
          <a:prstGeom prst="rect">
            <a:avLst/>
          </a:prstGeom>
        </p:spPr>
        <p:txBody>
          <a:bodyPr wrap="none">
            <a:spAutoFit/>
          </a:bodyPr>
          <a:lstStyle/>
          <a:p>
            <a:r>
              <a:rPr lang="en-US" dirty="0" smtClean="0"/>
              <a:t> </a:t>
            </a:r>
            <a:endParaRPr lang="en-US" dirty="0"/>
          </a:p>
        </p:txBody>
      </p:sp>
      <p:sp>
        <p:nvSpPr>
          <p:cNvPr id="10" name="Rectangle 9"/>
          <p:cNvSpPr/>
          <p:nvPr/>
        </p:nvSpPr>
        <p:spPr>
          <a:xfrm>
            <a:off x="5977217" y="3244334"/>
            <a:ext cx="237566" cy="369332"/>
          </a:xfrm>
          <a:prstGeom prst="rect">
            <a:avLst/>
          </a:prstGeom>
        </p:spPr>
        <p:txBody>
          <a:bodyPr wrap="none">
            <a:spAutoFit/>
          </a:bodyPr>
          <a:lstStyle/>
          <a:p>
            <a:r>
              <a:rPr lang="en-US" dirty="0" smtClean="0"/>
              <a:t> </a:t>
            </a:r>
            <a:endParaRPr lang="en-US" dirty="0"/>
          </a:p>
        </p:txBody>
      </p:sp>
    </p:spTree>
    <p:extLst>
      <p:ext uri="{BB962C8B-B14F-4D97-AF65-F5344CB8AC3E}">
        <p14:creationId xmlns:p14="http://schemas.microsoft.com/office/powerpoint/2010/main" val="2946304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0234" y="234089"/>
            <a:ext cx="9144000" cy="1019945"/>
          </a:xfrm>
        </p:spPr>
        <p:txBody>
          <a:bodyPr>
            <a:normAutofit/>
          </a:bodyPr>
          <a:lstStyle/>
          <a:p>
            <a:r>
              <a:rPr lang="en-US" sz="2800" b="1" dirty="0"/>
              <a:t>Problem Statement and Justification</a:t>
            </a:r>
            <a:endParaRPr lang="en-US" sz="2800" dirty="0">
              <a:latin typeface="+mn-lt"/>
            </a:endParaRPr>
          </a:p>
        </p:txBody>
      </p:sp>
      <p:sp>
        <p:nvSpPr>
          <p:cNvPr id="3" name="Subtitle 2"/>
          <p:cNvSpPr>
            <a:spLocks noGrp="1"/>
          </p:cNvSpPr>
          <p:nvPr>
            <p:ph type="subTitle" idx="1"/>
          </p:nvPr>
        </p:nvSpPr>
        <p:spPr>
          <a:xfrm>
            <a:off x="1136469" y="1606731"/>
            <a:ext cx="9531531" cy="4545875"/>
          </a:xfrm>
        </p:spPr>
        <p:txBody>
          <a:bodyPr>
            <a:normAutofit/>
          </a:bodyPr>
          <a:lstStyle/>
          <a:p>
            <a:pPr algn="l"/>
            <a:r>
              <a:rPr lang="en-US" dirty="0" smtClean="0"/>
              <a:t>Weather influences crop growth and development, causing large intra-seasonal yield variability. In addition, spatial variability of soil properties, interacting with the weather, cause spatial yield variability. As a result, yield forecasting represents an important tool for optimizing crop yield Crop Simulation Models (CSM) which are computerized representations of crop growth, development and yield, simulated through mathematical equations as functions of soil conditions, weather and management practices (</a:t>
            </a:r>
            <a:r>
              <a:rPr lang="en-US" dirty="0" err="1" smtClean="0"/>
              <a:t>Hogenboom</a:t>
            </a:r>
            <a:r>
              <a:rPr lang="en-US" dirty="0" smtClean="0"/>
              <a:t> et al., 2004).</a:t>
            </a:r>
          </a:p>
          <a:p>
            <a:pPr algn="l"/>
            <a:r>
              <a:rPr lang="en-US" dirty="0" smtClean="0"/>
              <a:t>Existing Early Warning Systems tend only to monitor current, rather than forecast future environmental and socioeconomic indicators of drought, and hence are not always sufficiently timely to be effective in practice. There is therefore need for forecasting satellite-based indicators of vegetation condition. (Barrett et.al, 2020).</a:t>
            </a:r>
            <a:endParaRPr lang="en-US" dirty="0"/>
          </a:p>
        </p:txBody>
      </p:sp>
      <p:sp>
        <p:nvSpPr>
          <p:cNvPr id="4" name="Rectangle 3"/>
          <p:cNvSpPr/>
          <p:nvPr/>
        </p:nvSpPr>
        <p:spPr>
          <a:xfrm>
            <a:off x="5977217" y="3244334"/>
            <a:ext cx="237566" cy="369332"/>
          </a:xfrm>
          <a:prstGeom prst="rect">
            <a:avLst/>
          </a:prstGeom>
        </p:spPr>
        <p:txBody>
          <a:bodyPr wrap="none">
            <a:spAutoFit/>
          </a:bodyPr>
          <a:lstStyle/>
          <a:p>
            <a:r>
              <a:rPr lang="en-US" dirty="0" smtClean="0"/>
              <a:t> </a:t>
            </a:r>
            <a:endParaRPr lang="en-US" dirty="0"/>
          </a:p>
        </p:txBody>
      </p:sp>
      <p:sp>
        <p:nvSpPr>
          <p:cNvPr id="5" name="Rectangle 4"/>
          <p:cNvSpPr/>
          <p:nvPr/>
        </p:nvSpPr>
        <p:spPr>
          <a:xfrm>
            <a:off x="5977217" y="3244334"/>
            <a:ext cx="237566" cy="369332"/>
          </a:xfrm>
          <a:prstGeom prst="rect">
            <a:avLst/>
          </a:prstGeom>
        </p:spPr>
        <p:txBody>
          <a:bodyPr wrap="none">
            <a:spAutoFit/>
          </a:bodyPr>
          <a:lstStyle/>
          <a:p>
            <a:r>
              <a:rPr lang="en-US" dirty="0" smtClean="0"/>
              <a:t> </a:t>
            </a:r>
            <a:endParaRPr lang="en-US" dirty="0"/>
          </a:p>
        </p:txBody>
      </p:sp>
      <p:sp>
        <p:nvSpPr>
          <p:cNvPr id="6" name="Rectangle 5"/>
          <p:cNvSpPr/>
          <p:nvPr/>
        </p:nvSpPr>
        <p:spPr>
          <a:xfrm>
            <a:off x="5977217" y="3244334"/>
            <a:ext cx="237566" cy="369332"/>
          </a:xfrm>
          <a:prstGeom prst="rect">
            <a:avLst/>
          </a:prstGeom>
        </p:spPr>
        <p:txBody>
          <a:bodyPr wrap="none">
            <a:spAutoFit/>
          </a:bodyPr>
          <a:lstStyle/>
          <a:p>
            <a:r>
              <a:rPr lang="en-US" dirty="0" smtClean="0"/>
              <a:t> </a:t>
            </a:r>
            <a:endParaRPr lang="en-US" dirty="0"/>
          </a:p>
        </p:txBody>
      </p:sp>
      <p:sp>
        <p:nvSpPr>
          <p:cNvPr id="7" name="Rectangle 6"/>
          <p:cNvSpPr/>
          <p:nvPr/>
        </p:nvSpPr>
        <p:spPr>
          <a:xfrm>
            <a:off x="5977217" y="3244334"/>
            <a:ext cx="237566" cy="369332"/>
          </a:xfrm>
          <a:prstGeom prst="rect">
            <a:avLst/>
          </a:prstGeom>
        </p:spPr>
        <p:txBody>
          <a:bodyPr wrap="none">
            <a:spAutoFit/>
          </a:bodyPr>
          <a:lstStyle/>
          <a:p>
            <a:r>
              <a:rPr lang="en-US" dirty="0" smtClean="0"/>
              <a:t> </a:t>
            </a:r>
            <a:endParaRPr lang="en-US" dirty="0"/>
          </a:p>
        </p:txBody>
      </p:sp>
      <p:sp>
        <p:nvSpPr>
          <p:cNvPr id="8" name="Rectangle 7"/>
          <p:cNvSpPr/>
          <p:nvPr/>
        </p:nvSpPr>
        <p:spPr>
          <a:xfrm>
            <a:off x="5977217" y="3244334"/>
            <a:ext cx="237566" cy="369332"/>
          </a:xfrm>
          <a:prstGeom prst="rect">
            <a:avLst/>
          </a:prstGeom>
        </p:spPr>
        <p:txBody>
          <a:bodyPr wrap="none">
            <a:spAutoFit/>
          </a:bodyPr>
          <a:lstStyle/>
          <a:p>
            <a:r>
              <a:rPr lang="en-US" dirty="0" smtClean="0"/>
              <a:t> </a:t>
            </a:r>
            <a:endParaRPr lang="en-US" dirty="0"/>
          </a:p>
        </p:txBody>
      </p:sp>
      <p:sp>
        <p:nvSpPr>
          <p:cNvPr id="9" name="Rectangle 8"/>
          <p:cNvSpPr/>
          <p:nvPr/>
        </p:nvSpPr>
        <p:spPr>
          <a:xfrm>
            <a:off x="5977217" y="3244334"/>
            <a:ext cx="237566" cy="369332"/>
          </a:xfrm>
          <a:prstGeom prst="rect">
            <a:avLst/>
          </a:prstGeom>
        </p:spPr>
        <p:txBody>
          <a:bodyPr wrap="none">
            <a:spAutoFit/>
          </a:bodyPr>
          <a:lstStyle/>
          <a:p>
            <a:r>
              <a:rPr lang="en-US" dirty="0" smtClean="0"/>
              <a:t> </a:t>
            </a:r>
            <a:endParaRPr lang="en-US" dirty="0"/>
          </a:p>
        </p:txBody>
      </p:sp>
      <p:sp>
        <p:nvSpPr>
          <p:cNvPr id="10" name="Rectangle 9"/>
          <p:cNvSpPr/>
          <p:nvPr/>
        </p:nvSpPr>
        <p:spPr>
          <a:xfrm>
            <a:off x="5977217" y="3244334"/>
            <a:ext cx="237566" cy="369332"/>
          </a:xfrm>
          <a:prstGeom prst="rect">
            <a:avLst/>
          </a:prstGeom>
        </p:spPr>
        <p:txBody>
          <a:bodyPr wrap="none">
            <a:spAutoFit/>
          </a:bodyPr>
          <a:lstStyle/>
          <a:p>
            <a:r>
              <a:rPr lang="en-US" dirty="0" smtClean="0"/>
              <a:t> </a:t>
            </a:r>
            <a:endParaRPr lang="en-US" dirty="0"/>
          </a:p>
        </p:txBody>
      </p:sp>
    </p:spTree>
    <p:extLst>
      <p:ext uri="{BB962C8B-B14F-4D97-AF65-F5344CB8AC3E}">
        <p14:creationId xmlns:p14="http://schemas.microsoft.com/office/powerpoint/2010/main" val="2643592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0234" y="234089"/>
            <a:ext cx="9144000" cy="1019945"/>
          </a:xfrm>
        </p:spPr>
        <p:txBody>
          <a:bodyPr>
            <a:normAutofit/>
          </a:bodyPr>
          <a:lstStyle/>
          <a:p>
            <a:r>
              <a:rPr lang="en-US" sz="2800" b="1" dirty="0"/>
              <a:t>Specific Objectives of the Assessment</a:t>
            </a:r>
            <a:endParaRPr lang="en-US" sz="2800" dirty="0">
              <a:latin typeface="+mn-lt"/>
            </a:endParaRPr>
          </a:p>
        </p:txBody>
      </p:sp>
      <p:sp>
        <p:nvSpPr>
          <p:cNvPr id="3" name="Subtitle 2"/>
          <p:cNvSpPr>
            <a:spLocks noGrp="1"/>
          </p:cNvSpPr>
          <p:nvPr>
            <p:ph type="subTitle" idx="1"/>
          </p:nvPr>
        </p:nvSpPr>
        <p:spPr>
          <a:xfrm>
            <a:off x="1136469" y="1606731"/>
            <a:ext cx="9531531" cy="4545875"/>
          </a:xfrm>
        </p:spPr>
        <p:txBody>
          <a:bodyPr>
            <a:normAutofit/>
          </a:bodyPr>
          <a:lstStyle/>
          <a:p>
            <a:pPr marL="457200" indent="-457200" algn="l">
              <a:buFont typeface="+mj-lt"/>
              <a:buAutoNum type="arabicPeriod"/>
            </a:pPr>
            <a:r>
              <a:rPr lang="en-US" dirty="0" smtClean="0"/>
              <a:t>To evaluate the reach, timeliness and accuracy of the drought-based Early Warning System to households in Makueni County.</a:t>
            </a:r>
          </a:p>
          <a:p>
            <a:pPr marL="457200" indent="-457200" algn="l">
              <a:buFont typeface="+mj-lt"/>
              <a:buAutoNum type="arabicPeriod"/>
            </a:pPr>
            <a:r>
              <a:rPr lang="en-US" dirty="0" smtClean="0"/>
              <a:t>To assess the effects of drought-based Early Warning system on land management practices at the household level </a:t>
            </a:r>
          </a:p>
          <a:p>
            <a:pPr marL="457200" indent="-457200" algn="l">
              <a:buFont typeface="+mj-lt"/>
              <a:buAutoNum type="arabicPeriod"/>
            </a:pPr>
            <a:r>
              <a:rPr lang="en-US" dirty="0" smtClean="0"/>
              <a:t>To assess the effectiveness of a drought-based early warning system using maize as the reference crop among small scale land users in Makueni. </a:t>
            </a:r>
          </a:p>
          <a:p>
            <a:pPr algn="l"/>
            <a:endParaRPr lang="en-US" dirty="0"/>
          </a:p>
        </p:txBody>
      </p:sp>
      <p:sp>
        <p:nvSpPr>
          <p:cNvPr id="4" name="Rectangle 3"/>
          <p:cNvSpPr/>
          <p:nvPr/>
        </p:nvSpPr>
        <p:spPr>
          <a:xfrm>
            <a:off x="5977217" y="3244334"/>
            <a:ext cx="237566" cy="369332"/>
          </a:xfrm>
          <a:prstGeom prst="rect">
            <a:avLst/>
          </a:prstGeom>
        </p:spPr>
        <p:txBody>
          <a:bodyPr wrap="none">
            <a:spAutoFit/>
          </a:bodyPr>
          <a:lstStyle/>
          <a:p>
            <a:r>
              <a:rPr lang="en-US" dirty="0" smtClean="0"/>
              <a:t> </a:t>
            </a:r>
            <a:endParaRPr lang="en-US" dirty="0"/>
          </a:p>
        </p:txBody>
      </p:sp>
      <p:sp>
        <p:nvSpPr>
          <p:cNvPr id="5" name="Rectangle 4"/>
          <p:cNvSpPr/>
          <p:nvPr/>
        </p:nvSpPr>
        <p:spPr>
          <a:xfrm>
            <a:off x="5977217" y="3244334"/>
            <a:ext cx="237566" cy="369332"/>
          </a:xfrm>
          <a:prstGeom prst="rect">
            <a:avLst/>
          </a:prstGeom>
        </p:spPr>
        <p:txBody>
          <a:bodyPr wrap="none">
            <a:spAutoFit/>
          </a:bodyPr>
          <a:lstStyle/>
          <a:p>
            <a:r>
              <a:rPr lang="en-US" dirty="0" smtClean="0"/>
              <a:t> </a:t>
            </a:r>
            <a:endParaRPr lang="en-US" dirty="0"/>
          </a:p>
        </p:txBody>
      </p:sp>
      <p:sp>
        <p:nvSpPr>
          <p:cNvPr id="6" name="Rectangle 5"/>
          <p:cNvSpPr/>
          <p:nvPr/>
        </p:nvSpPr>
        <p:spPr>
          <a:xfrm>
            <a:off x="5977217" y="3244334"/>
            <a:ext cx="237566" cy="369332"/>
          </a:xfrm>
          <a:prstGeom prst="rect">
            <a:avLst/>
          </a:prstGeom>
        </p:spPr>
        <p:txBody>
          <a:bodyPr wrap="none">
            <a:spAutoFit/>
          </a:bodyPr>
          <a:lstStyle/>
          <a:p>
            <a:r>
              <a:rPr lang="en-US" dirty="0" smtClean="0"/>
              <a:t> </a:t>
            </a:r>
            <a:endParaRPr lang="en-US" dirty="0"/>
          </a:p>
        </p:txBody>
      </p:sp>
      <p:sp>
        <p:nvSpPr>
          <p:cNvPr id="7" name="Rectangle 6"/>
          <p:cNvSpPr/>
          <p:nvPr/>
        </p:nvSpPr>
        <p:spPr>
          <a:xfrm>
            <a:off x="5977217" y="3244334"/>
            <a:ext cx="237566" cy="369332"/>
          </a:xfrm>
          <a:prstGeom prst="rect">
            <a:avLst/>
          </a:prstGeom>
        </p:spPr>
        <p:txBody>
          <a:bodyPr wrap="none">
            <a:spAutoFit/>
          </a:bodyPr>
          <a:lstStyle/>
          <a:p>
            <a:r>
              <a:rPr lang="en-US" dirty="0" smtClean="0"/>
              <a:t> </a:t>
            </a:r>
            <a:endParaRPr lang="en-US" dirty="0"/>
          </a:p>
        </p:txBody>
      </p:sp>
      <p:sp>
        <p:nvSpPr>
          <p:cNvPr id="8" name="Rectangle 7"/>
          <p:cNvSpPr/>
          <p:nvPr/>
        </p:nvSpPr>
        <p:spPr>
          <a:xfrm>
            <a:off x="5977217" y="3244334"/>
            <a:ext cx="237566" cy="369332"/>
          </a:xfrm>
          <a:prstGeom prst="rect">
            <a:avLst/>
          </a:prstGeom>
        </p:spPr>
        <p:txBody>
          <a:bodyPr wrap="none">
            <a:spAutoFit/>
          </a:bodyPr>
          <a:lstStyle/>
          <a:p>
            <a:r>
              <a:rPr lang="en-US" dirty="0" smtClean="0"/>
              <a:t> </a:t>
            </a:r>
            <a:endParaRPr lang="en-US" dirty="0"/>
          </a:p>
        </p:txBody>
      </p:sp>
      <p:sp>
        <p:nvSpPr>
          <p:cNvPr id="9" name="Rectangle 8"/>
          <p:cNvSpPr/>
          <p:nvPr/>
        </p:nvSpPr>
        <p:spPr>
          <a:xfrm>
            <a:off x="5977217" y="3244334"/>
            <a:ext cx="237566" cy="369332"/>
          </a:xfrm>
          <a:prstGeom prst="rect">
            <a:avLst/>
          </a:prstGeom>
        </p:spPr>
        <p:txBody>
          <a:bodyPr wrap="none">
            <a:spAutoFit/>
          </a:bodyPr>
          <a:lstStyle/>
          <a:p>
            <a:r>
              <a:rPr lang="en-US" dirty="0" smtClean="0"/>
              <a:t> </a:t>
            </a:r>
            <a:endParaRPr lang="en-US" dirty="0"/>
          </a:p>
        </p:txBody>
      </p:sp>
      <p:sp>
        <p:nvSpPr>
          <p:cNvPr id="10" name="Rectangle 9"/>
          <p:cNvSpPr/>
          <p:nvPr/>
        </p:nvSpPr>
        <p:spPr>
          <a:xfrm>
            <a:off x="5977217" y="3244334"/>
            <a:ext cx="237566" cy="369332"/>
          </a:xfrm>
          <a:prstGeom prst="rect">
            <a:avLst/>
          </a:prstGeom>
        </p:spPr>
        <p:txBody>
          <a:bodyPr wrap="none">
            <a:spAutoFit/>
          </a:bodyPr>
          <a:lstStyle/>
          <a:p>
            <a:r>
              <a:rPr lang="en-US" dirty="0" smtClean="0"/>
              <a:t> </a:t>
            </a:r>
            <a:endParaRPr lang="en-US" dirty="0"/>
          </a:p>
        </p:txBody>
      </p:sp>
    </p:spTree>
    <p:extLst>
      <p:ext uri="{BB962C8B-B14F-4D97-AF65-F5344CB8AC3E}">
        <p14:creationId xmlns:p14="http://schemas.microsoft.com/office/powerpoint/2010/main" val="3525067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0234" y="234089"/>
            <a:ext cx="9144000" cy="1019945"/>
          </a:xfrm>
        </p:spPr>
        <p:txBody>
          <a:bodyPr>
            <a:normAutofit/>
          </a:bodyPr>
          <a:lstStyle/>
          <a:p>
            <a:r>
              <a:rPr lang="en-US" sz="2800" b="1" dirty="0"/>
              <a:t>Hypotheses</a:t>
            </a:r>
            <a:endParaRPr lang="en-US" sz="2800" dirty="0">
              <a:latin typeface="+mn-lt"/>
            </a:endParaRPr>
          </a:p>
        </p:txBody>
      </p:sp>
      <p:sp>
        <p:nvSpPr>
          <p:cNvPr id="3" name="Subtitle 2"/>
          <p:cNvSpPr>
            <a:spLocks noGrp="1"/>
          </p:cNvSpPr>
          <p:nvPr>
            <p:ph type="subTitle" idx="1"/>
          </p:nvPr>
        </p:nvSpPr>
        <p:spPr>
          <a:xfrm>
            <a:off x="1136469" y="1606731"/>
            <a:ext cx="9531531" cy="4545875"/>
          </a:xfrm>
        </p:spPr>
        <p:txBody>
          <a:bodyPr>
            <a:normAutofit/>
          </a:bodyPr>
          <a:lstStyle/>
          <a:p>
            <a:pPr marL="457200" indent="-457200" algn="l">
              <a:buFont typeface="+mj-lt"/>
              <a:buAutoNum type="arabicPeriod"/>
            </a:pPr>
            <a:r>
              <a:rPr lang="en-US" dirty="0" smtClean="0"/>
              <a:t>There is a relationship between poor early warning system and inability of farmers to plan for household food security.</a:t>
            </a:r>
          </a:p>
          <a:p>
            <a:pPr marL="457200" indent="-457200" algn="l">
              <a:buFont typeface="+mj-lt"/>
              <a:buAutoNum type="arabicPeriod"/>
            </a:pPr>
            <a:r>
              <a:rPr lang="en-US" dirty="0" smtClean="0"/>
              <a:t>There is a relationship between an early warning system and the spatial and temporal coverage it yields.</a:t>
            </a:r>
          </a:p>
          <a:p>
            <a:pPr marL="457200" indent="-457200" algn="l">
              <a:buFont typeface="+mj-lt"/>
              <a:buAutoNum type="arabicPeriod"/>
            </a:pPr>
            <a:r>
              <a:rPr lang="en-US" dirty="0" smtClean="0"/>
              <a:t>There is a relationship between the drought-based early warning systems and the land management practices adopted by farmers.</a:t>
            </a:r>
          </a:p>
          <a:p>
            <a:pPr marL="457200" indent="-457200">
              <a:buFont typeface="+mj-lt"/>
              <a:buAutoNum type="arabicPeriod"/>
            </a:pPr>
            <a:endParaRPr lang="en-US" dirty="0"/>
          </a:p>
        </p:txBody>
      </p:sp>
      <p:sp>
        <p:nvSpPr>
          <p:cNvPr id="4" name="Rectangle 3"/>
          <p:cNvSpPr/>
          <p:nvPr/>
        </p:nvSpPr>
        <p:spPr>
          <a:xfrm>
            <a:off x="5977217" y="3244334"/>
            <a:ext cx="237566" cy="369332"/>
          </a:xfrm>
          <a:prstGeom prst="rect">
            <a:avLst/>
          </a:prstGeom>
        </p:spPr>
        <p:txBody>
          <a:bodyPr wrap="none">
            <a:spAutoFit/>
          </a:bodyPr>
          <a:lstStyle/>
          <a:p>
            <a:r>
              <a:rPr lang="en-US" dirty="0" smtClean="0"/>
              <a:t> </a:t>
            </a:r>
            <a:endParaRPr lang="en-US" dirty="0"/>
          </a:p>
        </p:txBody>
      </p:sp>
      <p:sp>
        <p:nvSpPr>
          <p:cNvPr id="5" name="Rectangle 4"/>
          <p:cNvSpPr/>
          <p:nvPr/>
        </p:nvSpPr>
        <p:spPr>
          <a:xfrm>
            <a:off x="5977217" y="3244334"/>
            <a:ext cx="237566" cy="369332"/>
          </a:xfrm>
          <a:prstGeom prst="rect">
            <a:avLst/>
          </a:prstGeom>
        </p:spPr>
        <p:txBody>
          <a:bodyPr wrap="none">
            <a:spAutoFit/>
          </a:bodyPr>
          <a:lstStyle/>
          <a:p>
            <a:r>
              <a:rPr lang="en-US" dirty="0" smtClean="0"/>
              <a:t> </a:t>
            </a:r>
            <a:endParaRPr lang="en-US" dirty="0"/>
          </a:p>
        </p:txBody>
      </p:sp>
      <p:sp>
        <p:nvSpPr>
          <p:cNvPr id="6" name="Rectangle 5"/>
          <p:cNvSpPr/>
          <p:nvPr/>
        </p:nvSpPr>
        <p:spPr>
          <a:xfrm>
            <a:off x="5977217" y="3244334"/>
            <a:ext cx="237566" cy="369332"/>
          </a:xfrm>
          <a:prstGeom prst="rect">
            <a:avLst/>
          </a:prstGeom>
        </p:spPr>
        <p:txBody>
          <a:bodyPr wrap="none">
            <a:spAutoFit/>
          </a:bodyPr>
          <a:lstStyle/>
          <a:p>
            <a:r>
              <a:rPr lang="en-US" dirty="0" smtClean="0"/>
              <a:t> </a:t>
            </a:r>
            <a:endParaRPr lang="en-US" dirty="0"/>
          </a:p>
        </p:txBody>
      </p:sp>
      <p:sp>
        <p:nvSpPr>
          <p:cNvPr id="7" name="Rectangle 6"/>
          <p:cNvSpPr/>
          <p:nvPr/>
        </p:nvSpPr>
        <p:spPr>
          <a:xfrm>
            <a:off x="5977217" y="3244334"/>
            <a:ext cx="237566" cy="369332"/>
          </a:xfrm>
          <a:prstGeom prst="rect">
            <a:avLst/>
          </a:prstGeom>
        </p:spPr>
        <p:txBody>
          <a:bodyPr wrap="none">
            <a:spAutoFit/>
          </a:bodyPr>
          <a:lstStyle/>
          <a:p>
            <a:r>
              <a:rPr lang="en-US" dirty="0" smtClean="0"/>
              <a:t> </a:t>
            </a:r>
            <a:endParaRPr lang="en-US" dirty="0"/>
          </a:p>
        </p:txBody>
      </p:sp>
      <p:sp>
        <p:nvSpPr>
          <p:cNvPr id="8" name="Rectangle 7"/>
          <p:cNvSpPr/>
          <p:nvPr/>
        </p:nvSpPr>
        <p:spPr>
          <a:xfrm>
            <a:off x="5977217" y="3244334"/>
            <a:ext cx="237566" cy="369332"/>
          </a:xfrm>
          <a:prstGeom prst="rect">
            <a:avLst/>
          </a:prstGeom>
        </p:spPr>
        <p:txBody>
          <a:bodyPr wrap="none">
            <a:spAutoFit/>
          </a:bodyPr>
          <a:lstStyle/>
          <a:p>
            <a:r>
              <a:rPr lang="en-US" dirty="0" smtClean="0"/>
              <a:t> </a:t>
            </a:r>
            <a:endParaRPr lang="en-US" dirty="0"/>
          </a:p>
        </p:txBody>
      </p:sp>
      <p:sp>
        <p:nvSpPr>
          <p:cNvPr id="9" name="Rectangle 8"/>
          <p:cNvSpPr/>
          <p:nvPr/>
        </p:nvSpPr>
        <p:spPr>
          <a:xfrm>
            <a:off x="5977217" y="3244334"/>
            <a:ext cx="237566" cy="369332"/>
          </a:xfrm>
          <a:prstGeom prst="rect">
            <a:avLst/>
          </a:prstGeom>
        </p:spPr>
        <p:txBody>
          <a:bodyPr wrap="none">
            <a:spAutoFit/>
          </a:bodyPr>
          <a:lstStyle/>
          <a:p>
            <a:r>
              <a:rPr lang="en-US" dirty="0" smtClean="0"/>
              <a:t> </a:t>
            </a:r>
            <a:endParaRPr lang="en-US" dirty="0"/>
          </a:p>
        </p:txBody>
      </p:sp>
      <p:sp>
        <p:nvSpPr>
          <p:cNvPr id="10" name="Rectangle 9"/>
          <p:cNvSpPr/>
          <p:nvPr/>
        </p:nvSpPr>
        <p:spPr>
          <a:xfrm>
            <a:off x="5977217" y="3244334"/>
            <a:ext cx="237566" cy="369332"/>
          </a:xfrm>
          <a:prstGeom prst="rect">
            <a:avLst/>
          </a:prstGeom>
        </p:spPr>
        <p:txBody>
          <a:bodyPr wrap="none">
            <a:spAutoFit/>
          </a:bodyPr>
          <a:lstStyle/>
          <a:p>
            <a:r>
              <a:rPr lang="en-US" dirty="0" smtClean="0"/>
              <a:t> </a:t>
            </a:r>
            <a:endParaRPr lang="en-US" dirty="0"/>
          </a:p>
        </p:txBody>
      </p:sp>
    </p:spTree>
    <p:extLst>
      <p:ext uri="{BB962C8B-B14F-4D97-AF65-F5344CB8AC3E}">
        <p14:creationId xmlns:p14="http://schemas.microsoft.com/office/powerpoint/2010/main" val="3119610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3861</TotalTime>
  <Words>2307</Words>
  <Application>Microsoft Office PowerPoint</Application>
  <PresentationFormat>Widescreen</PresentationFormat>
  <Paragraphs>589</Paragraphs>
  <Slides>26</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Times New Roman</vt:lpstr>
      <vt:lpstr>Tw Cen MT</vt:lpstr>
      <vt:lpstr>Wingdings</vt:lpstr>
      <vt:lpstr>Wingdings 3</vt:lpstr>
      <vt:lpstr>Office Theme</vt:lpstr>
      <vt:lpstr>Effectiveness of Drought-based Early Warning System Towards Household Food Security in Makueni, Kenya</vt:lpstr>
      <vt:lpstr>Mandate of the NDMA</vt:lpstr>
      <vt:lpstr>NDMA Vision and Mission</vt:lpstr>
      <vt:lpstr>Core Values</vt:lpstr>
      <vt:lpstr>Geographical coverage</vt:lpstr>
      <vt:lpstr>Problem Statement and Justification</vt:lpstr>
      <vt:lpstr>Problem Statement and Justification</vt:lpstr>
      <vt:lpstr>Specific Objectives of the Assessment</vt:lpstr>
      <vt:lpstr>Hypotheses</vt:lpstr>
      <vt:lpstr>Study Area</vt:lpstr>
      <vt:lpstr>Methodology </vt:lpstr>
      <vt:lpstr> Methodology</vt:lpstr>
      <vt:lpstr>GeoWRSI Schematic</vt:lpstr>
      <vt:lpstr>Sub-county maize production data(2015-2019)</vt:lpstr>
      <vt:lpstr>Sub-county maize production data(2015-2019)</vt:lpstr>
      <vt:lpstr>              MAM 2016                                                        ANOVA ANALYSIS</vt:lpstr>
      <vt:lpstr>MAM 2018                                                              ANOVA</vt:lpstr>
      <vt:lpstr> Effectiveness of Drought-based Early Warning System </vt:lpstr>
      <vt:lpstr>WRSI EoS forecasts</vt:lpstr>
      <vt:lpstr>WRSI EoS forecasts</vt:lpstr>
      <vt:lpstr>WRSI EoS forecasts</vt:lpstr>
      <vt:lpstr>Summary and Conclusions</vt:lpstr>
      <vt:lpstr>Conclusions</vt:lpstr>
      <vt:lpstr>Recommendations</vt:lpstr>
      <vt:lpstr>Acknowledgement</vt:lpstr>
      <vt:lpstr>          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Ferdinand Adu-Baffour</cp:lastModifiedBy>
  <cp:revision>18</cp:revision>
  <dcterms:created xsi:type="dcterms:W3CDTF">2023-09-08T17:14:31Z</dcterms:created>
  <dcterms:modified xsi:type="dcterms:W3CDTF">2023-09-12T12:59:44Z</dcterms:modified>
</cp:coreProperties>
</file>