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17"/>
  </p:notesMasterIdLst>
  <p:handoutMasterIdLst>
    <p:handoutMasterId r:id="rId18"/>
  </p:handoutMasterIdLst>
  <p:sldIdLst>
    <p:sldId id="287" r:id="rId2"/>
    <p:sldId id="392" r:id="rId3"/>
    <p:sldId id="398" r:id="rId4"/>
    <p:sldId id="399" r:id="rId5"/>
    <p:sldId id="397" r:id="rId6"/>
    <p:sldId id="396" r:id="rId7"/>
    <p:sldId id="303" r:id="rId8"/>
    <p:sldId id="395" r:id="rId9"/>
    <p:sldId id="405" r:id="rId10"/>
    <p:sldId id="400" r:id="rId11"/>
    <p:sldId id="406" r:id="rId12"/>
    <p:sldId id="409" r:id="rId13"/>
    <p:sldId id="407" r:id="rId14"/>
    <p:sldId id="410" r:id="rId15"/>
    <p:sldId id="408" r:id="rId16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BFD02A1-22B7-448B-8875-094FCBE30602}">
          <p14:sldIdLst>
            <p14:sldId id="287"/>
            <p14:sldId id="392"/>
            <p14:sldId id="398"/>
            <p14:sldId id="399"/>
            <p14:sldId id="397"/>
            <p14:sldId id="396"/>
            <p14:sldId id="303"/>
            <p14:sldId id="395"/>
            <p14:sldId id="405"/>
            <p14:sldId id="400"/>
            <p14:sldId id="406"/>
            <p14:sldId id="409"/>
            <p14:sldId id="407"/>
            <p14:sldId id="410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05" autoAdjust="0"/>
  </p:normalViewPr>
  <p:slideViewPr>
    <p:cSldViewPr>
      <p:cViewPr>
        <p:scale>
          <a:sx n="63" d="100"/>
          <a:sy n="63" d="100"/>
        </p:scale>
        <p:origin x="784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2"/>
    </p:cViewPr>
  </p:sorterViewPr>
  <p:notesViewPr>
    <p:cSldViewPr>
      <p:cViewPr varScale="1">
        <p:scale>
          <a:sx n="51" d="100"/>
          <a:sy n="51" d="100"/>
        </p:scale>
        <p:origin x="1836" y="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My%20Documents\Research%20Work\Research%20Projects\Nematode%20parasitic%20fungi\First%20claim\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Local\Temp\Temp951a9a38-35c8-48cb-a243-e2c3ce6792e9_number%20of%20eggs.zip\number%20of%20eggs\combineegg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total%20number%20of%20hatched%20eggs..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Sheet3!$R$16:$R$21</c:f>
                <c:numCache>
                  <c:formatCode>General</c:formatCode>
                  <c:ptCount val="6"/>
                  <c:pt idx="0">
                    <c:v>25.384159540066623</c:v>
                  </c:pt>
                  <c:pt idx="1">
                    <c:v>26.556543449779003</c:v>
                  </c:pt>
                  <c:pt idx="2">
                    <c:v>20.399999999999999</c:v>
                  </c:pt>
                  <c:pt idx="3">
                    <c:v>26.004614975038564</c:v>
                  </c:pt>
                  <c:pt idx="4">
                    <c:v>7.10006935518836</c:v>
                  </c:pt>
                  <c:pt idx="5">
                    <c:v>2.4890872936792623</c:v>
                  </c:pt>
                </c:numCache>
              </c:numRef>
            </c:plus>
            <c:minus>
              <c:numRef>
                <c:f>Sheet3!$R$16:$R$21</c:f>
                <c:numCache>
                  <c:formatCode>General</c:formatCode>
                  <c:ptCount val="6"/>
                  <c:pt idx="0">
                    <c:v>25.384159540066623</c:v>
                  </c:pt>
                  <c:pt idx="1">
                    <c:v>26.556543449779003</c:v>
                  </c:pt>
                  <c:pt idx="2">
                    <c:v>20.399999999999999</c:v>
                  </c:pt>
                  <c:pt idx="3">
                    <c:v>26.004614975038564</c:v>
                  </c:pt>
                  <c:pt idx="4">
                    <c:v>7.10006935518836</c:v>
                  </c:pt>
                  <c:pt idx="5">
                    <c:v>2.4890872936792623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Sheet3!$P$16:$P$21</c:f>
              <c:strCache>
                <c:ptCount val="6"/>
                <c:pt idx="0">
                  <c:v>Kiambu</c:v>
                </c:pt>
                <c:pt idx="1">
                  <c:v>Meru</c:v>
                </c:pt>
                <c:pt idx="2">
                  <c:v>Bomet</c:v>
                </c:pt>
                <c:pt idx="3">
                  <c:v>Nyandarua</c:v>
                </c:pt>
                <c:pt idx="4">
                  <c:v>Nakuru</c:v>
                </c:pt>
                <c:pt idx="5">
                  <c:v>Nyeri</c:v>
                </c:pt>
              </c:strCache>
            </c:strRef>
          </c:cat>
          <c:val>
            <c:numRef>
              <c:f>Sheet3!$Q$16:$Q$21</c:f>
              <c:numCache>
                <c:formatCode>General</c:formatCode>
                <c:ptCount val="6"/>
                <c:pt idx="0">
                  <c:v>85</c:v>
                </c:pt>
                <c:pt idx="1">
                  <c:v>73.5</c:v>
                </c:pt>
                <c:pt idx="2">
                  <c:v>52.4</c:v>
                </c:pt>
                <c:pt idx="3">
                  <c:v>51.8</c:v>
                </c:pt>
                <c:pt idx="4">
                  <c:v>25.75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F1-4CDD-A4C3-661B96D76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480416"/>
        <c:axId val="749350272"/>
      </c:barChart>
      <c:catAx>
        <c:axId val="74748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GB" sz="1000">
                    <a:latin typeface="Georgia" panose="02040502050405020303" pitchFamily="18" charset="0"/>
                  </a:rPr>
                  <a:t>Counties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K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KE"/>
          </a:p>
        </c:txPr>
        <c:crossAx val="749350272"/>
        <c:crosses val="autoZero"/>
        <c:auto val="1"/>
        <c:lblAlgn val="ctr"/>
        <c:lblOffset val="100"/>
        <c:noMultiLvlLbl val="0"/>
      </c:catAx>
      <c:valAx>
        <c:axId val="7493502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US" sz="1100">
                    <a:latin typeface="Georgia" panose="02040502050405020303" pitchFamily="18" charset="0"/>
                  </a:rPr>
                  <a:t>Number of cysts per 200  ml soil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K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KE"/>
          </a:p>
        </c:txPr>
        <c:crossAx val="7474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K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39391951006127"/>
          <c:y val="5.5555555555555552E-2"/>
          <c:w val="0.82849496937882761"/>
          <c:h val="0.75188247302420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Sheet1!$K$10:$K$13</c:f>
                <c:numCache>
                  <c:formatCode>General</c:formatCode>
                  <c:ptCount val="4"/>
                  <c:pt idx="0">
                    <c:v>51.083929137175325</c:v>
                  </c:pt>
                  <c:pt idx="1">
                    <c:v>30.249460905237179</c:v>
                  </c:pt>
                  <c:pt idx="2">
                    <c:v>10.509109349052604</c:v>
                  </c:pt>
                  <c:pt idx="3">
                    <c:v>23.028218571455138</c:v>
                  </c:pt>
                </c:numCache>
              </c:numRef>
            </c:plus>
            <c:minus>
              <c:numRef>
                <c:f>Sheet1!$K$10:$K$13</c:f>
                <c:numCache>
                  <c:formatCode>General</c:formatCode>
                  <c:ptCount val="4"/>
                  <c:pt idx="0">
                    <c:v>51.083929137175325</c:v>
                  </c:pt>
                  <c:pt idx="1">
                    <c:v>30.249460905237179</c:v>
                  </c:pt>
                  <c:pt idx="2">
                    <c:v>10.509109349052604</c:v>
                  </c:pt>
                  <c:pt idx="3">
                    <c:v>23.028218571455138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Sheet1!$N$8:$N$11</c:f>
              <c:strCache>
                <c:ptCount val="4"/>
                <c:pt idx="0">
                  <c:v>Nyandarua</c:v>
                </c:pt>
                <c:pt idx="1">
                  <c:v>Meru</c:v>
                </c:pt>
                <c:pt idx="2">
                  <c:v>Nyeri</c:v>
                </c:pt>
                <c:pt idx="3">
                  <c:v>Kiambu</c:v>
                </c:pt>
              </c:strCache>
            </c:strRef>
          </c:cat>
          <c:val>
            <c:numRef>
              <c:f>Sheet1!$O$8:$O$11</c:f>
              <c:numCache>
                <c:formatCode>General</c:formatCode>
                <c:ptCount val="4"/>
                <c:pt idx="0">
                  <c:v>256.86666666666667</c:v>
                </c:pt>
                <c:pt idx="1">
                  <c:v>153.26666666666668</c:v>
                </c:pt>
                <c:pt idx="2">
                  <c:v>127.8</c:v>
                </c:pt>
                <c:pt idx="3">
                  <c:v>144.33333333333334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C-45F2-8AB2-E1BDE9E4E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9793232"/>
        <c:axId val="610349600"/>
      </c:barChart>
      <c:catAx>
        <c:axId val="669793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GB">
                    <a:latin typeface="Georgia" panose="02040502050405020303" pitchFamily="18" charset="0"/>
                  </a:rPr>
                  <a:t>Potato</a:t>
                </a:r>
                <a:r>
                  <a:rPr lang="en-GB" baseline="0">
                    <a:latin typeface="Georgia" panose="02040502050405020303" pitchFamily="18" charset="0"/>
                  </a:rPr>
                  <a:t> producing counties</a:t>
                </a:r>
                <a:endParaRPr lang="en-GB">
                  <a:latin typeface="Georgia" panose="02040502050405020303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K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KE"/>
          </a:p>
        </c:txPr>
        <c:crossAx val="610349600"/>
        <c:crosses val="autoZero"/>
        <c:auto val="1"/>
        <c:lblAlgn val="ctr"/>
        <c:lblOffset val="100"/>
        <c:noMultiLvlLbl val="0"/>
      </c:catAx>
      <c:valAx>
        <c:axId val="6103496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GB">
                    <a:latin typeface="Georgia" panose="02040502050405020303" pitchFamily="18" charset="0"/>
                  </a:rPr>
                  <a:t>Number of  Eggs</a:t>
                </a:r>
                <a:r>
                  <a:rPr lang="en-GB" baseline="0">
                    <a:latin typeface="Georgia" panose="02040502050405020303" pitchFamily="18" charset="0"/>
                  </a:rPr>
                  <a:t> </a:t>
                </a:r>
                <a:r>
                  <a:rPr lang="en-GB">
                    <a:latin typeface="Georgia" panose="02040502050405020303" pitchFamily="18" charset="0"/>
                  </a:rPr>
                  <a:t>per Cyst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K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KE"/>
          </a:p>
        </c:txPr>
        <c:crossAx val="66979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K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93525809273841"/>
          <c:y val="5.0925925925925923E-2"/>
          <c:w val="0.82273140857392824"/>
          <c:h val="0.738572834645669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Sheet1!$F$21:$F$24</c:f>
              <c:strCache>
                <c:ptCount val="4"/>
                <c:pt idx="0">
                  <c:v>Nyandarua</c:v>
                </c:pt>
                <c:pt idx="1">
                  <c:v>Nyeri</c:v>
                </c:pt>
                <c:pt idx="2">
                  <c:v>Kimbu</c:v>
                </c:pt>
                <c:pt idx="3">
                  <c:v>Meru</c:v>
                </c:pt>
              </c:strCache>
            </c:strRef>
          </c:cat>
          <c:val>
            <c:numRef>
              <c:f>Sheet1!$G$21:$G$24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67D3-4D14-B28C-965121EA571C}"/>
            </c:ext>
          </c:extLst>
        </c:ser>
        <c:ser>
          <c:idx val="1"/>
          <c:order val="1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Sheet1!$I$21:$I$24</c:f>
                <c:numCache>
                  <c:formatCode>General</c:formatCode>
                  <c:ptCount val="4"/>
                  <c:pt idx="0">
                    <c:v>4.7871355387816905</c:v>
                  </c:pt>
                  <c:pt idx="1">
                    <c:v>5.8523499553598128</c:v>
                  </c:pt>
                  <c:pt idx="2">
                    <c:v>4.6547466812563139</c:v>
                  </c:pt>
                  <c:pt idx="3">
                    <c:v>4.6904157598234297</c:v>
                  </c:pt>
                </c:numCache>
              </c:numRef>
            </c:plus>
            <c:minus>
              <c:numRef>
                <c:f>Sheet1!$I$21:$I$24</c:f>
                <c:numCache>
                  <c:formatCode>General</c:formatCode>
                  <c:ptCount val="4"/>
                  <c:pt idx="0">
                    <c:v>4.7871355387816905</c:v>
                  </c:pt>
                  <c:pt idx="1">
                    <c:v>5.8523499553598128</c:v>
                  </c:pt>
                  <c:pt idx="2">
                    <c:v>4.6547466812563139</c:v>
                  </c:pt>
                  <c:pt idx="3">
                    <c:v>4.6904157598234297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Sheet1!$F$21:$F$24</c:f>
              <c:strCache>
                <c:ptCount val="4"/>
                <c:pt idx="0">
                  <c:v>Nyandarua</c:v>
                </c:pt>
                <c:pt idx="1">
                  <c:v>Nyeri</c:v>
                </c:pt>
                <c:pt idx="2">
                  <c:v>Kimbu</c:v>
                </c:pt>
                <c:pt idx="3">
                  <c:v>Meru</c:v>
                </c:pt>
              </c:strCache>
            </c:strRef>
          </c:cat>
          <c:val>
            <c:numRef>
              <c:f>Sheet1!$H$21:$H$24</c:f>
              <c:numCache>
                <c:formatCode>General</c:formatCode>
                <c:ptCount val="4"/>
                <c:pt idx="0">
                  <c:v>127.25</c:v>
                </c:pt>
                <c:pt idx="1">
                  <c:v>105</c:v>
                </c:pt>
                <c:pt idx="2">
                  <c:v>97.5</c:v>
                </c:pt>
                <c:pt idx="3">
                  <c:v>82.25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3-4D14-B28C-965121EA5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100"/>
        <c:axId val="747865712"/>
        <c:axId val="25590992"/>
      </c:barChart>
      <c:catAx>
        <c:axId val="747865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GB" sz="1100">
                    <a:latin typeface="Georgia" panose="02040502050405020303" pitchFamily="18" charset="0"/>
                  </a:rPr>
                  <a:t>Potato</a:t>
                </a:r>
                <a:r>
                  <a:rPr lang="en-GB" sz="1100" baseline="0">
                    <a:latin typeface="Georgia" panose="02040502050405020303" pitchFamily="18" charset="0"/>
                  </a:rPr>
                  <a:t> producing counties</a:t>
                </a:r>
                <a:endParaRPr lang="en-GB" sz="1100">
                  <a:latin typeface="Georgia" panose="02040502050405020303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K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KE"/>
          </a:p>
        </c:txPr>
        <c:crossAx val="25590992"/>
        <c:crosses val="autoZero"/>
        <c:auto val="1"/>
        <c:lblAlgn val="ctr"/>
        <c:lblOffset val="100"/>
        <c:noMultiLvlLbl val="0"/>
      </c:catAx>
      <c:valAx>
        <c:axId val="25590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GB" sz="1100">
                    <a:latin typeface="Georgia" panose="02040502050405020303" pitchFamily="18" charset="0"/>
                  </a:rPr>
                  <a:t>Number</a:t>
                </a:r>
                <a:r>
                  <a:rPr lang="en-GB" sz="1100" baseline="0">
                    <a:latin typeface="Georgia" panose="02040502050405020303" pitchFamily="18" charset="0"/>
                  </a:rPr>
                  <a:t> of hatched eggs</a:t>
                </a:r>
                <a:endParaRPr lang="en-GB" sz="1100">
                  <a:latin typeface="Georgia" panose="02040502050405020303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K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KE"/>
          </a:p>
        </c:txPr>
        <c:crossAx val="74786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587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K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0.45208</cdr:x>
      <cdr:y>0.22569</cdr:y>
    </cdr:from>
    <cdr:to>
      <cdr:x>0.54653</cdr:x>
      <cdr:y>0.33449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E76EE1E-EEF9-4612-96BE-917E263A03A0}"/>
            </a:ext>
          </a:extLst>
        </cdr:cNvPr>
        <cdr:cNvSpPr txBox="1"/>
      </cdr:nvSpPr>
      <cdr:spPr>
        <a:xfrm xmlns:a="http://schemas.openxmlformats.org/drawingml/2006/main">
          <a:off x="2066925" y="619125"/>
          <a:ext cx="431800" cy="298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>
              <a:effectLst/>
              <a:latin typeface="+mn-lt"/>
              <a:ea typeface="+mn-ea"/>
              <a:cs typeface="+mn-cs"/>
            </a:rPr>
            <a:t>b</a:t>
          </a:r>
          <a:endParaRPr lang="en-KE" sz="1200">
            <a:effectLst/>
          </a:endParaRPr>
        </a:p>
      </cdr:txBody>
    </cdr:sp>
  </cdr:relSizeAnchor>
  <cdr:relSizeAnchor xmlns:cdr="http://schemas.openxmlformats.org/drawingml/2006/chartDrawing">
    <cdr:from>
      <cdr:x>0.18889</cdr:x>
      <cdr:y>0</cdr:y>
    </cdr:from>
    <cdr:to>
      <cdr:x>0.25972</cdr:x>
      <cdr:y>0.1088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24681E2-1A29-461E-9A02-FE7830BA1E3F}"/>
            </a:ext>
          </a:extLst>
        </cdr:cNvPr>
        <cdr:cNvSpPr txBox="1"/>
      </cdr:nvSpPr>
      <cdr:spPr>
        <a:xfrm xmlns:a="http://schemas.openxmlformats.org/drawingml/2006/main">
          <a:off x="863600" y="0"/>
          <a:ext cx="323850" cy="298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>
              <a:effectLst/>
              <a:latin typeface="Georgia" panose="02040502050405020303" pitchFamily="18" charset="0"/>
              <a:ea typeface="+mn-ea"/>
              <a:cs typeface="+mn-cs"/>
            </a:rPr>
            <a:t>a</a:t>
          </a:r>
          <a:endParaRPr lang="en-KE" sz="1200">
            <a:effectLst/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0.73125</cdr:x>
      <cdr:y>0.49653</cdr:y>
    </cdr:from>
    <cdr:to>
      <cdr:x>0.79792</cdr:x>
      <cdr:y>0.58681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BD78A4A-EFB2-4C85-9587-6C822A22B19A}"/>
            </a:ext>
          </a:extLst>
        </cdr:cNvPr>
        <cdr:cNvSpPr txBox="1"/>
      </cdr:nvSpPr>
      <cdr:spPr>
        <a:xfrm xmlns:a="http://schemas.openxmlformats.org/drawingml/2006/main">
          <a:off x="3343275" y="1362075"/>
          <a:ext cx="3048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KE" sz="1100"/>
        </a:p>
      </cdr:txBody>
    </cdr:sp>
  </cdr:relSizeAnchor>
  <cdr:relSizeAnchor xmlns:cdr="http://schemas.openxmlformats.org/drawingml/2006/chartDrawing">
    <cdr:from>
      <cdr:x>0.58542</cdr:x>
      <cdr:y>0.1956</cdr:y>
    </cdr:from>
    <cdr:to>
      <cdr:x>0.68125</cdr:x>
      <cdr:y>0.29051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7B72D31-E735-4C17-8039-63CE58180B32}"/>
            </a:ext>
          </a:extLst>
        </cdr:cNvPr>
        <cdr:cNvSpPr txBox="1"/>
      </cdr:nvSpPr>
      <cdr:spPr>
        <a:xfrm xmlns:a="http://schemas.openxmlformats.org/drawingml/2006/main">
          <a:off x="2676525" y="536575"/>
          <a:ext cx="438150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="1" dirty="0" err="1">
              <a:latin typeface="Georgia" panose="02040502050405020303" pitchFamily="18" charset="0"/>
            </a:rPr>
            <a:t>bc</a:t>
          </a:r>
          <a:endParaRPr lang="en-KE" sz="1200" b="1" dirty="0"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0.87569</cdr:x>
      <cdr:y>0.65162</cdr:y>
    </cdr:from>
    <cdr:to>
      <cdr:x>0.94931</cdr:x>
      <cdr:y>0.74421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FCE631B4-98EB-488A-A7A9-EBDD28AEA86F}"/>
            </a:ext>
          </a:extLst>
        </cdr:cNvPr>
        <cdr:cNvSpPr txBox="1"/>
      </cdr:nvSpPr>
      <cdr:spPr>
        <a:xfrm xmlns:a="http://schemas.openxmlformats.org/drawingml/2006/main">
          <a:off x="4003675" y="1787525"/>
          <a:ext cx="33655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>
              <a:latin typeface="Georgia" panose="02040502050405020303" pitchFamily="18" charset="0"/>
            </a:rPr>
            <a:t>d</a:t>
          </a:r>
          <a:endParaRPr lang="en-KE" sz="1100" b="1"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0.72708</cdr:x>
      <cdr:y>0.47801</cdr:y>
    </cdr:from>
    <cdr:to>
      <cdr:x>0.78958</cdr:x>
      <cdr:y>0.56597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444B4D63-5B61-40F0-A05B-5E06E0DF28BF}"/>
            </a:ext>
          </a:extLst>
        </cdr:cNvPr>
        <cdr:cNvSpPr txBox="1"/>
      </cdr:nvSpPr>
      <cdr:spPr>
        <a:xfrm xmlns:a="http://schemas.openxmlformats.org/drawingml/2006/main">
          <a:off x="3324225" y="1311275"/>
          <a:ext cx="285750" cy="24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="1">
              <a:latin typeface="Georgia" panose="02040502050405020303" pitchFamily="18" charset="0"/>
            </a:rPr>
            <a:t>c</a:t>
          </a:r>
          <a:endParaRPr lang="en-KE" sz="1200" b="1"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0.30903</cdr:x>
      <cdr:y>0.07292</cdr:y>
    </cdr:from>
    <cdr:to>
      <cdr:x>0.39792</cdr:x>
      <cdr:y>0.15394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8A394166-623A-4EEC-BD2A-C763C852BFE8}"/>
            </a:ext>
          </a:extLst>
        </cdr:cNvPr>
        <cdr:cNvSpPr txBox="1"/>
      </cdr:nvSpPr>
      <cdr:spPr>
        <a:xfrm xmlns:a="http://schemas.openxmlformats.org/drawingml/2006/main">
          <a:off x="1412875" y="200025"/>
          <a:ext cx="406400" cy="22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="1">
              <a:latin typeface="Georgia" panose="02040502050405020303" pitchFamily="18" charset="0"/>
            </a:rPr>
            <a:t>ab</a:t>
          </a:r>
          <a:endParaRPr lang="en-KE" sz="1200" b="1">
            <a:latin typeface="Georgia" panose="02040502050405020303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0.62222</cdr:x>
      <cdr:y>0.38657</cdr:y>
    </cdr:from>
    <cdr:to>
      <cdr:x>0.68049</cdr:x>
      <cdr:y>0.48397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FC96B6C2-110B-43D8-99C8-C6569D96A8D5}"/>
            </a:ext>
          </a:extLst>
        </cdr:cNvPr>
        <cdr:cNvSpPr txBox="1"/>
      </cdr:nvSpPr>
      <cdr:spPr>
        <a:xfrm xmlns:a="http://schemas.openxmlformats.org/drawingml/2006/main">
          <a:off x="2844800" y="1060450"/>
          <a:ext cx="266420" cy="26718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>
              <a:latin typeface="Georgia" panose="02040502050405020303" pitchFamily="18" charset="0"/>
            </a:rPr>
            <a:t>c</a:t>
          </a:r>
          <a:endParaRPr lang="en-KE" sz="1200" b="1"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0.83056</cdr:x>
      <cdr:y>0.32407</cdr:y>
    </cdr:from>
    <cdr:to>
      <cdr:x>0.91055</cdr:x>
      <cdr:y>0.42147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EF31B0C4-01EA-4F03-9304-6E74A3358DAA}"/>
            </a:ext>
          </a:extLst>
        </cdr:cNvPr>
        <cdr:cNvSpPr txBox="1"/>
      </cdr:nvSpPr>
      <cdr:spPr>
        <a:xfrm xmlns:a="http://schemas.openxmlformats.org/drawingml/2006/main">
          <a:off x="3797300" y="889000"/>
          <a:ext cx="365741" cy="26718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>
              <a:latin typeface="Georgia" panose="02040502050405020303" pitchFamily="18" charset="0"/>
            </a:rPr>
            <a:t>bc</a:t>
          </a:r>
          <a:endParaRPr lang="en-KE" sz="1200" b="1"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0.41667</cdr:x>
      <cdr:y>0.30093</cdr:y>
    </cdr:from>
    <cdr:to>
      <cdr:x>0.47878</cdr:x>
      <cdr:y>0.39833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A3200CCB-8270-4B3B-8495-CA103ADE79E1}"/>
            </a:ext>
          </a:extLst>
        </cdr:cNvPr>
        <cdr:cNvSpPr txBox="1"/>
      </cdr:nvSpPr>
      <cdr:spPr>
        <a:xfrm xmlns:a="http://schemas.openxmlformats.org/drawingml/2006/main">
          <a:off x="1905000" y="825500"/>
          <a:ext cx="283989" cy="26718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>
              <a:latin typeface="Georgia" panose="02040502050405020303" pitchFamily="18" charset="0"/>
            </a:rPr>
            <a:t>b</a:t>
          </a:r>
          <a:endParaRPr lang="en-KE" sz="1200" b="1"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0.21389</cdr:x>
      <cdr:y>0.01852</cdr:y>
    </cdr:from>
    <cdr:to>
      <cdr:x>0.27433</cdr:x>
      <cdr:y>0.11592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16961FD-A9A4-4B1D-826E-922D97E1FCC6}"/>
            </a:ext>
          </a:extLst>
        </cdr:cNvPr>
        <cdr:cNvSpPr txBox="1"/>
      </cdr:nvSpPr>
      <cdr:spPr>
        <a:xfrm xmlns:a="http://schemas.openxmlformats.org/drawingml/2006/main">
          <a:off x="977900" y="50800"/>
          <a:ext cx="276358" cy="26718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>
              <a:latin typeface="Georgia" panose="02040502050405020303" pitchFamily="18" charset="0"/>
            </a:rPr>
            <a:t>a</a:t>
          </a:r>
          <a:endParaRPr lang="en-KE" sz="1200" b="1">
            <a:latin typeface="Georgia" panose="02040502050405020303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0.62847</cdr:x>
      <cdr:y>0.1169</cdr:y>
    </cdr:from>
    <cdr:to>
      <cdr:x>0.70347</cdr:x>
      <cdr:y>0.21644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7D4A7AC-29FC-4350-A519-96A1B9FF24A7}"/>
            </a:ext>
          </a:extLst>
        </cdr:cNvPr>
        <cdr:cNvSpPr txBox="1"/>
      </cdr:nvSpPr>
      <cdr:spPr>
        <a:xfrm xmlns:a="http://schemas.openxmlformats.org/drawingml/2006/main">
          <a:off x="2873375" y="320675"/>
          <a:ext cx="342900" cy="273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>
              <a:latin typeface="Georgia" panose="02040502050405020303" pitchFamily="18" charset="0"/>
            </a:rPr>
            <a:t>b</a:t>
          </a:r>
          <a:endParaRPr lang="en-KE" sz="1100" b="1"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0.21667</cdr:x>
      <cdr:y>0</cdr:y>
    </cdr:from>
    <cdr:to>
      <cdr:x>0.29167</cdr:x>
      <cdr:y>0.09954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EEC1607-2061-4607-8B61-3318BED666B2}"/>
            </a:ext>
          </a:extLst>
        </cdr:cNvPr>
        <cdr:cNvSpPr txBox="1"/>
      </cdr:nvSpPr>
      <cdr:spPr>
        <a:xfrm xmlns:a="http://schemas.openxmlformats.org/drawingml/2006/main">
          <a:off x="990600" y="0"/>
          <a:ext cx="342900" cy="273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>
              <a:latin typeface="Georgia" panose="02040502050405020303" pitchFamily="18" charset="0"/>
            </a:rPr>
            <a:t>a</a:t>
          </a:r>
          <a:endParaRPr lang="en-KE" sz="1100" b="1"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0.42917</cdr:x>
      <cdr:y>0.08796</cdr:y>
    </cdr:from>
    <cdr:to>
      <cdr:x>0.50417</cdr:x>
      <cdr:y>0.1875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EEC1607-2061-4607-8B61-3318BED666B2}"/>
            </a:ext>
          </a:extLst>
        </cdr:cNvPr>
        <cdr:cNvSpPr txBox="1"/>
      </cdr:nvSpPr>
      <cdr:spPr>
        <a:xfrm xmlns:a="http://schemas.openxmlformats.org/drawingml/2006/main">
          <a:off x="1962150" y="241300"/>
          <a:ext cx="342900" cy="273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>
              <a:latin typeface="Georgia" panose="02040502050405020303" pitchFamily="18" charset="0"/>
            </a:rPr>
            <a:t>b</a:t>
          </a:r>
          <a:endParaRPr lang="en-KE" sz="1100" b="1"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0.83333</cdr:x>
      <cdr:y>0.21296</cdr:y>
    </cdr:from>
    <cdr:to>
      <cdr:x>0.90833</cdr:x>
      <cdr:y>0.3125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7EEC1607-2061-4607-8B61-3318BED666B2}"/>
            </a:ext>
          </a:extLst>
        </cdr:cNvPr>
        <cdr:cNvSpPr txBox="1"/>
      </cdr:nvSpPr>
      <cdr:spPr>
        <a:xfrm xmlns:a="http://schemas.openxmlformats.org/drawingml/2006/main">
          <a:off x="3810000" y="584200"/>
          <a:ext cx="342900" cy="273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>
              <a:latin typeface="Georgia" panose="02040502050405020303" pitchFamily="18" charset="0"/>
            </a:rPr>
            <a:t>c</a:t>
          </a:r>
          <a:endParaRPr lang="en-KE" sz="1100" b="1">
            <a:latin typeface="Georgia" panose="02040502050405020303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EA70C0-C8BF-4CF8-83F8-9DDEAA31B4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44862-5C01-4B1D-BFE0-D9B1F08740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00E56-CA02-4751-8973-D60A524A79AC}" type="datetimeFigureOut">
              <a:rPr lang="en-KE" smtClean="0"/>
              <a:t>11/09/2023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A1822-27D0-4EAE-BBF7-0921865A19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1C31C-3EAD-4F85-8752-C5CEB01F43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96142-07CC-429F-BDBF-3A63D99AD61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82320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2C77-A8BA-4961-8BC5-483687AD48F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BE152-5877-4B60-9CB0-39362E7D6B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9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the project</a:t>
            </a:r>
            <a:r>
              <a:rPr lang="en-GB" baseline="0" dirty="0"/>
              <a:t> and the supervisors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BE152-5877-4B60-9CB0-39362E7D6B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3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E152-5877-4B60-9CB0-39362E7D6B8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0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2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1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E152-5877-4B60-9CB0-39362E7D6B8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0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7396-8667-47BE-84D0-137D1859F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B2FDA-CBE5-499B-A962-10FF3E445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F4E80-A130-41BB-A070-328B2AD3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141F2-5FE2-40A9-B7BA-5E2DF9D2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6A82E-DB25-4307-A4E3-D713B29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608B-EE8B-49C0-A372-AC148C37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35F85-3681-45AE-90FA-E7FADB17E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75B82-8059-4158-A50A-5A1366B2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78D82-853C-492E-8877-FE698C6D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E5BA9-8F33-4D15-9858-731D8882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2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60CE8-EC8B-4042-9C4A-4A499199A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84EFD-40E8-4771-8F3E-A74FA2A18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BD03C-63DB-47B5-BB5A-E7D2AD7A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AE7F-153C-4F7D-83AB-FE3A4B22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7CA33-58E6-4AEE-8D40-0FFB6D04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inie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1" y="-7938"/>
            <a:ext cx="243416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678160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Logo deu_eng RGB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1600" y="6350"/>
            <a:ext cx="5156200" cy="24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298518" y="6530975"/>
            <a:ext cx="2290233" cy="3619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www.julius-kuehn.de</a:t>
            </a:r>
          </a:p>
        </p:txBody>
      </p:sp>
      <p:pic>
        <p:nvPicPr>
          <p:cNvPr id="7" name="Picture 9" descr="Linie 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1" y="-7938"/>
            <a:ext cx="243416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4793-7ABC-4386-8CAE-5C0B0CE4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F141C-4781-4C79-82B2-BDBD932B3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DDA5F-F788-4A88-976A-21083F99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8E63C-148A-457B-8B51-4C4D1E32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26886-B1B3-453B-A1C8-15D07116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7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DFF-15D8-4023-9ED2-74B07E7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F80EC-ED1A-47E5-B249-FE699FE04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481CD-7794-4415-A23F-947F4220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D74CF-E53C-49FE-A58B-2444B979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9EE1A-655A-4917-9560-B2DED14E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9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7A75-C9DB-463D-98A6-9D1B0E97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7A7CC-1DB9-4E5C-AB5B-2A75CB2B6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0D955-B3E0-4AD2-B23A-1FCEB3786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12CA2-AC59-40B6-9061-A42A9B8D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3F178-4DD4-40B2-9D59-FAEB3D37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802E4-B98A-467F-9E66-CFDB2D88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2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0BA5-8F93-4F78-879C-74518D33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4B59D-B215-48F3-A68C-E57A1013C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CEDF1-E4A0-4AA6-A812-7B5F453EA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22B52-FA30-4FBF-A096-6CCCAF7E8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687E-1A24-48BD-B70C-053723066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E5366-3D44-4259-977D-D82C2B44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2DAD5-98FD-42BB-8583-01B1A010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A20E1-A979-45A5-834B-AAD57723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8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1F3D-6861-47C3-8C73-2CC34FE5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4816D-E4EF-4CD9-9864-75263E25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043FD-A82E-4CB5-A0DB-A06F4EDF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FB491-54DB-4AC6-8780-598B5E04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7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8450AC-CA3D-4200-AD59-F9F4EBE0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6D888-36BB-412C-AC6A-4DEAC74A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01B39-82D5-4D93-88A1-78631E00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9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30C0-7387-4751-BABD-A5C614E9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ECEB9-87FA-433E-9FE8-E0EB7633E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B8EA4-AA99-45E1-85E7-93CB71E88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14028-488A-48F0-A8A1-8B792B2A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78448-7008-439D-9E4A-8C6672B7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22CE2-2F53-4262-8A7C-949E3CA2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6ABD-5AFE-4C89-8577-F6FE7D7C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2B2AE-B338-4838-9A81-64EE073FE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4562C-4BCD-44DF-8222-F427A6D01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AC7E1-86D7-4FAC-B7C2-EF304666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AFC44-5BE3-4C6F-9031-6ACB0646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1CE8B-1B2C-452E-83EA-29B8D5AB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6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C1625-3E78-4282-BFDC-ED634EE2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A745A-B127-4A0E-BE87-98F63C671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0FFC-6F19-4214-9A39-6BF3F4468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FF358-F7BE-4E2D-A6EB-440AE37BD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28957-3CBB-429C-AD6A-D8859536F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7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657" r:id="rId13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ka.ac.k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kmwanginosky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514600"/>
            <a:ext cx="8602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3200" dirty="0"/>
              <a:t>Mobilizing 	Natural Enemies for Sustainable Plant Pests and Diseases Management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39239" y="3733800"/>
            <a:ext cx="67818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70344" y="4953000"/>
            <a:ext cx="396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Mwangi J. M.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Department of Biological Sciences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Chuka University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www.chuka.ac.ke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kmwanginosky@gmail.com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B0011-CE46-41D7-8FE0-499C69AC88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953000"/>
            <a:ext cx="1780156" cy="1226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40C6CE-D7A3-4C51-AD0A-342E226D0BF2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1478" y="5160108"/>
            <a:ext cx="15144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158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9D6CBDB-F04D-478D-816D-CCEF535099A1}"/>
              </a:ext>
            </a:extLst>
          </p:cNvPr>
          <p:cNvSpPr txBox="1"/>
          <p:nvPr/>
        </p:nvSpPr>
        <p:spPr>
          <a:xfrm>
            <a:off x="533400" y="71735"/>
            <a:ext cx="536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eorgia" panose="02040502050405020303" pitchFamily="18" charset="0"/>
              </a:rPr>
              <a:t>Potato cyst nematode (PCN)</a:t>
            </a:r>
            <a:endParaRPr lang="en-K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62A22B-BE9A-4AE9-8C76-041449809DA5}"/>
              </a:ext>
            </a:extLst>
          </p:cNvPr>
          <p:cNvCxnSpPr>
            <a:cxnSpLocks/>
          </p:cNvCxnSpPr>
          <p:nvPr/>
        </p:nvCxnSpPr>
        <p:spPr>
          <a:xfrm>
            <a:off x="818519" y="685800"/>
            <a:ext cx="10459081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7849C43-8263-4429-BEF7-1C2E4ED196E1}"/>
              </a:ext>
            </a:extLst>
          </p:cNvPr>
          <p:cNvSpPr txBox="1"/>
          <p:nvPr/>
        </p:nvSpPr>
        <p:spPr>
          <a:xfrm>
            <a:off x="391922" y="4477941"/>
            <a:ext cx="5149705" cy="193899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Fast spread in Kenya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Reported in Uganda and Rwanda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Tanzania and Burundi ?? </a:t>
            </a:r>
            <a:endParaRPr lang="en-KE" sz="2400" dirty="0">
              <a:latin typeface="Georgia" panose="02040502050405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C05067-A27E-4383-B0DE-3D383E558602}"/>
              </a:ext>
            </a:extLst>
          </p:cNvPr>
          <p:cNvGrpSpPr/>
          <p:nvPr/>
        </p:nvGrpSpPr>
        <p:grpSpPr>
          <a:xfrm>
            <a:off x="5541627" y="1334352"/>
            <a:ext cx="5812173" cy="5435100"/>
            <a:chOff x="5541627" y="1334352"/>
            <a:chExt cx="5812173" cy="5435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B22782-D499-4614-9514-D5467302E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237" b="6648"/>
            <a:stretch/>
          </p:blipFill>
          <p:spPr>
            <a:xfrm>
              <a:off x="5541627" y="1334352"/>
              <a:ext cx="2840373" cy="322672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ED7491-4FF4-4E3B-9A14-AA4859451A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58200" y="1436872"/>
              <a:ext cx="2378674" cy="12971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DEDE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6BFF32-AC58-4052-B6EF-580EEBE2F2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58200" y="3226980"/>
              <a:ext cx="2119338" cy="9655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DEDE"/>
                    </a:outerShdw>
                  </a:effectLst>
                </a14:hiddenEffects>
              </a:ext>
            </a:extLst>
          </p:spPr>
        </p:pic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E6AD3901-FEAF-4C69-A6F3-F03CDE67C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7868" y="4713472"/>
              <a:ext cx="2119338" cy="165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DEDE"/>
                    </a:outerShdw>
                  </a:effectLst>
                </a14:hiddenEffects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9A4B8E-DF1A-4934-9853-2D04213BBA16}"/>
                </a:ext>
              </a:extLst>
            </p:cNvPr>
            <p:cNvSpPr txBox="1"/>
            <p:nvPr/>
          </p:nvSpPr>
          <p:spPr>
            <a:xfrm>
              <a:off x="8458200" y="2777155"/>
              <a:ext cx="2461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Georgia" panose="02040502050405020303" pitchFamily="18" charset="0"/>
                </a:rPr>
                <a:t>Juvenile in the roots</a:t>
              </a:r>
              <a:endParaRPr lang="en-KE" dirty="0">
                <a:latin typeface="Georgia" panose="02040502050405020303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25ABFD-665A-4923-8FDB-072A3C3DADFE}"/>
                </a:ext>
              </a:extLst>
            </p:cNvPr>
            <p:cNvSpPr txBox="1"/>
            <p:nvPr/>
          </p:nvSpPr>
          <p:spPr>
            <a:xfrm>
              <a:off x="8587868" y="4269737"/>
              <a:ext cx="2119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Georgia" panose="02040502050405020303" pitchFamily="18" charset="0"/>
                </a:rPr>
                <a:t>Stage 3 juvenile</a:t>
              </a:r>
              <a:endParaRPr lang="en-KE" dirty="0">
                <a:latin typeface="Georgia" panose="02040502050405020303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0038D7-8758-4856-A431-1FA409EECD19}"/>
                </a:ext>
              </a:extLst>
            </p:cNvPr>
            <p:cNvSpPr txBox="1"/>
            <p:nvPr/>
          </p:nvSpPr>
          <p:spPr>
            <a:xfrm>
              <a:off x="8458200" y="640012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Georgia" panose="02040502050405020303" pitchFamily="18" charset="0"/>
                </a:rPr>
                <a:t>Mature female nematode </a:t>
              </a:r>
              <a:endParaRPr lang="en-KE" dirty="0">
                <a:latin typeface="Georgia" panose="02040502050405020303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5908E8-5E64-4A84-8C13-715BC609ED0F}"/>
                </a:ext>
              </a:extLst>
            </p:cNvPr>
            <p:cNvSpPr/>
            <p:nvPr/>
          </p:nvSpPr>
          <p:spPr>
            <a:xfrm>
              <a:off x="6096000" y="3424072"/>
              <a:ext cx="1752600" cy="14006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4C4FF9-ED31-4272-873A-D20E5101D2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1029" y="2512124"/>
              <a:ext cx="1205165" cy="9955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48C7ECC-3A4F-4BD6-A152-C72555E41115}"/>
                </a:ext>
              </a:extLst>
            </p:cNvPr>
            <p:cNvSpPr/>
            <p:nvPr/>
          </p:nvSpPr>
          <p:spPr>
            <a:xfrm rot="5400000">
              <a:off x="10919318" y="2780478"/>
              <a:ext cx="533400" cy="2285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CFAC62E2-8BD3-43C5-BD54-E1136D78F205}"/>
                </a:ext>
              </a:extLst>
            </p:cNvPr>
            <p:cNvSpPr/>
            <p:nvPr/>
          </p:nvSpPr>
          <p:spPr>
            <a:xfrm rot="5400000">
              <a:off x="10896614" y="4230563"/>
              <a:ext cx="533400" cy="2285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6327F9-3B90-42A0-84FD-90137C6B289A}"/>
              </a:ext>
            </a:extLst>
          </p:cNvPr>
          <p:cNvSpPr txBox="1"/>
          <p:nvPr/>
        </p:nvSpPr>
        <p:spPr>
          <a:xfrm>
            <a:off x="391922" y="849445"/>
            <a:ext cx="5149705" cy="334905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Potato is a staple crop in Kenya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Production constrained by pests and disease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PCN in an emerging pests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Lowers production by 80%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No sustainable management </a:t>
            </a:r>
            <a:endParaRPr lang="en-KE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7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C469DB-9B08-4A3A-A5BE-9A3DDFDAE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914400"/>
            <a:ext cx="4370855" cy="5257800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0344CA-586F-4713-8F10-C1DBABE3E116}"/>
              </a:ext>
            </a:extLst>
          </p:cNvPr>
          <p:cNvSpPr txBox="1"/>
          <p:nvPr/>
        </p:nvSpPr>
        <p:spPr>
          <a:xfrm>
            <a:off x="5943600" y="762000"/>
            <a:ext cx="5638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Samples collected from six potato producing 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Samples processed and cysts extracted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Nematode density determined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Georgia" panose="02040502050405020303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975FE1-1C18-48F7-BE7B-A6E3E7CCD236}"/>
              </a:ext>
            </a:extLst>
          </p:cNvPr>
          <p:cNvCxnSpPr/>
          <p:nvPr/>
        </p:nvCxnSpPr>
        <p:spPr>
          <a:xfrm>
            <a:off x="990600" y="655432"/>
            <a:ext cx="998220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2AF05CF-2035-4BDB-AF62-165E8834BB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002660"/>
              </p:ext>
            </p:extLst>
          </p:nvPr>
        </p:nvGraphicFramePr>
        <p:xfrm>
          <a:off x="5943600" y="3505200"/>
          <a:ext cx="5029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4F146F-5EDE-4AF9-91DA-13D1B2DAD1BE}"/>
              </a:ext>
            </a:extLst>
          </p:cNvPr>
          <p:cNvSpPr txBox="1"/>
          <p:nvPr/>
        </p:nvSpPr>
        <p:spPr>
          <a:xfrm>
            <a:off x="533400" y="71735"/>
            <a:ext cx="536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eorgia" panose="02040502050405020303" pitchFamily="18" charset="0"/>
              </a:rPr>
              <a:t>Potato cyst nematode (PCN)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2959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7DDBD38-2BD8-41AD-A49A-B87AEB591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245490"/>
              </p:ext>
            </p:extLst>
          </p:nvPr>
        </p:nvGraphicFramePr>
        <p:xfrm>
          <a:off x="6858000" y="1036322"/>
          <a:ext cx="4267200" cy="277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20792E7-3C8A-4D33-937A-5254B41D63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107132"/>
              </p:ext>
            </p:extLst>
          </p:nvPr>
        </p:nvGraphicFramePr>
        <p:xfrm>
          <a:off x="7162800" y="4191001"/>
          <a:ext cx="4267200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A414D57-7FF7-42B0-B4B4-1149F020C026}"/>
              </a:ext>
            </a:extLst>
          </p:cNvPr>
          <p:cNvSpPr txBox="1"/>
          <p:nvPr/>
        </p:nvSpPr>
        <p:spPr>
          <a:xfrm>
            <a:off x="822959" y="3860800"/>
            <a:ext cx="49682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Viability of the eggs determined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Hatched juveniles differed by county</a:t>
            </a:r>
            <a:endParaRPr lang="en-KE" sz="22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E" sz="2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526E9E-B5B2-43EB-AB2D-7468785FD8F7}"/>
              </a:ext>
            </a:extLst>
          </p:cNvPr>
          <p:cNvCxnSpPr>
            <a:cxnSpLocks/>
          </p:cNvCxnSpPr>
          <p:nvPr/>
        </p:nvCxnSpPr>
        <p:spPr>
          <a:xfrm>
            <a:off x="818519" y="685800"/>
            <a:ext cx="10459081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074F95-8692-4B36-8119-FB647F16F1C0}"/>
              </a:ext>
            </a:extLst>
          </p:cNvPr>
          <p:cNvSpPr txBox="1"/>
          <p:nvPr/>
        </p:nvSpPr>
        <p:spPr>
          <a:xfrm>
            <a:off x="685800" y="1036320"/>
            <a:ext cx="5562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The number of nematodes eggs per cyst was estimated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Some cysts had significantly lower number of eggs </a:t>
            </a:r>
            <a:endParaRPr lang="en-KE" sz="2200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EBFBC-748C-4ED6-8982-EFD75C88E220}"/>
              </a:ext>
            </a:extLst>
          </p:cNvPr>
          <p:cNvSpPr txBox="1"/>
          <p:nvPr/>
        </p:nvSpPr>
        <p:spPr>
          <a:xfrm>
            <a:off x="7391400" y="37338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Viability of PCN eggs in PRD</a:t>
            </a:r>
            <a:endParaRPr lang="en-KE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5D1BD0-3FF5-4546-8619-B8B224BE3A3C}"/>
              </a:ext>
            </a:extLst>
          </p:cNvPr>
          <p:cNvSpPr txBox="1"/>
          <p:nvPr/>
        </p:nvSpPr>
        <p:spPr>
          <a:xfrm>
            <a:off x="7391400" y="68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Number of eggs per cyst</a:t>
            </a:r>
            <a:endParaRPr lang="en-KE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DCD7C-246E-42B0-BA24-A382ADE6CA33}"/>
              </a:ext>
            </a:extLst>
          </p:cNvPr>
          <p:cNvSpPr txBox="1"/>
          <p:nvPr/>
        </p:nvSpPr>
        <p:spPr>
          <a:xfrm>
            <a:off x="457200" y="6023114"/>
            <a:ext cx="65532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Georgia" panose="02040502050405020303" pitchFamily="18" charset="0"/>
              </a:rPr>
              <a:t>Lower viability attributed to fungal infestation</a:t>
            </a:r>
            <a:endParaRPr lang="en-KE" sz="2000" dirty="0"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BE706C-7985-4A53-991C-BE6BC12A9C95}"/>
              </a:ext>
            </a:extLst>
          </p:cNvPr>
          <p:cNvSpPr txBox="1"/>
          <p:nvPr/>
        </p:nvSpPr>
        <p:spPr>
          <a:xfrm>
            <a:off x="533400" y="71735"/>
            <a:ext cx="536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eorgia" panose="02040502050405020303" pitchFamily="18" charset="0"/>
              </a:rPr>
              <a:t>Potato cyst nematode (PCN)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17592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975FE1-1C18-48F7-BE7B-A6E3E7CCD236}"/>
              </a:ext>
            </a:extLst>
          </p:cNvPr>
          <p:cNvCxnSpPr/>
          <p:nvPr/>
        </p:nvCxnSpPr>
        <p:spPr>
          <a:xfrm>
            <a:off x="990600" y="655432"/>
            <a:ext cx="998220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DB8688-2566-4830-88F5-BAC56061919C}"/>
              </a:ext>
            </a:extLst>
          </p:cNvPr>
          <p:cNvSpPr txBox="1"/>
          <p:nvPr/>
        </p:nvSpPr>
        <p:spPr>
          <a:xfrm>
            <a:off x="741680" y="50800"/>
            <a:ext cx="863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Use of Natural Enemies in Pest Management</a:t>
            </a:r>
            <a:endParaRPr lang="en-KE" sz="2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569C8-2A1D-4137-8C62-2FF8C189C1AE}"/>
              </a:ext>
            </a:extLst>
          </p:cNvPr>
          <p:cNvSpPr txBox="1"/>
          <p:nvPr/>
        </p:nvSpPr>
        <p:spPr>
          <a:xfrm>
            <a:off x="304800" y="736845"/>
            <a:ext cx="6705600" cy="347787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Cysts were soaked in water for 24 hrs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200" dirty="0">
              <a:latin typeface="Georgia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Those showing signs of fungal infestation were selected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200" dirty="0">
              <a:latin typeface="Georgia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They were surface sterilized in 70% alcohol and rinsed in distilled water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200" dirty="0">
              <a:latin typeface="Georgia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They were plated in PDA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200" dirty="0">
              <a:latin typeface="Georgia" panose="020405020504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6698C2-1FE3-4012-862A-99E5004650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700" y="1183567"/>
            <a:ext cx="2667000" cy="2931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2435F1-F426-4E22-9F84-58A3CC3EC1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700" y="4382892"/>
            <a:ext cx="2678501" cy="2289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76AB07-93FD-499D-BCA8-46F77E277D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462" y="4382892"/>
            <a:ext cx="2208938" cy="23227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CC2CC6-E142-4043-B268-E9E2036C8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700" y="4306692"/>
            <a:ext cx="2678501" cy="2289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31C3E6-CB58-4E00-8A12-F13A39BA0F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462" y="4306692"/>
            <a:ext cx="2208938" cy="2322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E9A0FF-11D6-4B63-9DA2-0371F5BF4982}"/>
              </a:ext>
            </a:extLst>
          </p:cNvPr>
          <p:cNvSpPr txBox="1"/>
          <p:nvPr/>
        </p:nvSpPr>
        <p:spPr>
          <a:xfrm>
            <a:off x="304800" y="4397606"/>
            <a:ext cx="4965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Eighteen Fungal Isolates obtained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Screening for more isolates ongoing</a:t>
            </a:r>
            <a:endParaRPr lang="en-KE" sz="2200" dirty="0">
              <a:latin typeface="Georgia" panose="02040502050405020303" pitchFamily="18" charset="0"/>
            </a:endParaRP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813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F907E-4E51-4552-B943-C9D2F6C50018}"/>
              </a:ext>
            </a:extLst>
          </p:cNvPr>
          <p:cNvSpPr txBox="1"/>
          <p:nvPr/>
        </p:nvSpPr>
        <p:spPr>
          <a:xfrm>
            <a:off x="457200" y="990601"/>
            <a:ext cx="5181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en-GB" sz="2200" dirty="0">
                <a:latin typeface="Georgia" panose="02040502050405020303" pitchFamily="18" charset="0"/>
              </a:rPr>
              <a:t>Morphological and molecular identification</a:t>
            </a:r>
          </a:p>
          <a:p>
            <a:pPr marL="457200" indent="-457200" algn="just">
              <a:buFont typeface="+mj-lt"/>
              <a:buAutoNum type="alphaLcPeriod"/>
            </a:pPr>
            <a:endParaRPr lang="en-GB" sz="2200" dirty="0">
              <a:latin typeface="Georgia" panose="02040502050405020303" pitchFamily="18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n-GB" sz="2200" dirty="0">
                <a:latin typeface="Georgia" panose="02040502050405020303" pitchFamily="18" charset="0"/>
              </a:rPr>
              <a:t>Invitro efficacy tests ongoing </a:t>
            </a:r>
          </a:p>
          <a:p>
            <a:pPr marL="457200" indent="-457200" algn="just">
              <a:buFont typeface="+mj-lt"/>
              <a:buAutoNum type="alphaLcPeriod"/>
            </a:pPr>
            <a:endParaRPr lang="en-GB" sz="2200" dirty="0">
              <a:latin typeface="Georgia" panose="02040502050405020303" pitchFamily="18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n-GB" sz="2200" dirty="0">
                <a:latin typeface="Georgia" panose="02040502050405020303" pitchFamily="18" charset="0"/>
              </a:rPr>
              <a:t>Greenhouse efficacy test </a:t>
            </a:r>
          </a:p>
          <a:p>
            <a:pPr algn="just"/>
            <a:endParaRPr lang="en-GB" sz="2000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9A819-A8BA-42A2-A73A-8B19094DA157}"/>
              </a:ext>
            </a:extLst>
          </p:cNvPr>
          <p:cNvSpPr txBox="1"/>
          <p:nvPr/>
        </p:nvSpPr>
        <p:spPr>
          <a:xfrm>
            <a:off x="990600" y="76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</a:rPr>
              <a:t>On going Work</a:t>
            </a:r>
            <a:endParaRPr lang="en-KE" sz="2800" b="1" dirty="0">
              <a:latin typeface="Georgia" panose="020405020504050203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15A8BF-7832-4BEC-A1AF-D5363C666180}"/>
              </a:ext>
            </a:extLst>
          </p:cNvPr>
          <p:cNvCxnSpPr/>
          <p:nvPr/>
        </p:nvCxnSpPr>
        <p:spPr>
          <a:xfrm>
            <a:off x="990600" y="685800"/>
            <a:ext cx="998220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0C1AB5E-8835-4D3E-97A6-198FB70FF1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475" y="876656"/>
            <a:ext cx="5660142" cy="2476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634D56-18CA-4E9B-B2F9-743B55CA78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476" y="3604521"/>
            <a:ext cx="5660142" cy="3177279"/>
          </a:xfrm>
          <a:prstGeom prst="rect">
            <a:avLst/>
          </a:prstGeom>
        </p:spPr>
      </p:pic>
      <p:pic>
        <p:nvPicPr>
          <p:cNvPr id="1026" name="Picture 2" descr="https://lh3.googleusercontent.com/pw/AIL4fc8SxEkz8Z8duFlHAJ49i938uQjOzR-LB2sk2mBoFS28eXBS4U5G_hgvjSllNunJKc98l-LkUqFAA9Hk9gQUkpyVQ6UQ-PJnEX664upYhjj4BkIRUxHRL-2YAGWiQCkDZt0x20L4prt4F0jCpMjE9zN-ftNahb4R4hBgDfOLDjlBD0HDShhfPFihRrb2WaUag1Gkuxpaw9AfruEfSouNQsGoX4_MkUKkpWwRcxLBRImbwpgqPVcP2FMSRpjfYjR2ltPL_8-HWGCRaUX2FOfGKm4EcuWUg09Fj7sSQPyaPHAZkSL5g-9G0Nm_4ifIpNygkvuSDZIA6l7n3LJOfnmxKNsfqi_D18EYepKmkxVNAcTaFmQAPOxiEZACfLI7kexcvYejC0nylWUvR_QHV7v1NnwcUt53IAcytNinG2krILfXBIcZAC1dSkAsca-mtUGD8ONrKWQJ90mVP4wHYv_-vaGwc5kpNAeJtVuRhh2zDgzniLhvEOltFfCE0Q2anoSMWGNpl8lGmuO2X5XGF-MLbuDBY79tnejTKd54cqhI6O6JTVHMfGqoOvETRiAbdMUKXdskfDjqukbEkshy4GIgiQuvFXjbZJ59qinzxWcs-n1lFQDX-pbIv9PqYQSryqt6bt7qmeUT7VmMI8jQXjH5_6J887jf6eHP0oVGQvG3K0W6z5UeGd9f5DPzVoacd1bsH1bB4BC5L36QDLlcakU_AtvNanZAgd8PX_i4Pk6igU78kH4xoWBKRt2E2Rsg-iaoDlD-tLPqTytcsVm9B5UfyIqKFI7uGKRSQUUgukCljFZ5WLKqQCUCWmQRy0o1VsrBb_MWDOWA2-vrPlu62-Ix4MlqkjmBSHKZlGtWcQy0VHy8FoRrx7QDTv6VwxTDTMtIpkO_TV01sv-VnARlMImMRUQ=w1212-h909-s-no?authuser=0">
            <a:extLst>
              <a:ext uri="{FF2B5EF4-FFF2-40B4-BE49-F238E27FC236}">
                <a16:creationId xmlns:a16="http://schemas.microsoft.com/office/drawing/2014/main" id="{2E5A9D28-8B99-4C35-8580-96963934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201" y="3609600"/>
            <a:ext cx="4229599" cy="3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6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975FE1-1C18-48F7-BE7B-A6E3E7CCD236}"/>
              </a:ext>
            </a:extLst>
          </p:cNvPr>
          <p:cNvCxnSpPr/>
          <p:nvPr/>
        </p:nvCxnSpPr>
        <p:spPr>
          <a:xfrm>
            <a:off x="990600" y="655432"/>
            <a:ext cx="998220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58AEAC6-7087-4C41-9D32-FA1C3475ED87}"/>
              </a:ext>
            </a:extLst>
          </p:cNvPr>
          <p:cNvSpPr txBox="1"/>
          <p:nvPr/>
        </p:nvSpPr>
        <p:spPr>
          <a:xfrm>
            <a:off x="990600" y="86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</a:rPr>
              <a:t>Acknowledgement </a:t>
            </a:r>
            <a:endParaRPr lang="en-KE" sz="2800" b="1" dirty="0">
              <a:latin typeface="Georgia" panose="020405020504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2BBC4-A1E2-4A6E-9938-0A54C0D3E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953000"/>
            <a:ext cx="1780156" cy="12269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AC1A2D-55FD-419D-9EA1-251B2B0F6A0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5105400"/>
            <a:ext cx="15144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8E02C-94EF-4FF0-BFD3-7C5774D7693B}"/>
              </a:ext>
            </a:extLst>
          </p:cNvPr>
          <p:cNvSpPr txBox="1"/>
          <p:nvPr/>
        </p:nvSpPr>
        <p:spPr>
          <a:xfrm>
            <a:off x="4495800" y="993112"/>
            <a:ext cx="6172200" cy="2425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eorgia" panose="02040502050405020303" pitchFamily="18" charset="0"/>
              </a:rPr>
              <a:t>Research Term</a:t>
            </a:r>
          </a:p>
          <a:p>
            <a:endParaRPr lang="en-GB" sz="24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Prof Eunice </a:t>
            </a:r>
            <a:r>
              <a:rPr lang="en-GB" sz="2400" dirty="0" err="1">
                <a:latin typeface="Georgia" panose="02040502050405020303" pitchFamily="18" charset="0"/>
              </a:rPr>
              <a:t>Githae</a:t>
            </a:r>
            <a:endParaRPr lang="en-GB" sz="24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Georgia" panose="02040502050405020303" pitchFamily="18" charset="0"/>
              </a:rPr>
              <a:t>Dr.</a:t>
            </a:r>
            <a:r>
              <a:rPr lang="en-GB" sz="2400" dirty="0">
                <a:latin typeface="Georgia" panose="02040502050405020303" pitchFamily="18" charset="0"/>
              </a:rPr>
              <a:t> Eric Kuria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Ms. Ruth </a:t>
            </a:r>
            <a:r>
              <a:rPr lang="en-GB" sz="2400" dirty="0" err="1">
                <a:latin typeface="Georgia" panose="02040502050405020303" pitchFamily="18" charset="0"/>
              </a:rPr>
              <a:t>Nyakinyua</a:t>
            </a:r>
            <a:r>
              <a:rPr lang="en-GB" sz="2400" dirty="0">
                <a:latin typeface="Georgia" panose="02040502050405020303" pitchFamily="18" charset="0"/>
              </a:rPr>
              <a:t>- </a:t>
            </a:r>
            <a:r>
              <a:rPr lang="en-GB" sz="2400" dirty="0" err="1">
                <a:latin typeface="Georgia" panose="02040502050405020303" pitchFamily="18" charset="0"/>
              </a:rPr>
              <a:t>Msc</a:t>
            </a:r>
            <a:r>
              <a:rPr lang="en-GB" sz="2400" dirty="0">
                <a:latin typeface="Georgia" panose="02040502050405020303" pitchFamily="18" charset="0"/>
              </a:rPr>
              <a:t> Student</a:t>
            </a:r>
            <a:endParaRPr lang="en-KE" sz="2400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C835E-68B8-4C72-94C7-CB16C441142C}"/>
              </a:ext>
            </a:extLst>
          </p:cNvPr>
          <p:cNvSpPr txBox="1"/>
          <p:nvPr/>
        </p:nvSpPr>
        <p:spPr>
          <a:xfrm>
            <a:off x="3429000" y="38862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eorgia" panose="02040502050405020303" pitchFamily="18" charset="0"/>
              </a:rPr>
              <a:t>Research Funded by Chuka University Internal Research Fund (IRF) </a:t>
            </a:r>
            <a:endParaRPr lang="en-KE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9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7830C8-8FD6-4420-9C1B-1ADDEDEFBE13}"/>
              </a:ext>
            </a:extLst>
          </p:cNvPr>
          <p:cNvSpPr txBox="1">
            <a:spLocks/>
          </p:cNvSpPr>
          <p:nvPr/>
        </p:nvSpPr>
        <p:spPr>
          <a:xfrm>
            <a:off x="533399" y="881379"/>
            <a:ext cx="5486399" cy="544321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2500" dirty="0">
                <a:latin typeface="Georgia" panose="02040502050405020303" pitchFamily="18" charset="0"/>
                <a:ea typeface="Verdana" panose="020B0604030504040204" pitchFamily="34" charset="0"/>
                <a:cs typeface="Tahoma" panose="020B0604030504040204" pitchFamily="34" charset="0"/>
              </a:rPr>
              <a:t>Status of food security –SDG No. 3</a:t>
            </a:r>
          </a:p>
          <a:p>
            <a:pPr algn="just">
              <a:lnSpc>
                <a:spcPct val="150000"/>
              </a:lnSpc>
            </a:pPr>
            <a:r>
              <a:rPr lang="en-GB" sz="2500" dirty="0">
                <a:latin typeface="Georgia" panose="02040502050405020303" pitchFamily="18" charset="0"/>
                <a:ea typeface="Verdana" panose="020B0604030504040204" pitchFamily="34" charset="0"/>
                <a:cs typeface="Tahoma" panose="020B0604030504040204" pitchFamily="34" charset="0"/>
              </a:rPr>
              <a:t>Small holder farmers contribute 70%</a:t>
            </a:r>
          </a:p>
          <a:p>
            <a:pPr algn="just">
              <a:lnSpc>
                <a:spcPct val="150000"/>
              </a:lnSpc>
            </a:pPr>
            <a:r>
              <a:rPr lang="en-GB" sz="2500" dirty="0">
                <a:latin typeface="Georgia" panose="02040502050405020303" pitchFamily="18" charset="0"/>
                <a:ea typeface="Verdana" panose="020B0604030504040204" pitchFamily="34" charset="0"/>
                <a:cs typeface="Tahoma" panose="020B0604030504040204" pitchFamily="34" charset="0"/>
              </a:rPr>
              <a:t>Impact of climate change </a:t>
            </a:r>
          </a:p>
          <a:p>
            <a:pPr algn="just">
              <a:lnSpc>
                <a:spcPct val="150000"/>
              </a:lnSpc>
            </a:pPr>
            <a:r>
              <a:rPr lang="en-GB" sz="2500" dirty="0">
                <a:latin typeface="Georgia" panose="02040502050405020303" pitchFamily="18" charset="0"/>
                <a:ea typeface="Verdana" panose="020B0604030504040204" pitchFamily="34" charset="0"/>
                <a:cs typeface="Tahoma" panose="020B0604030504040204" pitchFamily="34" charset="0"/>
              </a:rPr>
              <a:t>Destabilized agroecosystems </a:t>
            </a:r>
          </a:p>
          <a:p>
            <a:pPr algn="just">
              <a:lnSpc>
                <a:spcPct val="150000"/>
              </a:lnSpc>
            </a:pPr>
            <a:r>
              <a:rPr lang="en-GB" sz="2500" dirty="0">
                <a:latin typeface="Georgia" panose="02040502050405020303" pitchFamily="18" charset="0"/>
                <a:ea typeface="Verdana" panose="020B0604030504040204" pitchFamily="34" charset="0"/>
                <a:cs typeface="Tahoma" panose="020B0604030504040204" pitchFamily="34" charset="0"/>
              </a:rPr>
              <a:t>Crop loss to pests and diseases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latin typeface="Georgia" panose="02040502050405020303" pitchFamily="18" charset="0"/>
                <a:ea typeface="Verdana" panose="020B0604030504040204" pitchFamily="34" charset="0"/>
                <a:cs typeface="Tahoma" panose="020B0604030504040204" pitchFamily="34" charset="0"/>
              </a:rPr>
              <a:t>Invasive/emerging pests and diseases</a:t>
            </a:r>
          </a:p>
          <a:p>
            <a:pPr>
              <a:lnSpc>
                <a:spcPct val="150000"/>
              </a:lnSpc>
            </a:pPr>
            <a:r>
              <a:rPr lang="en-GB" sz="2500" dirty="0">
                <a:latin typeface="Georgia" panose="02040502050405020303" pitchFamily="18" charset="0"/>
                <a:ea typeface="Verdana" panose="020B0604030504040204" pitchFamily="34" charset="0"/>
                <a:cs typeface="Tahoma" panose="020B0604030504040204" pitchFamily="34" charset="0"/>
              </a:rPr>
              <a:t>Pest management challenges</a:t>
            </a:r>
          </a:p>
          <a:p>
            <a:pPr>
              <a:lnSpc>
                <a:spcPct val="150000"/>
              </a:lnSpc>
            </a:pPr>
            <a:endParaRPr lang="en-GB" sz="2500" dirty="0">
              <a:latin typeface="Georgia" panose="02040502050405020303" pitchFamily="18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2500" dirty="0">
              <a:latin typeface="Georgia" panose="02040502050405020303" pitchFamily="18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ETHIOPIA, SOMALIA AND KENYA FACE DEVASTATING DROUGHT – KNN || Kwaela News  Network">
            <a:extLst>
              <a:ext uri="{FF2B5EF4-FFF2-40B4-BE49-F238E27FC236}">
                <a16:creationId xmlns:a16="http://schemas.microsoft.com/office/drawing/2014/main" id="{D83ACE2B-C134-4C69-8A78-9F478C01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0" y="838200"/>
            <a:ext cx="4105119" cy="230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Greenpeace - Floods in Migori and Homa Bay Counties in Kenya">
            <a:extLst>
              <a:ext uri="{FF2B5EF4-FFF2-40B4-BE49-F238E27FC236}">
                <a16:creationId xmlns:a16="http://schemas.microsoft.com/office/drawing/2014/main" id="{C1D3C732-9A05-4A00-BA1F-BAB7859C8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91225"/>
            <a:ext cx="4487739" cy="25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C6250-62BC-469D-9F9A-57BCE9E9CD7E}"/>
              </a:ext>
            </a:extLst>
          </p:cNvPr>
          <p:cNvSpPr txBox="1"/>
          <p:nvPr/>
        </p:nvSpPr>
        <p:spPr>
          <a:xfrm>
            <a:off x="533399" y="81280"/>
            <a:ext cx="838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  <a:ea typeface="Verdana" panose="020B0604030504040204" pitchFamily="34" charset="0"/>
                <a:cs typeface="Tahoma" panose="020B0604030504040204" pitchFamily="34" charset="0"/>
              </a:rPr>
              <a:t>Overview: Food Production Systems</a:t>
            </a:r>
            <a:endParaRPr lang="en-KE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A8B70-9C62-4347-B831-659FF99D9463}"/>
              </a:ext>
            </a:extLst>
          </p:cNvPr>
          <p:cNvSpPr txBox="1"/>
          <p:nvPr/>
        </p:nvSpPr>
        <p:spPr>
          <a:xfrm>
            <a:off x="6629398" y="3157825"/>
            <a:ext cx="4640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eorgia" panose="02040502050405020303" pitchFamily="18" charset="0"/>
              </a:rPr>
              <a:t>Perennial Drought</a:t>
            </a:r>
            <a:endParaRPr lang="en-KE" sz="2000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23706-2D4B-4C7B-B92F-1F58C28399D8}"/>
              </a:ext>
            </a:extLst>
          </p:cNvPr>
          <p:cNvSpPr txBox="1"/>
          <p:nvPr/>
        </p:nvSpPr>
        <p:spPr>
          <a:xfrm>
            <a:off x="6629398" y="6215578"/>
            <a:ext cx="4640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eorgia" panose="02040502050405020303" pitchFamily="18" charset="0"/>
              </a:rPr>
              <a:t>Raging Floods</a:t>
            </a:r>
            <a:endParaRPr lang="en-KE" sz="2000" dirty="0">
              <a:latin typeface="Georgia" panose="02040502050405020303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D014A4-537A-4EBE-B5B6-ADF72A80DCD3}"/>
              </a:ext>
            </a:extLst>
          </p:cNvPr>
          <p:cNvCxnSpPr>
            <a:cxnSpLocks/>
          </p:cNvCxnSpPr>
          <p:nvPr/>
        </p:nvCxnSpPr>
        <p:spPr>
          <a:xfrm>
            <a:off x="818519" y="685800"/>
            <a:ext cx="10459081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71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8122C8-808D-4CF1-B711-489EEEA5F737}"/>
              </a:ext>
            </a:extLst>
          </p:cNvPr>
          <p:cNvCxnSpPr>
            <a:cxnSpLocks/>
          </p:cNvCxnSpPr>
          <p:nvPr/>
        </p:nvCxnSpPr>
        <p:spPr>
          <a:xfrm>
            <a:off x="818519" y="685800"/>
            <a:ext cx="10459081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57D8D83-D14A-44ED-8AB5-E2D3ADF81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838201"/>
            <a:ext cx="4432911" cy="23067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F1EFE6-D0CB-4CAA-AA99-F18332718D43}"/>
              </a:ext>
            </a:extLst>
          </p:cNvPr>
          <p:cNvSpPr txBox="1"/>
          <p:nvPr/>
        </p:nvSpPr>
        <p:spPr>
          <a:xfrm>
            <a:off x="1066800" y="634864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Locust outbreak in Kenya in 2021</a:t>
            </a:r>
            <a:endParaRPr lang="en-KE" dirty="0">
              <a:latin typeface="Georgia" panose="02040502050405020303" pitchFamily="18" charset="0"/>
            </a:endParaRPr>
          </a:p>
        </p:txBody>
      </p:sp>
      <p:pic>
        <p:nvPicPr>
          <p:cNvPr id="10" name="Picture 2" descr="Kenya's locust hunters on tireless quest to halt ancient pest">
            <a:extLst>
              <a:ext uri="{FF2B5EF4-FFF2-40B4-BE49-F238E27FC236}">
                <a16:creationId xmlns:a16="http://schemas.microsoft.com/office/drawing/2014/main" id="{05ED873F-88B2-4DAB-BD9A-27C4F9777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44" y="2711584"/>
            <a:ext cx="5768056" cy="38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ew breeding swarms of desert locusts pose major threat to food security in  Horn of Africa and Yemen - Good Governance Africa">
            <a:extLst>
              <a:ext uri="{FF2B5EF4-FFF2-40B4-BE49-F238E27FC236}">
                <a16:creationId xmlns:a16="http://schemas.microsoft.com/office/drawing/2014/main" id="{7979DD12-F56B-40D0-8BFA-393EA104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14270"/>
            <a:ext cx="4251563" cy="283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394EA6-E161-43E7-B3FB-5157619B68FB}"/>
              </a:ext>
            </a:extLst>
          </p:cNvPr>
          <p:cNvSpPr txBox="1"/>
          <p:nvPr/>
        </p:nvSpPr>
        <p:spPr>
          <a:xfrm>
            <a:off x="457200" y="8638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</a:rPr>
              <a:t>Invasive and Emerging Pests and Diseases</a:t>
            </a:r>
            <a:endParaRPr lang="en-KE" sz="2800" b="1" dirty="0">
              <a:latin typeface="Georgia" panose="02040502050405020303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D2F4106-B152-4308-BEAF-841E010253C8}"/>
              </a:ext>
            </a:extLst>
          </p:cNvPr>
          <p:cNvSpPr/>
          <p:nvPr/>
        </p:nvSpPr>
        <p:spPr>
          <a:xfrm>
            <a:off x="4724400" y="4191000"/>
            <a:ext cx="685800" cy="685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16308-E64A-4741-A77B-523A7872C183}"/>
              </a:ext>
            </a:extLst>
          </p:cNvPr>
          <p:cNvSpPr txBox="1"/>
          <p:nvPr/>
        </p:nvSpPr>
        <p:spPr>
          <a:xfrm>
            <a:off x="5550184" y="1752600"/>
            <a:ext cx="576805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Put lives of 3.1 million people in arid and semi-arid areas of Kenya at risk</a:t>
            </a:r>
            <a:endParaRPr lang="en-KE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5DA613F-9198-4B31-88B3-53482DE68BB7}"/>
              </a:ext>
            </a:extLst>
          </p:cNvPr>
          <p:cNvSpPr txBox="1"/>
          <p:nvPr/>
        </p:nvSpPr>
        <p:spPr>
          <a:xfrm>
            <a:off x="457200" y="8638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</a:rPr>
              <a:t>Invasive and Emerging Pests and Diseases</a:t>
            </a:r>
            <a:endParaRPr lang="en-KE" sz="2800" b="1" dirty="0">
              <a:latin typeface="Georgia" panose="02040502050405020303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8122C8-808D-4CF1-B711-489EEEA5F737}"/>
              </a:ext>
            </a:extLst>
          </p:cNvPr>
          <p:cNvCxnSpPr>
            <a:cxnSpLocks/>
          </p:cNvCxnSpPr>
          <p:nvPr/>
        </p:nvCxnSpPr>
        <p:spPr>
          <a:xfrm>
            <a:off x="818519" y="685800"/>
            <a:ext cx="10459081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D6B1D1-4D0B-4587-9457-D1CCE0CEF84A}"/>
              </a:ext>
            </a:extLst>
          </p:cNvPr>
          <p:cNvSpPr txBox="1">
            <a:spLocks/>
          </p:cNvSpPr>
          <p:nvPr/>
        </p:nvSpPr>
        <p:spPr>
          <a:xfrm>
            <a:off x="228600" y="1334506"/>
            <a:ext cx="6324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Georgia" panose="02040502050405020303" pitchFamily="18" charset="0"/>
              </a:rPr>
              <a:t>Maize Lethal Necrosis Disease (MLND)</a:t>
            </a:r>
            <a:r>
              <a:rPr lang="en-US" dirty="0">
                <a:latin typeface="Georgia" panose="02040502050405020303" pitchFamily="18" charset="0"/>
              </a:rPr>
              <a:t> </a:t>
            </a:r>
            <a:endParaRPr lang="en-KE" dirty="0">
              <a:latin typeface="Georgia" panose="02040502050405020303" pitchFamily="18" charset="0"/>
            </a:endParaRPr>
          </a:p>
        </p:txBody>
      </p:sp>
      <p:pic>
        <p:nvPicPr>
          <p:cNvPr id="9" name="Picture 2" descr="Scientists Advice on How to Deal with Maize Lethal Necrosis Disease - Talk  Africa">
            <a:extLst>
              <a:ext uri="{FF2B5EF4-FFF2-40B4-BE49-F238E27FC236}">
                <a16:creationId xmlns:a16="http://schemas.microsoft.com/office/drawing/2014/main" id="{52188AAE-BD38-46D8-8C30-CA5D1AB9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94385"/>
            <a:ext cx="3541842" cy="2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OMBO WARD Agriculture - FARMERS BE INFORMED OF MAIZE LETHAL NECROSIS  DISEASE WATCH OUT FOR THE FOLLOWING SYMPTOMS:- -The leaves go yellow then  die from the margins and the plant dies prematurely. -">
            <a:extLst>
              <a:ext uri="{FF2B5EF4-FFF2-40B4-BE49-F238E27FC236}">
                <a16:creationId xmlns:a16="http://schemas.microsoft.com/office/drawing/2014/main" id="{CD7924E2-C4F4-4E82-B1D7-8AEBD5B72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63" y="1184841"/>
            <a:ext cx="3649337" cy="487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EEFBED-5F32-43C6-9B32-A864F70A067B}"/>
              </a:ext>
            </a:extLst>
          </p:cNvPr>
          <p:cNvSpPr txBox="1"/>
          <p:nvPr/>
        </p:nvSpPr>
        <p:spPr>
          <a:xfrm>
            <a:off x="457199" y="6291543"/>
            <a:ext cx="1045908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Up to 23–100% loss in the affected counties in Kenya (</a:t>
            </a:r>
            <a:r>
              <a:rPr lang="en-US" sz="2000" dirty="0" err="1">
                <a:latin typeface="Georgia" panose="02040502050405020303" pitchFamily="18" charset="0"/>
              </a:rPr>
              <a:t>Boddupalli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i="1" dirty="0">
                <a:latin typeface="Georgia" panose="02040502050405020303" pitchFamily="18" charset="0"/>
              </a:rPr>
              <a:t>et al</a:t>
            </a:r>
            <a:r>
              <a:rPr lang="en-US" sz="2000" dirty="0">
                <a:latin typeface="Georgia" panose="02040502050405020303" pitchFamily="18" charset="0"/>
              </a:rPr>
              <a:t>., 2020) </a:t>
            </a:r>
            <a:endParaRPr lang="en-KE" sz="2000" dirty="0">
              <a:latin typeface="Georgia" panose="02040502050405020303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57AE4EC-AB77-488D-9896-B6B171B5E1E4}"/>
              </a:ext>
            </a:extLst>
          </p:cNvPr>
          <p:cNvSpPr/>
          <p:nvPr/>
        </p:nvSpPr>
        <p:spPr>
          <a:xfrm>
            <a:off x="4953000" y="3124200"/>
            <a:ext cx="829938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84134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8122C8-808D-4CF1-B711-489EEEA5F737}"/>
              </a:ext>
            </a:extLst>
          </p:cNvPr>
          <p:cNvCxnSpPr>
            <a:cxnSpLocks/>
          </p:cNvCxnSpPr>
          <p:nvPr/>
        </p:nvCxnSpPr>
        <p:spPr>
          <a:xfrm>
            <a:off x="818519" y="685800"/>
            <a:ext cx="10459081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New bugs, found in Kenya, can help to control major maize pests | Site Web  IRD">
            <a:extLst>
              <a:ext uri="{FF2B5EF4-FFF2-40B4-BE49-F238E27FC236}">
                <a16:creationId xmlns:a16="http://schemas.microsoft.com/office/drawing/2014/main" id="{B153E86E-A1A4-4580-A0A5-D1E4881CD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39" y="1447804"/>
            <a:ext cx="5047061" cy="343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Working towards the formation of a Technical Working Group on Invasive  Species in Kenya – Invasive Species Blog">
            <a:extLst>
              <a:ext uri="{FF2B5EF4-FFF2-40B4-BE49-F238E27FC236}">
                <a16:creationId xmlns:a16="http://schemas.microsoft.com/office/drawing/2014/main" id="{4B8A4171-2CE9-4308-9E4E-263D541C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5" y="1752600"/>
            <a:ext cx="406923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E4B9E6-403D-41C7-B968-AEEBC28541CD}"/>
              </a:ext>
            </a:extLst>
          </p:cNvPr>
          <p:cNvSpPr txBox="1"/>
          <p:nvPr/>
        </p:nvSpPr>
        <p:spPr>
          <a:xfrm>
            <a:off x="228600" y="837714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Georgia" panose="02040502050405020303" pitchFamily="18" charset="0"/>
              </a:rPr>
              <a:t>Fall armyworm </a:t>
            </a:r>
            <a:r>
              <a:rPr lang="en-US" sz="2000" dirty="0">
                <a:latin typeface="Georgia" panose="02040502050405020303" pitchFamily="18" charset="0"/>
              </a:rPr>
              <a:t>(</a:t>
            </a:r>
            <a:r>
              <a:rPr lang="en-US" sz="2000" i="1" dirty="0" err="1">
                <a:latin typeface="Georgia" panose="02040502050405020303" pitchFamily="18" charset="0"/>
              </a:rPr>
              <a:t>Spodoptera</a:t>
            </a:r>
            <a:r>
              <a:rPr lang="en-US" sz="2000" i="1" dirty="0"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latin typeface="Georgia" panose="02040502050405020303" pitchFamily="18" charset="0"/>
              </a:rPr>
              <a:t>Frugiperda</a:t>
            </a:r>
            <a:r>
              <a:rPr lang="en-US" sz="2000" dirty="0">
                <a:latin typeface="Georgia" panose="02040502050405020303" pitchFamily="18" charset="0"/>
              </a:rPr>
              <a:t>) </a:t>
            </a:r>
            <a:r>
              <a:rPr lang="en-GB" sz="2000" dirty="0">
                <a:latin typeface="Georgia" panose="02040502050405020303" pitchFamily="18" charset="0"/>
              </a:rPr>
              <a:t>in maize</a:t>
            </a:r>
            <a:endParaRPr lang="en-KE" sz="20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C3492-B70D-4B0C-9078-4DC5AC31AA70}"/>
              </a:ext>
            </a:extLst>
          </p:cNvPr>
          <p:cNvSpPr txBox="1"/>
          <p:nvPr/>
        </p:nvSpPr>
        <p:spPr>
          <a:xfrm>
            <a:off x="457200" y="8638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</a:rPr>
              <a:t>Invasive and Emerging Pests and Diseases</a:t>
            </a:r>
            <a:endParaRPr lang="en-KE" sz="2800" b="1" dirty="0"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75C80-15E3-4329-85CC-215DFF07438B}"/>
              </a:ext>
            </a:extLst>
          </p:cNvPr>
          <p:cNvSpPr txBox="1"/>
          <p:nvPr/>
        </p:nvSpPr>
        <p:spPr>
          <a:xfrm>
            <a:off x="401320" y="5830150"/>
            <a:ext cx="1148588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A third of the annual maize production lost, estimated at about 1 million </a:t>
            </a:r>
            <a:r>
              <a:rPr lang="en-US" sz="2000" dirty="0" err="1">
                <a:latin typeface="Georgia" panose="02040502050405020303" pitchFamily="18" charset="0"/>
              </a:rPr>
              <a:t>tonnes</a:t>
            </a:r>
            <a:r>
              <a:rPr lang="en-US" sz="2000" dirty="0">
                <a:latin typeface="Georgia" panose="02040502050405020303" pitchFamily="18" charset="0"/>
              </a:rPr>
              <a:t> (Groote et al., 2020)</a:t>
            </a:r>
            <a:endParaRPr lang="en-KE" sz="2000" dirty="0">
              <a:latin typeface="Georgia" panose="02040502050405020303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3E929E5-674F-4BB9-B994-E985DC62E2B5}"/>
              </a:ext>
            </a:extLst>
          </p:cNvPr>
          <p:cNvSpPr/>
          <p:nvPr/>
        </p:nvSpPr>
        <p:spPr>
          <a:xfrm>
            <a:off x="4953000" y="2743200"/>
            <a:ext cx="685800" cy="707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670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F026EA-6E68-4798-9022-DED1B6352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9" y="2468429"/>
            <a:ext cx="5080000" cy="381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CCDD80-D398-4C7D-823D-730E1C5F1EEC}"/>
              </a:ext>
            </a:extLst>
          </p:cNvPr>
          <p:cNvSpPr txBox="1"/>
          <p:nvPr/>
        </p:nvSpPr>
        <p:spPr>
          <a:xfrm>
            <a:off x="1326519" y="64124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PCN diagnosis in the field)</a:t>
            </a:r>
            <a:endParaRPr lang="en-KE" dirty="0">
              <a:latin typeface="Georgia" panose="020405020504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6C6631-925D-42B2-A465-CD58B69C0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t="1058" r="291" b="21410"/>
          <a:stretch/>
        </p:blipFill>
        <p:spPr bwMode="auto">
          <a:xfrm>
            <a:off x="818519" y="868229"/>
            <a:ext cx="4775200" cy="1349616"/>
          </a:xfrm>
          <a:prstGeom prst="rect">
            <a:avLst/>
          </a:prstGeom>
          <a:noFill/>
          <a:ln w="63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9E886D-926F-424C-B75F-1A74C71A07C4}"/>
              </a:ext>
            </a:extLst>
          </p:cNvPr>
          <p:cNvSpPr txBox="1"/>
          <p:nvPr/>
        </p:nvSpPr>
        <p:spPr>
          <a:xfrm>
            <a:off x="6598283" y="1349514"/>
            <a:ext cx="5212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Georgia" panose="02040502050405020303" pitchFamily="18" charset="0"/>
              </a:rPr>
              <a:t>Golden Potato Cyst Nematode </a:t>
            </a:r>
            <a:r>
              <a:rPr lang="en-GB" sz="2000" i="1" dirty="0" err="1">
                <a:latin typeface="Georgia" panose="02040502050405020303" pitchFamily="18" charset="0"/>
              </a:rPr>
              <a:t>Globodera</a:t>
            </a:r>
            <a:r>
              <a:rPr lang="en-GB" sz="2000" i="1" dirty="0">
                <a:latin typeface="Georgia" panose="02040502050405020303" pitchFamily="18" charset="0"/>
              </a:rPr>
              <a:t> rostochiensis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5B63096-502D-4E08-9A14-EEF8DE6B9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21771" r="8635" b="2567"/>
          <a:stretch/>
        </p:blipFill>
        <p:spPr bwMode="auto">
          <a:xfrm>
            <a:off x="6862475" y="2468429"/>
            <a:ext cx="2532328" cy="357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8122C8-808D-4CF1-B711-489EEEA5F737}"/>
              </a:ext>
            </a:extLst>
          </p:cNvPr>
          <p:cNvCxnSpPr>
            <a:cxnSpLocks/>
          </p:cNvCxnSpPr>
          <p:nvPr/>
        </p:nvCxnSpPr>
        <p:spPr>
          <a:xfrm>
            <a:off x="818519" y="685800"/>
            <a:ext cx="10459081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B666F7-9FF7-4833-9D86-B7612068DD4A}"/>
              </a:ext>
            </a:extLst>
          </p:cNvPr>
          <p:cNvSpPr txBox="1"/>
          <p:nvPr/>
        </p:nvSpPr>
        <p:spPr>
          <a:xfrm>
            <a:off x="457200" y="2542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</a:rPr>
              <a:t>Invasive and Emerging Pests and Diseases</a:t>
            </a:r>
            <a:endParaRPr lang="en-KE" sz="2800" b="1" dirty="0">
              <a:latin typeface="Georgia" panose="02040502050405020303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83F1E7-0FB5-4CDD-BAAD-5C60302579AB}"/>
              </a:ext>
            </a:extLst>
          </p:cNvPr>
          <p:cNvSpPr/>
          <p:nvPr/>
        </p:nvSpPr>
        <p:spPr>
          <a:xfrm>
            <a:off x="6096000" y="3962400"/>
            <a:ext cx="609600" cy="60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200F62-930F-4507-AFE8-0A1DA0CA0831}"/>
              </a:ext>
            </a:extLst>
          </p:cNvPr>
          <p:cNvSpPr txBox="1"/>
          <p:nvPr/>
        </p:nvSpPr>
        <p:spPr>
          <a:xfrm>
            <a:off x="6629400" y="6300257"/>
            <a:ext cx="490664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eorgia" panose="02040502050405020303" pitchFamily="18" charset="0"/>
              </a:rPr>
              <a:t>Cause 80% yield loss if left uncontrolled.</a:t>
            </a:r>
            <a:endParaRPr lang="en-KE" sz="2000" dirty="0"/>
          </a:p>
        </p:txBody>
      </p:sp>
    </p:spTree>
    <p:extLst>
      <p:ext uri="{BB962C8B-B14F-4D97-AF65-F5344CB8AC3E}">
        <p14:creationId xmlns:p14="http://schemas.microsoft.com/office/powerpoint/2010/main" val="31363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D9F620-6AAB-4BDB-80BD-D9AE2E8AF192}"/>
              </a:ext>
            </a:extLst>
          </p:cNvPr>
          <p:cNvCxnSpPr/>
          <p:nvPr/>
        </p:nvCxnSpPr>
        <p:spPr>
          <a:xfrm>
            <a:off x="990600" y="655432"/>
            <a:ext cx="998220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2037FB5-50CB-411B-A183-B93C78B2B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31" y="1063412"/>
            <a:ext cx="2856988" cy="4118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BED74A-3649-4F12-8975-9CA03FC06402}"/>
              </a:ext>
            </a:extLst>
          </p:cNvPr>
          <p:cNvSpPr txBox="1"/>
          <p:nvPr/>
        </p:nvSpPr>
        <p:spPr>
          <a:xfrm>
            <a:off x="7010399" y="1214561"/>
            <a:ext cx="5029200" cy="206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>
                <a:latin typeface="Georgia" panose="02040502050405020303" pitchFamily="18" charset="0"/>
              </a:rPr>
              <a:t>Overuse/misuse of pesticides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They accumulate in the soil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Persistent pesticide residues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Effect on human health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DD501-CE7A-4DDF-BB56-9F1BD1E920F6}"/>
              </a:ext>
            </a:extLst>
          </p:cNvPr>
          <p:cNvSpPr txBox="1"/>
          <p:nvPr/>
        </p:nvSpPr>
        <p:spPr>
          <a:xfrm>
            <a:off x="7010400" y="3624415"/>
            <a:ext cx="5029200" cy="1861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latin typeface="Georgia" panose="02040502050405020303" pitchFamily="18" charset="0"/>
              </a:rPr>
              <a:t>Effect of pesticides on environment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Contribute GHG Emissions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Loss of biodiversity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Georgia" panose="02040502050405020303" pitchFamily="18" charset="0"/>
              </a:rPr>
              <a:t>Contamination of water bodies</a:t>
            </a:r>
            <a:endParaRPr lang="en-KE" sz="2200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F7634-278F-4CB9-8C15-F80101FD2748}"/>
              </a:ext>
            </a:extLst>
          </p:cNvPr>
          <p:cNvSpPr txBox="1"/>
          <p:nvPr/>
        </p:nvSpPr>
        <p:spPr>
          <a:xfrm>
            <a:off x="732474" y="14238"/>
            <a:ext cx="98593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Georgia" panose="02040502050405020303" pitchFamily="18" charset="0"/>
              </a:rPr>
              <a:t>Challenges of Pest and Diseases Management</a:t>
            </a:r>
            <a:endParaRPr lang="en-KE" sz="2600" b="1" dirty="0">
              <a:latin typeface="Georgia" panose="02040502050405020303" pitchFamily="18" charset="0"/>
            </a:endParaRPr>
          </a:p>
        </p:txBody>
      </p:sp>
      <p:pic>
        <p:nvPicPr>
          <p:cNvPr id="12" name="Picture 2" descr="https://lh3.googleusercontent.com/pw/AIL4fc9N6sDxpXu_ra3O-tyG_rzw0jH25PIMDzRT1T8JVIB1ucBMCMS_P0AG8T4BwCl6HO6XWUJ9vtkzTt94msVEoT3mRDwV8Fug8H9CBQvevJbya0JOOsxNoOXSSmTMeoIRNxycTlL4DKv6-Vsgc35DONsXXO_k0tXBHRWyk6mUJ4nr_fZygBZQg5ZlnmtqHZutqtCGEY30_OExq7WsBJtPHrVLan8jwqr1FQ5TlWY6LmcOeFLJ1xju2QKb-bqieAf1T0uthDWU8rM8xRsCnfcXRq5TXKbab6b5LVocny1AMq8XUPI5qFIqYJbr8GLhTBblei4DUMpLTO4J9EMhn6McCpHPgW9ka3_NcuYfJdZBqklT9wHQ8KM8djVIz0XGT1O3u1cXfZXGVIlCazbfy3hMdqnOwvGcrLBRGOHJDvDLvtpB6V4PDZR-HC0lJecAU1ylCiECKoHPUYLdMGSji_TW9nRlWFM9dwQviZpdd32Z_7QBd-oXBWRpJlPPbploYmazTkGjXHR1n1mfPAOY4sfz8-zwtMIwVtIGHe3Y8UwjD062wirYo4k7c-GKWNQRFmbhCQcfUmjavIl67lA367mk38gFVOMCe6gyna0638y4Oceciioiscqpx4Amf_Jwbi3gDbW63q8lZ2jSc3Arpienu1x-sLqNUMRx3_gB_8isMKXMzU1YRiLPPg2fkl-GlVVRMRqqQdIEv0rYzivOjxgrCqRawDtCzvywZ1gBfjp4cHdfQMourIhRfDlmklw8soS51tMPLDRN3j4Rjo5n2IwP3BMufhz3ldNcOTARy8CRA9EeAjp43e9zXVMsOxlLlKE_k8HXBQFg9TGRoaUPfObmP9hr_ankkkjuPKebTnjqtJKweeMU8kD9yuc1vkhEpEdY-mK9piQQ0lvZ0icnydV5qg=w636-h848-s-no?authuser=0">
            <a:extLst>
              <a:ext uri="{FF2B5EF4-FFF2-40B4-BE49-F238E27FC236}">
                <a16:creationId xmlns:a16="http://schemas.microsoft.com/office/drawing/2014/main" id="{4AB9665C-141C-49A6-BB10-3D4003978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4895" y="1063413"/>
            <a:ext cx="3088640" cy="41181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7E4479-7ADB-454D-AA90-0D9AA043145B}"/>
              </a:ext>
            </a:extLst>
          </p:cNvPr>
          <p:cNvSpPr txBox="1"/>
          <p:nvPr/>
        </p:nvSpPr>
        <p:spPr>
          <a:xfrm>
            <a:off x="304800" y="5238690"/>
            <a:ext cx="623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eorgia" panose="02040502050405020303" pitchFamily="18" charset="0"/>
              </a:rPr>
              <a:t>Farmers mishandle pesticides oblivious of the risks </a:t>
            </a:r>
            <a:endParaRPr lang="en-KE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FC6250-62BC-469D-9F9A-57BCE9E9CD7E}"/>
              </a:ext>
            </a:extLst>
          </p:cNvPr>
          <p:cNvSpPr txBox="1"/>
          <p:nvPr/>
        </p:nvSpPr>
        <p:spPr>
          <a:xfrm>
            <a:off x="1143000" y="76200"/>
            <a:ext cx="96773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Georgia" panose="02040502050405020303" pitchFamily="18" charset="0"/>
                <a:ea typeface="Verdana" panose="020B0604030504040204" pitchFamily="34" charset="0"/>
                <a:cs typeface="Tahoma" panose="020B0604030504040204" pitchFamily="34" charset="0"/>
              </a:rPr>
              <a:t>Project: Sustainable Agricultural Production Systems</a:t>
            </a:r>
            <a:endParaRPr lang="en-KE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2EE98-77CC-4E00-BE08-DA5C34B32A35}"/>
              </a:ext>
            </a:extLst>
          </p:cNvPr>
          <p:cNvSpPr txBox="1"/>
          <p:nvPr/>
        </p:nvSpPr>
        <p:spPr>
          <a:xfrm>
            <a:off x="431428" y="1020028"/>
            <a:ext cx="6578974" cy="378565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Riverine/watershed ecosystem restoration and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Georgia" panose="020405020504050203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Georgia" panose="02040502050405020303" pitchFamily="18" charset="0"/>
              </a:rPr>
              <a:t>Sustainable agricultural approaches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400" dirty="0">
              <a:latin typeface="Georgia" panose="020405020504050203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Georgia" panose="02040502050405020303" pitchFamily="18" charset="0"/>
              </a:rPr>
              <a:t>Management of plant diseases and pests and their impact of the ecosystems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400" dirty="0">
              <a:latin typeface="Georgia" panose="020405020504050203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Georgia" panose="02040502050405020303" pitchFamily="18" charset="0"/>
              </a:rPr>
              <a:t>Pesticides and synthesis fertilizer</a:t>
            </a:r>
            <a:endParaRPr lang="en-KE" sz="24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KE" sz="2400" dirty="0"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44FA2-0A8D-4D80-992B-9119FC027CAF}"/>
              </a:ext>
            </a:extLst>
          </p:cNvPr>
          <p:cNvSpPr txBox="1"/>
          <p:nvPr/>
        </p:nvSpPr>
        <p:spPr>
          <a:xfrm>
            <a:off x="1447800" y="4805680"/>
            <a:ext cx="3733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eorgia" panose="02040502050405020303" pitchFamily="18" charset="0"/>
              </a:rPr>
              <a:t>Alternative</a:t>
            </a:r>
            <a:r>
              <a:rPr lang="en-GB" sz="2000" b="1" dirty="0">
                <a:latin typeface="Georgia" panose="02040502050405020303" pitchFamily="18" charset="0"/>
              </a:rPr>
              <a:t> </a:t>
            </a:r>
            <a:r>
              <a:rPr lang="en-GB" sz="2400" b="1" dirty="0">
                <a:latin typeface="Georgia" panose="02040502050405020303" pitchFamily="18" charset="0"/>
              </a:rPr>
              <a:t>options</a:t>
            </a:r>
            <a:endParaRPr lang="en-KE" sz="2400" b="1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65CDDD-1E12-4D8A-9C6D-873A384FF163}"/>
              </a:ext>
            </a:extLst>
          </p:cNvPr>
          <p:cNvSpPr txBox="1"/>
          <p:nvPr/>
        </p:nvSpPr>
        <p:spPr>
          <a:xfrm>
            <a:off x="243561" y="5637778"/>
            <a:ext cx="6462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eorgia" panose="02040502050405020303" pitchFamily="18" charset="0"/>
              </a:rPr>
              <a:t>Use of natural enemies in pests and disease management</a:t>
            </a:r>
            <a:endParaRPr lang="en-KE" sz="24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Africa to restore 20 million hectares of degraded grassland – Kenya News  Agency">
            <a:extLst>
              <a:ext uri="{FF2B5EF4-FFF2-40B4-BE49-F238E27FC236}">
                <a16:creationId xmlns:a16="http://schemas.microsoft.com/office/drawing/2014/main" id="{BC209798-04A3-4CB5-992A-7FCE852C3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56" y="914400"/>
            <a:ext cx="4379983" cy="22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16860B-68C2-4633-97C3-4BD0CFDA3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456" y="3733800"/>
            <a:ext cx="4379983" cy="246374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CE6F1A-E6E7-4DF8-92B9-2193E79C0553}"/>
              </a:ext>
            </a:extLst>
          </p:cNvPr>
          <p:cNvCxnSpPr>
            <a:cxnSpLocks/>
          </p:cNvCxnSpPr>
          <p:nvPr/>
        </p:nvCxnSpPr>
        <p:spPr>
          <a:xfrm>
            <a:off x="818519" y="685800"/>
            <a:ext cx="10459081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DFFAE85-BE16-480C-806C-D4278AB40E15}"/>
              </a:ext>
            </a:extLst>
          </p:cNvPr>
          <p:cNvSpPr txBox="1"/>
          <p:nvPr/>
        </p:nvSpPr>
        <p:spPr>
          <a:xfrm>
            <a:off x="8305800" y="3200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eorgia" panose="02040502050405020303" pitchFamily="18" charset="0"/>
              </a:rPr>
              <a:t>Dry water pan</a:t>
            </a:r>
            <a:endParaRPr lang="en-KE" sz="2000" dirty="0">
              <a:latin typeface="Georgia" panose="0204050205040502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7EF649-013F-4719-A558-12F7D5868445}"/>
              </a:ext>
            </a:extLst>
          </p:cNvPr>
          <p:cNvSpPr txBox="1"/>
          <p:nvPr/>
        </p:nvSpPr>
        <p:spPr>
          <a:xfrm>
            <a:off x="8001000" y="6268720"/>
            <a:ext cx="353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Lake Nakuru ecosystem</a:t>
            </a:r>
            <a:endParaRPr lang="en-KE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D9F620-6AAB-4BDB-80BD-D9AE2E8AF192}"/>
              </a:ext>
            </a:extLst>
          </p:cNvPr>
          <p:cNvCxnSpPr/>
          <p:nvPr/>
        </p:nvCxnSpPr>
        <p:spPr>
          <a:xfrm>
            <a:off x="990600" y="655432"/>
            <a:ext cx="998220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1C2AEF-C098-4769-95DC-E74E54F2E985}"/>
              </a:ext>
            </a:extLst>
          </p:cNvPr>
          <p:cNvSpPr txBox="1">
            <a:spLocks/>
          </p:cNvSpPr>
          <p:nvPr/>
        </p:nvSpPr>
        <p:spPr>
          <a:xfrm>
            <a:off x="619760" y="1005840"/>
            <a:ext cx="4638040" cy="451580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Microbes as natural enemies</a:t>
            </a:r>
          </a:p>
          <a:p>
            <a:pPr algn="just"/>
            <a:r>
              <a:rPr lang="en-GB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There are 85 registered biopesticides in Kenya (PCPB, 2022).</a:t>
            </a:r>
          </a:p>
          <a:p>
            <a:pPr algn="just"/>
            <a:endParaRPr lang="en-GB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Farmers have high willingness to adopt biocontrol strategy and to lower use of pesticides</a:t>
            </a:r>
            <a:endParaRPr lang="en-KE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Farmers lack knowledge, experience and technical support on biocontrol concept (Constantine et al., 2023)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91AC4-1115-4152-ACD0-F8A3D32D1805}"/>
              </a:ext>
            </a:extLst>
          </p:cNvPr>
          <p:cNvSpPr txBox="1"/>
          <p:nvPr/>
        </p:nvSpPr>
        <p:spPr>
          <a:xfrm>
            <a:off x="741680" y="50800"/>
            <a:ext cx="863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Use of Natural Enemies in Pest Management</a:t>
            </a:r>
            <a:endParaRPr lang="en-KE" sz="2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17283E-9AE8-4F81-B2FE-C9D05EB86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684" y="914400"/>
            <a:ext cx="5945007" cy="42054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18A29E-110C-4D6C-92AC-FB0FB657CFCA}"/>
              </a:ext>
            </a:extLst>
          </p:cNvPr>
          <p:cNvSpPr txBox="1"/>
          <p:nvPr/>
        </p:nvSpPr>
        <p:spPr>
          <a:xfrm>
            <a:off x="762000" y="6192519"/>
            <a:ext cx="103073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eorgia" panose="02040502050405020303" pitchFamily="18" charset="0"/>
              </a:rPr>
              <a:t>Little has been done with microbial communities antagonistic to pests in Kenya </a:t>
            </a:r>
            <a:endParaRPr lang="en-KE" sz="2000" dirty="0"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C1E3F8-DAED-40FF-81A5-42C5449315A2}"/>
              </a:ext>
            </a:extLst>
          </p:cNvPr>
          <p:cNvSpPr txBox="1"/>
          <p:nvPr/>
        </p:nvSpPr>
        <p:spPr>
          <a:xfrm>
            <a:off x="5715000" y="5291588"/>
            <a:ext cx="535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Action of nematophagous fungi (Pires et al., 2022)</a:t>
            </a:r>
            <a:endParaRPr lang="en-K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13627</TotalTime>
  <Words>639</Words>
  <Application>Microsoft Office PowerPoint</Application>
  <PresentationFormat>Widescreen</PresentationFormat>
  <Paragraphs>138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blau</dc:creator>
  <cp:lastModifiedBy>User</cp:lastModifiedBy>
  <cp:revision>528</cp:revision>
  <dcterms:created xsi:type="dcterms:W3CDTF">2017-03-17T11:13:33Z</dcterms:created>
  <dcterms:modified xsi:type="dcterms:W3CDTF">2023-09-11T19:37:51Z</dcterms:modified>
</cp:coreProperties>
</file>