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3" r:id="rId4"/>
    <p:sldId id="259" r:id="rId5"/>
    <p:sldId id="260" r:id="rId6"/>
    <p:sldId id="274" r:id="rId7"/>
    <p:sldId id="261" r:id="rId8"/>
    <p:sldId id="275" r:id="rId9"/>
    <p:sldId id="262" r:id="rId10"/>
    <p:sldId id="264" r:id="rId11"/>
    <p:sldId id="265" r:id="rId12"/>
    <p:sldId id="276" r:id="rId13"/>
    <p:sldId id="266" r:id="rId14"/>
    <p:sldId id="277" r:id="rId15"/>
    <p:sldId id="27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3825" autoAdjust="0"/>
  </p:normalViewPr>
  <p:slideViewPr>
    <p:cSldViewPr snapToGrid="0" showGuides="1">
      <p:cViewPr varScale="1">
        <p:scale>
          <a:sx n="91" d="100"/>
          <a:sy n="91" d="100"/>
        </p:scale>
        <p:origin x="1434" y="90"/>
      </p:cViewPr>
      <p:guideLst/>
    </p:cSldViewPr>
  </p:slideViewPr>
  <p:outlineViewPr>
    <p:cViewPr>
      <p:scale>
        <a:sx n="33" d="100"/>
        <a:sy n="33" d="100"/>
      </p:scale>
      <p:origin x="0" y="-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9456"/>
    </p:cViewPr>
  </p:sorterViewPr>
  <p:notesViewPr>
    <p:cSldViewPr snapToGrid="0">
      <p:cViewPr varScale="1">
        <p:scale>
          <a:sx n="105" d="100"/>
          <a:sy n="105" d="100"/>
        </p:scale>
        <p:origin x="4734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'Raw Data'!$S$36</c:f>
              <c:strCache>
                <c:ptCount val="1"/>
                <c:pt idx="0">
                  <c:v>MM</c:v>
                </c:pt>
              </c:strCache>
            </c:strRef>
          </c:tx>
          <c:spPr>
            <a:solidFill>
              <a:srgbClr val="F86942"/>
            </a:solidFill>
            <a:ln>
              <a:solidFill>
                <a:srgbClr val="F86942"/>
              </a:solidFill>
            </a:ln>
            <a:effectLst/>
          </c:spPr>
          <c:invertIfNegative val="0"/>
          <c:cat>
            <c:strRef>
              <c:f>'Raw Data'!$T$34:$V$34</c:f>
              <c:strCache>
                <c:ptCount val="3"/>
                <c:pt idx="0">
                  <c:v>total Carbon</c:v>
                </c:pt>
                <c:pt idx="1">
                  <c:v>organic Carbon</c:v>
                </c:pt>
                <c:pt idx="2">
                  <c:v>total Nitrogen</c:v>
                </c:pt>
              </c:strCache>
            </c:strRef>
          </c:cat>
          <c:val>
            <c:numRef>
              <c:f>'Raw Data'!$T$36:$V$36</c:f>
              <c:numCache>
                <c:formatCode>General</c:formatCode>
                <c:ptCount val="3"/>
                <c:pt idx="0">
                  <c:v>0.83800000000000008</c:v>
                </c:pt>
                <c:pt idx="1">
                  <c:v>0.73099999999999998</c:v>
                </c:pt>
                <c:pt idx="2">
                  <c:v>7.1500000000000008E-2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0-4E61-8B76-B173D5D9750C}"/>
            </c:ext>
          </c:extLst>
        </c:ser>
        <c:ser>
          <c:idx val="2"/>
          <c:order val="2"/>
          <c:tx>
            <c:strRef>
              <c:f>'Raw Data'!$S$37</c:f>
              <c:strCache>
                <c:ptCount val="1"/>
                <c:pt idx="0">
                  <c:v>MC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'Raw Data'!$T$34:$V$34</c:f>
              <c:strCache>
                <c:ptCount val="3"/>
                <c:pt idx="0">
                  <c:v>total Carbon</c:v>
                </c:pt>
                <c:pt idx="1">
                  <c:v>organic Carbon</c:v>
                </c:pt>
                <c:pt idx="2">
                  <c:v>total Nitrogen</c:v>
                </c:pt>
              </c:strCache>
            </c:strRef>
          </c:cat>
          <c:val>
            <c:numRef>
              <c:f>'Raw Data'!$T$37:$V$37</c:f>
              <c:numCache>
                <c:formatCode>General</c:formatCode>
                <c:ptCount val="3"/>
                <c:pt idx="0">
                  <c:v>1.0249999999999999</c:v>
                </c:pt>
                <c:pt idx="1">
                  <c:v>0.80900000000000005</c:v>
                </c:pt>
                <c:pt idx="2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30-4E61-8B76-B173D5D9750C}"/>
            </c:ext>
          </c:extLst>
        </c:ser>
        <c:ser>
          <c:idx val="3"/>
          <c:order val="3"/>
          <c:tx>
            <c:strRef>
              <c:f>'Raw Data'!$S$38</c:f>
              <c:strCache>
                <c:ptCount val="1"/>
                <c:pt idx="0">
                  <c:v>GF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'Raw Data'!$T$34:$V$34</c:f>
              <c:strCache>
                <c:ptCount val="3"/>
                <c:pt idx="0">
                  <c:v>total Carbon</c:v>
                </c:pt>
                <c:pt idx="1">
                  <c:v>organic Carbon</c:v>
                </c:pt>
                <c:pt idx="2">
                  <c:v>total Nitrogen</c:v>
                </c:pt>
              </c:strCache>
            </c:strRef>
          </c:cat>
          <c:val>
            <c:numRef>
              <c:f>'Raw Data'!$T$38:$V$38</c:f>
              <c:numCache>
                <c:formatCode>General</c:formatCode>
                <c:ptCount val="3"/>
                <c:pt idx="0">
                  <c:v>3.052</c:v>
                </c:pt>
                <c:pt idx="1">
                  <c:v>2.76525</c:v>
                </c:pt>
                <c:pt idx="2">
                  <c:v>0.2215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30-4E61-8B76-B173D5D97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4979215"/>
        <c:axId val="147960974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'Raw Data'!$T$34:$V$34</c15:sqref>
                        </c15:formulaRef>
                      </c:ext>
                    </c:extLst>
                    <c:strCache>
                      <c:ptCount val="3"/>
                      <c:pt idx="0">
                        <c:v>total Carbon</c:v>
                      </c:pt>
                      <c:pt idx="1">
                        <c:v>organic Carbon</c:v>
                      </c:pt>
                      <c:pt idx="2">
                        <c:v>total Nitrogen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'Raw Data'!$T$35:$V$35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530-4E61-8B76-B173D5D9750C}"/>
                  </c:ext>
                </c:extLst>
              </c15:ser>
            </c15:filteredBarSeries>
          </c:ext>
        </c:extLst>
      </c:barChart>
      <c:catAx>
        <c:axId val="17249792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de-DE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Nutrient</a:t>
                </a:r>
                <a:r>
                  <a:rPr lang="de-DE" sz="12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de-DE" sz="12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content</a:t>
                </a:r>
                <a:endParaRPr lang="de-DE" sz="12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de-DE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de-DE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79609743"/>
        <c:crosses val="autoZero"/>
        <c:auto val="1"/>
        <c:lblAlgn val="ctr"/>
        <c:lblOffset val="100"/>
        <c:noMultiLvlLbl val="0"/>
      </c:catAx>
      <c:valAx>
        <c:axId val="1479609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dirty="0"/>
                  <a:t>Relative </a:t>
                </a:r>
                <a:r>
                  <a:rPr lang="de-DE" sz="1200" dirty="0" err="1"/>
                  <a:t>abundance</a:t>
                </a:r>
                <a:r>
                  <a:rPr lang="de-DE" sz="1200" dirty="0"/>
                  <a:t> [%]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2497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2B7C0-AE5A-44CA-8C07-7833E639FAAA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D5F81-E6D3-4CFB-AD5E-034076274E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213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D893-BCE9-471C-B833-BB7A19EF6DE4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AB94-199C-4148-8B5E-86FE1088B9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19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44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96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54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93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153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455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AB94-199C-4148-8B5E-86FE1088B94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40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5"/>
            <a:ext cx="10153650" cy="3852862"/>
          </a:xfrm>
          <a:solidFill>
            <a:schemeClr val="tx2">
              <a:alpha val="90000"/>
            </a:schemeClr>
          </a:solidFill>
        </p:spPr>
        <p:txBody>
          <a:bodyPr lIns="432000" tIns="1008000" rIns="180000" bIns="0" anchor="t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21" name="Untertitel 2"/>
          <p:cNvSpPr txBox="1">
            <a:spLocks/>
          </p:cNvSpPr>
          <p:nvPr userDrawn="1"/>
        </p:nvSpPr>
        <p:spPr>
          <a:xfrm>
            <a:off x="1450975" y="2657022"/>
            <a:ext cx="9702800" cy="2301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 spc="30" baseline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Pct val="90000"/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Unterzeile, Datum, Referent, o.ä.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83200"/>
            <a:ext cx="9702799" cy="307974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E050417-B61B-4E70-97CA-22EF83515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18" y="184073"/>
            <a:ext cx="1498075" cy="38735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C929AD6-7575-4A9F-87BE-2EC31ABFD2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761" y="68794"/>
            <a:ext cx="1576499" cy="5026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B94479C-8B2C-4270-997B-3029611AA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28" y="201811"/>
            <a:ext cx="1673350" cy="31198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1FB7EE2-D704-4DDC-A7FC-C532411E27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2" y="105889"/>
            <a:ext cx="1185584" cy="81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093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orient="horz" pos="1661" userDrawn="1">
          <p15:clr>
            <a:srgbClr val="FBAE40"/>
          </p15:clr>
        </p15:guide>
        <p15:guide id="3" pos="642" userDrawn="1">
          <p15:clr>
            <a:srgbClr val="FBAE40"/>
          </p15:clr>
        </p15:guide>
        <p15:guide id="4" pos="70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Numm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5916612" y="0"/>
            <a:ext cx="6281001" cy="6853715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695325" y="765176"/>
            <a:ext cx="5580063" cy="525621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00150" y="2170112"/>
            <a:ext cx="4895850" cy="12223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inhalt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760800" y="2168525"/>
            <a:ext cx="4307599" cy="3852863"/>
          </a:xfrm>
        </p:spPr>
        <p:txBody>
          <a:bodyPr/>
          <a:lstStyle>
            <a:lvl3pPr marL="342900" indent="-342900">
              <a:buClr>
                <a:schemeClr val="tx2"/>
              </a:buClr>
              <a:buSzPct val="100000"/>
              <a:buFont typeface="+mj-lt"/>
              <a:buAutoNum type="arabicPeriod"/>
              <a:defRPr/>
            </a:lvl3pPr>
          </a:lstStyle>
          <a:p>
            <a:pPr lvl="2"/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quae</a:t>
            </a:r>
            <a:r>
              <a:rPr lang="de-DE" dirty="0"/>
              <a:t>. </a:t>
            </a:r>
          </a:p>
          <a:p>
            <a:pPr lvl="2"/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ilique</a:t>
            </a:r>
            <a:r>
              <a:rPr lang="de-DE" dirty="0"/>
              <a:t> </a:t>
            </a:r>
            <a:r>
              <a:rPr lang="de-DE" dirty="0" err="1"/>
              <a:t>pore</a:t>
            </a:r>
            <a:r>
              <a:rPr lang="de-DE" dirty="0"/>
              <a:t>, </a:t>
            </a:r>
            <a:r>
              <a:rPr lang="de-DE" dirty="0" err="1"/>
              <a:t>erae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modignia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debitq</a:t>
            </a:r>
            <a:r>
              <a:rPr lang="de-DE" dirty="0"/>
              <a:t> </a:t>
            </a:r>
            <a:r>
              <a:rPr lang="de-DE" dirty="0" err="1"/>
              <a:t>uam</a:t>
            </a:r>
            <a:r>
              <a:rPr lang="de-DE" dirty="0"/>
              <a:t>, </a:t>
            </a:r>
            <a:r>
              <a:rPr lang="de-DE" dirty="0" err="1"/>
              <a:t>conesed</a:t>
            </a:r>
            <a:r>
              <a:rPr lang="de-DE" dirty="0"/>
              <a:t> </a:t>
            </a:r>
            <a:r>
              <a:rPr lang="de-DE" dirty="0" err="1"/>
              <a:t>ips</a:t>
            </a:r>
            <a:endParaRPr lang="de-DE" dirty="0"/>
          </a:p>
          <a:p>
            <a:pPr lvl="2"/>
            <a:r>
              <a:rPr lang="de-DE" dirty="0" err="1"/>
              <a:t>andae</a:t>
            </a:r>
            <a:r>
              <a:rPr lang="de-DE" dirty="0"/>
              <a:t> </a:t>
            </a:r>
            <a:r>
              <a:rPr lang="de-DE" dirty="0" err="1"/>
              <a:t>Daeped</a:t>
            </a:r>
            <a:r>
              <a:rPr lang="de-DE" dirty="0"/>
              <a:t> unt. </a:t>
            </a:r>
            <a:r>
              <a:rPr lang="de-DE" dirty="0" err="1"/>
              <a:t>Hil</a:t>
            </a:r>
            <a:r>
              <a:rPr lang="de-DE" dirty="0"/>
              <a:t> </a:t>
            </a:r>
            <a:r>
              <a:rPr lang="de-DE" dirty="0" err="1"/>
              <a:t>magnia</a:t>
            </a:r>
            <a:endParaRPr lang="de-DE" dirty="0"/>
          </a:p>
          <a:p>
            <a:pPr lvl="2"/>
            <a:r>
              <a:rPr lang="de-DE" dirty="0" err="1"/>
              <a:t>Ugiat</a:t>
            </a:r>
            <a:r>
              <a:rPr lang="de-DE" dirty="0"/>
              <a:t> </a:t>
            </a:r>
            <a:r>
              <a:rPr lang="de-DE" dirty="0" err="1"/>
              <a:t>volorae</a:t>
            </a:r>
            <a:r>
              <a:rPr lang="de-DE" dirty="0"/>
              <a:t> </a:t>
            </a:r>
            <a:r>
              <a:rPr lang="de-DE" dirty="0" err="1"/>
              <a:t>ides</a:t>
            </a:r>
            <a:r>
              <a:rPr lang="de-DE" dirty="0"/>
              <a:t> </a:t>
            </a:r>
            <a:r>
              <a:rPr lang="de-DE" dirty="0" err="1"/>
              <a:t>aute</a:t>
            </a:r>
            <a:r>
              <a:rPr lang="de-DE" dirty="0"/>
              <a:t> </a:t>
            </a:r>
            <a:r>
              <a:rPr lang="de-DE" dirty="0" err="1"/>
              <a:t>adit</a:t>
            </a:r>
            <a:r>
              <a:rPr lang="de-DE" dirty="0"/>
              <a:t>,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fugi</a:t>
            </a:r>
            <a:endParaRPr lang="de-DE" dirty="0"/>
          </a:p>
          <a:p>
            <a:pPr lvl="2"/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quae</a:t>
            </a:r>
            <a:r>
              <a:rPr lang="de-DE" dirty="0"/>
              <a:t>. </a:t>
            </a:r>
          </a:p>
          <a:p>
            <a:pPr lvl="2"/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ilique</a:t>
            </a:r>
            <a:r>
              <a:rPr lang="de-DE" dirty="0"/>
              <a:t> </a:t>
            </a:r>
            <a:r>
              <a:rPr lang="de-DE" dirty="0" err="1"/>
              <a:t>pore</a:t>
            </a:r>
            <a:r>
              <a:rPr lang="de-DE" dirty="0"/>
              <a:t>, </a:t>
            </a:r>
            <a:r>
              <a:rPr lang="de-DE" dirty="0" err="1"/>
              <a:t>erae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modignia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debitq</a:t>
            </a:r>
            <a:r>
              <a:rPr lang="de-DE" dirty="0"/>
              <a:t> </a:t>
            </a:r>
            <a:r>
              <a:rPr lang="de-DE" dirty="0" err="1"/>
              <a:t>uam</a:t>
            </a:r>
            <a:r>
              <a:rPr lang="de-DE" dirty="0"/>
              <a:t>, </a:t>
            </a:r>
            <a:r>
              <a:rPr lang="de-DE" dirty="0" err="1"/>
              <a:t>conesed</a:t>
            </a:r>
            <a:r>
              <a:rPr lang="de-DE" dirty="0"/>
              <a:t> </a:t>
            </a:r>
            <a:r>
              <a:rPr lang="de-DE" dirty="0" err="1"/>
              <a:t>ips</a:t>
            </a:r>
            <a:endParaRPr lang="de-DE" dirty="0"/>
          </a:p>
          <a:p>
            <a:pPr lvl="2"/>
            <a:r>
              <a:rPr lang="de-DE" dirty="0" err="1"/>
              <a:t>andae</a:t>
            </a:r>
            <a:r>
              <a:rPr lang="de-DE" dirty="0"/>
              <a:t> </a:t>
            </a:r>
            <a:r>
              <a:rPr lang="de-DE" dirty="0" err="1"/>
              <a:t>Daeped</a:t>
            </a:r>
            <a:r>
              <a:rPr lang="de-DE" dirty="0"/>
              <a:t> unt. </a:t>
            </a:r>
            <a:r>
              <a:rPr lang="de-DE" dirty="0" err="1"/>
              <a:t>Hil</a:t>
            </a:r>
            <a:r>
              <a:rPr lang="de-DE" dirty="0"/>
              <a:t> </a:t>
            </a:r>
            <a:r>
              <a:rPr lang="de-DE" dirty="0" err="1"/>
              <a:t>magnia</a:t>
            </a:r>
            <a:endParaRPr lang="de-DE" dirty="0"/>
          </a:p>
          <a:p>
            <a:pPr lvl="2"/>
            <a:r>
              <a:rPr lang="de-DE" dirty="0" err="1"/>
              <a:t>Ugiat</a:t>
            </a:r>
            <a:r>
              <a:rPr lang="de-DE" dirty="0"/>
              <a:t> </a:t>
            </a:r>
            <a:r>
              <a:rPr lang="de-DE" dirty="0" err="1"/>
              <a:t>volorae</a:t>
            </a:r>
            <a:r>
              <a:rPr lang="de-DE" dirty="0"/>
              <a:t> </a:t>
            </a:r>
            <a:r>
              <a:rPr lang="de-DE" dirty="0" err="1"/>
              <a:t>ides</a:t>
            </a:r>
            <a:r>
              <a:rPr lang="de-DE" dirty="0"/>
              <a:t> </a:t>
            </a:r>
            <a:r>
              <a:rPr lang="de-DE" dirty="0" err="1"/>
              <a:t>aute</a:t>
            </a:r>
            <a:r>
              <a:rPr lang="de-DE" dirty="0"/>
              <a:t> </a:t>
            </a:r>
            <a:r>
              <a:rPr lang="de-DE" dirty="0" err="1"/>
              <a:t>adit</a:t>
            </a:r>
            <a:r>
              <a:rPr lang="de-DE" dirty="0"/>
              <a:t>, </a:t>
            </a:r>
            <a:r>
              <a:rPr lang="de-DE" dirty="0" err="1"/>
              <a:t>odit</a:t>
            </a:r>
            <a:r>
              <a:rPr lang="de-DE" dirty="0"/>
              <a:t> fug</a:t>
            </a:r>
          </a:p>
        </p:txBody>
      </p:sp>
    </p:spTree>
    <p:extLst>
      <p:ext uri="{BB962C8B-B14F-4D97-AF65-F5344CB8AC3E}">
        <p14:creationId xmlns:p14="http://schemas.microsoft.com/office/powerpoint/2010/main" val="179780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5" y="1268083"/>
            <a:ext cx="10801349" cy="74486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5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 dirty="0"/>
              <a:t>14.9.2023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5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5324" y="2168525"/>
            <a:ext cx="10801350" cy="38528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B506F0E-6556-401B-95CB-0FAB036E9B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18" y="184073"/>
            <a:ext cx="1498075" cy="38735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1E81322-C176-4678-BD23-AD11C63E9D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761" y="68794"/>
            <a:ext cx="1576499" cy="50263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C61695B-371D-4695-9D9B-6ABAF95618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28" y="201811"/>
            <a:ext cx="1673350" cy="31198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69B6365-1657-402B-A6F4-0AC6FD6D70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2" y="105889"/>
            <a:ext cx="1185584" cy="81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7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L links,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95325" y="765176"/>
            <a:ext cx="5221288" cy="5256212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200151" y="1808162"/>
            <a:ext cx="4716462" cy="4213225"/>
          </a:xfrm>
        </p:spPr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275388" y="1808163"/>
            <a:ext cx="5221287" cy="42132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321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L breit,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75388" y="1808165"/>
            <a:ext cx="5221287" cy="4213224"/>
          </a:xfrm>
        </p:spPr>
        <p:txBody>
          <a:bodyPr/>
          <a:lstStyle/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95325" y="1808164"/>
            <a:ext cx="5221288" cy="42132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13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95325" y="1808165"/>
            <a:ext cx="5221288" cy="421322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6275388" y="1808165"/>
            <a:ext cx="5221287" cy="421322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9" name="Gerader Verbinder 8"/>
          <p:cNvCxnSpPr>
            <a:stCxn id="10" idx="2"/>
          </p:cNvCxnSpPr>
          <p:nvPr userDrawn="1"/>
        </p:nvCxnSpPr>
        <p:spPr>
          <a:xfrm>
            <a:off x="6096000" y="1808164"/>
            <a:ext cx="0" cy="436880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258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leich_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5916612" y="1808163"/>
            <a:ext cx="5580061" cy="4213225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695325" y="1808163"/>
            <a:ext cx="5580063" cy="4213225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010625" y="2168525"/>
            <a:ext cx="4869475" cy="3852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6570051" y="2168525"/>
            <a:ext cx="4926624" cy="3852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664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2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recherwechsel 3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64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5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2_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56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_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5"/>
            <a:ext cx="10153650" cy="3852862"/>
          </a:xfrm>
          <a:solidFill>
            <a:schemeClr val="tx2">
              <a:alpha val="90000"/>
            </a:schemeClr>
          </a:solidFill>
        </p:spPr>
        <p:txBody>
          <a:bodyPr lIns="432000" tIns="1008000" rIns="180000" bIns="0" anchor="t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21" name="Untertitel 2"/>
          <p:cNvSpPr txBox="1">
            <a:spLocks/>
          </p:cNvSpPr>
          <p:nvPr userDrawn="1"/>
        </p:nvSpPr>
        <p:spPr>
          <a:xfrm>
            <a:off x="1450975" y="2657022"/>
            <a:ext cx="9702800" cy="2301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 spc="30" baseline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Pct val="90000"/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Tx/>
              <a:buNone/>
              <a:defRPr sz="16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Unterzeile, Datum, Referent, o.ä.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83200"/>
            <a:ext cx="9702799" cy="307974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05459"/>
            <a:ext cx="2520001" cy="6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38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  <p15:guide id="4" pos="70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514" cy="685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93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1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514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15" y="2375188"/>
            <a:ext cx="6528185" cy="16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92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16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06826"/>
            <a:ext cx="2847101" cy="7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1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4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16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406826"/>
            <a:ext cx="2847101" cy="7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27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01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5385226"/>
            <a:ext cx="2847101" cy="7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01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erwechsel 5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0133"/>
          </a:xfrm>
          <a:prstGeom prst="rect">
            <a:avLst/>
          </a:prstGeom>
        </p:spPr>
      </p:pic>
      <p:pic>
        <p:nvPicPr>
          <p:cNvPr id="5" name="Grafik 4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3" y="5381897"/>
            <a:ext cx="2847600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09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/Bild mit Farb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5916612" y="0"/>
            <a:ext cx="6275387" cy="68580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5" y="765175"/>
            <a:ext cx="5580063" cy="5275265"/>
          </a:xfrm>
          <a:solidFill>
            <a:schemeClr val="bg2">
              <a:lumMod val="90000"/>
              <a:alpha val="80000"/>
            </a:schemeClr>
          </a:solidFill>
        </p:spPr>
        <p:txBody>
          <a:bodyPr lIns="504000" tIns="1008000"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3392488"/>
            <a:ext cx="4679950" cy="2628900"/>
          </a:xfrm>
        </p:spPr>
        <p:txBody>
          <a:bodyPr/>
          <a:lstStyle/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47027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/Bild mit Farb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5916612" y="0"/>
            <a:ext cx="6275387" cy="68580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" y="0"/>
            <a:ext cx="6275387" cy="6858000"/>
          </a:xfrm>
          <a:solidFill>
            <a:schemeClr val="bg2">
              <a:lumMod val="90000"/>
              <a:alpha val="80000"/>
            </a:schemeClr>
          </a:solidFill>
        </p:spPr>
        <p:txBody>
          <a:bodyPr lIns="684000" tIns="720000" rIns="46800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2168525"/>
            <a:ext cx="5184775" cy="3852863"/>
          </a:xfrm>
        </p:spPr>
        <p:txBody>
          <a:bodyPr/>
          <a:lstStyle/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39897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5916613" y="0"/>
            <a:ext cx="6275386" cy="68580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200151" y="1808163"/>
            <a:ext cx="4470887" cy="1404938"/>
          </a:xfrm>
        </p:spPr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3392488"/>
            <a:ext cx="4716462" cy="2628900"/>
          </a:xfrm>
        </p:spPr>
        <p:txBody>
          <a:bodyPr/>
          <a:lstStyle/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1920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L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200151" y="1808162"/>
            <a:ext cx="4716462" cy="4213225"/>
          </a:xfrm>
        </p:spPr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>
          <a:xfrm>
            <a:off x="6275388" y="765175"/>
            <a:ext cx="5221287" cy="525621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51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392488"/>
            <a:ext cx="12192000" cy="3465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10153650" cy="3852862"/>
          </a:xfrm>
          <a:solidFill>
            <a:schemeClr val="bg2">
              <a:alpha val="8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76772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50975" y="2636838"/>
            <a:ext cx="9419083" cy="41116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5pPr>
          </a:lstStyle>
          <a:p>
            <a:pPr lvl="0"/>
            <a:r>
              <a:rPr lang="de-DE" dirty="0" err="1"/>
              <a:t>Fomatvorlagen</a:t>
            </a:r>
            <a:r>
              <a:rPr lang="de-DE" dirty="0"/>
              <a:t> des Textmasters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736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 userDrawn="1">
          <p15:clr>
            <a:srgbClr val="FBAE40"/>
          </p15:clr>
        </p15:guide>
        <p15:guide id="4" pos="70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L,Text links +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5174"/>
            <a:ext cx="5221287" cy="1042989"/>
          </a:xfrm>
        </p:spPr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275388" y="765174"/>
            <a:ext cx="5221287" cy="52562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95326" y="2168525"/>
            <a:ext cx="5221287" cy="3852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7591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L breit+2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5174"/>
            <a:ext cx="10801349" cy="1042989"/>
          </a:xfrm>
        </p:spPr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275388" y="2168525"/>
            <a:ext cx="5221287" cy="3852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95326" y="2168525"/>
            <a:ext cx="5221288" cy="3852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5644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/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7" y="764381"/>
            <a:ext cx="5184774" cy="1042989"/>
          </a:xfrm>
        </p:spPr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6254750" y="765175"/>
            <a:ext cx="2433638" cy="5256213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9083675" y="764381"/>
            <a:ext cx="2433638" cy="5256213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695325" y="2168525"/>
            <a:ext cx="5221288" cy="3852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254750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83675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473734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/4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4381"/>
            <a:ext cx="5221287" cy="1042989"/>
          </a:xfrm>
        </p:spPr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>
          <a:xfrm>
            <a:off x="1538243" y="6176964"/>
            <a:ext cx="4737145" cy="544512"/>
          </a:xfrm>
        </p:spPr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6275388" y="765175"/>
            <a:ext cx="2449512" cy="2448719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9083675" y="764381"/>
            <a:ext cx="2413000" cy="2448719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695325" y="2168525"/>
            <a:ext cx="5221287" cy="38528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275388" y="3572669"/>
            <a:ext cx="2449512" cy="2448719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8"/>
          </p:nvPr>
        </p:nvSpPr>
        <p:spPr>
          <a:xfrm>
            <a:off x="9083675" y="3571875"/>
            <a:ext cx="2413000" cy="2448719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50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083675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291262" y="3302637"/>
            <a:ext cx="2433638" cy="269238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9120187" y="3302637"/>
            <a:ext cx="2376487" cy="269238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20705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/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4381"/>
            <a:ext cx="8029574" cy="1042989"/>
          </a:xfrm>
        </p:spPr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>
          <a:xfrm>
            <a:off x="1538243" y="6176964"/>
            <a:ext cx="4737145" cy="544512"/>
          </a:xfrm>
        </p:spPr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9083675" y="764381"/>
            <a:ext cx="2413000" cy="2448719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695325" y="1807371"/>
            <a:ext cx="8029575" cy="421401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8"/>
          </p:nvPr>
        </p:nvSpPr>
        <p:spPr>
          <a:xfrm>
            <a:off x="9083675" y="3571875"/>
            <a:ext cx="2413000" cy="2448719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50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 err="1"/>
              <a:t>Bildunterschrft</a:t>
            </a:r>
            <a:endParaRPr lang="de-DE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083675" y="6110925"/>
            <a:ext cx="2433638" cy="368300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9120187" y="3302637"/>
            <a:ext cx="2376487" cy="269238"/>
          </a:xfrm>
        </p:spPr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/>
            </a:lvl3pPr>
          </a:lstStyle>
          <a:p>
            <a:pPr lvl="2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474591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14.9.2023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95325" y="1"/>
            <a:ext cx="10801350" cy="6021388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0517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Vide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95325" y="765175"/>
            <a:ext cx="10801350" cy="5256214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9179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Video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95325" y="1"/>
            <a:ext cx="10801350" cy="6021388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" y="-1"/>
            <a:ext cx="5916612" cy="2447999"/>
          </a:xfrm>
          <a:solidFill>
            <a:schemeClr val="tx1">
              <a:lumMod val="75000"/>
              <a:alpha val="80000"/>
            </a:schemeClr>
          </a:solidFill>
        </p:spPr>
        <p:txBody>
          <a:bodyPr lIns="1224000" rIns="180000" anchor="ctr" anchorCtr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088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79537" y="765175"/>
            <a:ext cx="10117138" cy="5256213"/>
          </a:xfrm>
        </p:spPr>
        <p:txBody>
          <a:bodyPr anchor="ctr" anchorCtr="0"/>
          <a:lstStyle>
            <a:lvl1pPr>
              <a:defRPr sz="4800" b="0" cap="none" spc="100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 dirty="0"/>
              <a:t>„Zitat durch klicken bearbeiten“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5661060"/>
            <a:ext cx="9562440" cy="360327"/>
          </a:xfrm>
        </p:spPr>
        <p:txBody>
          <a:bodyPr anchor="b" anchorCtr="0"/>
          <a:lstStyle>
            <a:lvl1pPr algn="l">
              <a:defRPr sz="160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Urheber einsetzen</a:t>
            </a:r>
          </a:p>
        </p:txBody>
      </p:sp>
    </p:spTree>
    <p:extLst>
      <p:ext uri="{BB962C8B-B14F-4D97-AF65-F5344CB8AC3E}">
        <p14:creationId xmlns:p14="http://schemas.microsoft.com/office/powerpoint/2010/main" val="10108461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orient="horz" pos="166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695325" y="765175"/>
            <a:ext cx="10801350" cy="52562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0" y="8731"/>
            <a:ext cx="10801350" cy="5256213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79538" y="2173286"/>
            <a:ext cx="7345362" cy="24431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Titeltrenner</a:t>
            </a:r>
            <a:r>
              <a:rPr lang="de-DE" dirty="0"/>
              <a:t>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39944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orient="horz" pos="16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 ohne Bild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392488"/>
            <a:ext cx="12192000" cy="3465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10153650" cy="3852862"/>
          </a:xfrm>
          <a:solidFill>
            <a:schemeClr val="bg2">
              <a:alpha val="8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76772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50975" y="2636838"/>
            <a:ext cx="9419083" cy="41116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5pPr>
          </a:lstStyle>
          <a:p>
            <a:pPr lvl="0"/>
            <a:r>
              <a:rPr lang="de-DE" dirty="0" err="1"/>
              <a:t>Fomatvorlagen</a:t>
            </a:r>
            <a:r>
              <a:rPr lang="de-DE" dirty="0"/>
              <a:t>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05459"/>
            <a:ext cx="2520001" cy="6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0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  <p15:guide id="4" pos="703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7"/>
          <p:cNvSpPr>
            <a:spLocks noGrp="1"/>
          </p:cNvSpPr>
          <p:nvPr>
            <p:ph type="pic" sz="quarter" idx="16"/>
          </p:nvPr>
        </p:nvSpPr>
        <p:spPr>
          <a:xfrm>
            <a:off x="695325" y="765175"/>
            <a:ext cx="10781919" cy="52562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0" y="1808163"/>
            <a:ext cx="6096000" cy="3168650"/>
          </a:xfrm>
          <a:solidFill>
            <a:schemeClr val="tx2">
              <a:alpha val="90000"/>
            </a:schemeClr>
          </a:solidFill>
        </p:spPr>
        <p:txBody>
          <a:bodyPr lIns="1188000" tIns="0" anchor="ctr" anchorCtr="0"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> mit </a:t>
            </a:r>
            <a:r>
              <a:rPr lang="de-DE" dirty="0" err="1"/>
              <a:t>bild</a:t>
            </a:r>
            <a:r>
              <a:rPr lang="de-DE" dirty="0"/>
              <a:t>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197529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orient="horz" pos="166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apiteltrenner mit Bild und D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7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12191999" cy="685799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räne 1"/>
          <p:cNvSpPr/>
          <p:nvPr userDrawn="1"/>
        </p:nvSpPr>
        <p:spPr>
          <a:xfrm rot="5400000">
            <a:off x="695325" y="781844"/>
            <a:ext cx="5221288" cy="5221288"/>
          </a:xfrm>
          <a:prstGeom prst="teardrop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1390651" y="1808163"/>
            <a:ext cx="4525961" cy="316865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Titeltrenner</a:t>
            </a:r>
            <a:r>
              <a:rPr lang="de-DE" dirty="0"/>
              <a:t>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51358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orient="horz" pos="166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apiteltrenner mit Fläche und D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95325" y="1808163"/>
            <a:ext cx="10801350" cy="5049837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Titelmasterformat durch Klicken bearbeiten</a:t>
            </a:r>
          </a:p>
          <a:p>
            <a:pPr algn="ctr"/>
            <a:endParaRPr lang="de-DE" dirty="0"/>
          </a:p>
        </p:txBody>
      </p:sp>
      <p:sp>
        <p:nvSpPr>
          <p:cNvPr id="2" name="Träne 1"/>
          <p:cNvSpPr/>
          <p:nvPr userDrawn="1"/>
        </p:nvSpPr>
        <p:spPr>
          <a:xfrm rot="5400000">
            <a:off x="3485356" y="781844"/>
            <a:ext cx="5221288" cy="5221288"/>
          </a:xfrm>
          <a:prstGeom prst="teardrop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4089115" y="1808163"/>
            <a:ext cx="4206473" cy="316865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Titeltrenner</a:t>
            </a:r>
            <a:r>
              <a:rPr lang="de-DE" dirty="0"/>
              <a:t>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323324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orient="horz" pos="166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L+Tabelle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5" y="1268083"/>
            <a:ext cx="10801349" cy="7263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5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 dirty="0"/>
              <a:t>14.9.2023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5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0"/>
          </p:nvPr>
        </p:nvSpPr>
        <p:spPr>
          <a:xfrm>
            <a:off x="695325" y="2168524"/>
            <a:ext cx="10801350" cy="38528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Tabelle durch Klicken auf Symbol hinzufügen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6D93425-0D23-40B1-A3C6-FD52A8FA46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89" y="126434"/>
            <a:ext cx="1498075" cy="38735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C811B2A-1DC9-4E00-A999-92236A083C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47" y="23246"/>
            <a:ext cx="1576499" cy="50263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62EB88F-92CC-4EF2-817C-AEEB36FCA7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99" y="164122"/>
            <a:ext cx="1673350" cy="31198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B399FD8-5D1B-4362-AC48-8276488AA3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2" y="105889"/>
            <a:ext cx="1185584" cy="81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14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L+Tabelle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5175"/>
            <a:ext cx="5221288" cy="5256211"/>
          </a:xfrm>
        </p:spPr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0"/>
          </p:nvPr>
        </p:nvSpPr>
        <p:spPr>
          <a:xfrm>
            <a:off x="6275387" y="765176"/>
            <a:ext cx="5221287" cy="5256212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5278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L+Tabelle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95326" y="765175"/>
            <a:ext cx="2558237" cy="5256211"/>
          </a:xfrm>
        </p:spPr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0"/>
          </p:nvPr>
        </p:nvSpPr>
        <p:spPr>
          <a:xfrm>
            <a:off x="3467101" y="765176"/>
            <a:ext cx="8029574" cy="5256212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4595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5"/>
            <a:ext cx="10153650" cy="2808288"/>
          </a:xfrm>
          <a:solidFill>
            <a:schemeClr val="tx2">
              <a:alpha val="9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/>
              <a:t>Vielen Dank für Ihre Aufmerksamkeit.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6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50975" y="4219881"/>
            <a:ext cx="9511551" cy="396569"/>
          </a:xfrm>
        </p:spPr>
        <p:txBody>
          <a:bodyPr anchor="b" anchorCtr="0"/>
          <a:lstStyle>
            <a:lvl3pPr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de-DE" dirty="0"/>
              <a:t>Unterzeile, Datum, Referent, o.ä.</a:t>
            </a:r>
          </a:p>
        </p:txBody>
      </p:sp>
    </p:spTree>
    <p:extLst>
      <p:ext uri="{BB962C8B-B14F-4D97-AF65-F5344CB8AC3E}">
        <p14:creationId xmlns:p14="http://schemas.microsoft.com/office/powerpoint/2010/main" val="25303968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luss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5"/>
            <a:ext cx="10153650" cy="2808288"/>
          </a:xfrm>
          <a:solidFill>
            <a:schemeClr val="tx2">
              <a:alpha val="9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/>
              <a:t>Vielen Dank für Ihre Aufmerksamkeit.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50975" y="4219881"/>
            <a:ext cx="9511551" cy="396569"/>
          </a:xfrm>
        </p:spPr>
        <p:txBody>
          <a:bodyPr anchor="b" anchorCtr="0"/>
          <a:lstStyle>
            <a:lvl3pPr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de-DE" dirty="0"/>
              <a:t>Unterzeile, Datum, Referent, o.ä.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339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91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luss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392488"/>
            <a:ext cx="12192000" cy="3465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10153650" cy="2808287"/>
          </a:xfrm>
          <a:solidFill>
            <a:schemeClr val="bg2">
              <a:alpha val="80000"/>
            </a:schemeClr>
          </a:solidFill>
        </p:spPr>
        <p:txBody>
          <a:bodyPr lIns="396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Vielen Dank für Ihre </a:t>
            </a:r>
            <a:br>
              <a:rPr lang="de-DE" dirty="0"/>
            </a:br>
            <a:r>
              <a:rPr lang="de-DE" dirty="0"/>
              <a:t>Aufmerksamkeit.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70026" y="4222800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704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luss blau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392488"/>
            <a:ext cx="12192000" cy="3465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10153650" cy="2808287"/>
          </a:xfrm>
          <a:solidFill>
            <a:schemeClr val="bg2">
              <a:alpha val="80000"/>
            </a:schemeClr>
          </a:solidFill>
        </p:spPr>
        <p:txBody>
          <a:bodyPr lIns="396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Vielen Dank für Ihre </a:t>
            </a:r>
            <a:br>
              <a:rPr lang="de-DE" dirty="0"/>
            </a:br>
            <a:r>
              <a:rPr lang="de-DE" dirty="0"/>
              <a:t>Aufmerksamkeit.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70026" y="4222800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" y="705458"/>
            <a:ext cx="2520000" cy="6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03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339248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6"/>
            <a:ext cx="10153650" cy="3852862"/>
          </a:xfrm>
          <a:solidFill>
            <a:schemeClr val="bg2">
              <a:lumMod val="90000"/>
              <a:alpha val="8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76772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05600"/>
            <a:ext cx="2520000" cy="651596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450975" y="2636838"/>
            <a:ext cx="9039225" cy="414587"/>
          </a:xfrm>
        </p:spPr>
        <p:txBody>
          <a:bodyPr/>
          <a:lstStyle>
            <a:lvl1pPr>
              <a:defRPr sz="1800" baseline="0">
                <a:solidFill>
                  <a:schemeClr val="tx2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28508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 userDrawn="1">
          <p15:clr>
            <a:srgbClr val="FBAE40"/>
          </p15:clr>
        </p15:guide>
        <p15:guide id="4" pos="703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10775614" y="4620538"/>
            <a:ext cx="719709" cy="317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14.9.2023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410788" y="6176964"/>
            <a:ext cx="9144001" cy="544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/>
          <a:lstStyle/>
          <a:p>
            <a:fld id="{2104B226-4361-4E3F-8691-235B281AC8CE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600" y="5448314"/>
            <a:ext cx="573074" cy="573074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695325" y="765176"/>
            <a:ext cx="5184774" cy="10429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Standards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695325" y="4616450"/>
            <a:ext cx="2520100" cy="1404938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6254750" y="1808164"/>
            <a:ext cx="5241925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äne 9"/>
          <p:cNvSpPr/>
          <p:nvPr userDrawn="1"/>
        </p:nvSpPr>
        <p:spPr>
          <a:xfrm>
            <a:off x="3456531" y="4616450"/>
            <a:ext cx="1369901" cy="1369901"/>
          </a:xfrm>
          <a:prstGeom prst="teardrop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0554789" y="4042240"/>
            <a:ext cx="9405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dirty="0"/>
              <a:t>Symbole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17083489"/>
              </p:ext>
            </p:extLst>
          </p:nvPr>
        </p:nvGraphicFramePr>
        <p:xfrm>
          <a:off x="695323" y="1810514"/>
          <a:ext cx="10800000" cy="1854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760000">
                  <a:extLst>
                    <a:ext uri="{9D8B030D-6E8A-4147-A177-3AD203B41FA5}">
                      <a16:colId xmlns:a16="http://schemas.microsoft.com/office/drawing/2014/main" val="203430008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1894712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44579960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7392713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64051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e-DE" sz="1600" dirty="0"/>
                        <a:t>Benennung Spalte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1600" dirty="0"/>
                        <a:t>Spalte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1600" dirty="0"/>
                        <a:t>Spalte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1600" dirty="0" err="1"/>
                        <a:t>Credits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1600" dirty="0"/>
                        <a:t>Spalte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39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2000 Degree M.Sc. Food Systems</a:t>
                      </a:r>
                      <a:endParaRPr lang="de-DE" sz="1600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-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120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1.6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358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3000 </a:t>
                      </a:r>
                      <a:r>
                        <a:rPr lang="de-DE" sz="1600" dirty="0" err="1"/>
                        <a:t>Compulsory</a:t>
                      </a:r>
                      <a:r>
                        <a:rPr lang="de-DE" sz="1600" dirty="0"/>
                        <a:t>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12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1507-440 SPOC: Introduction to Food Systems</a:t>
                      </a:r>
                      <a:endParaRPr lang="de-DE" sz="1600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-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7.5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2.3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3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1507-450 </a:t>
                      </a:r>
                      <a:r>
                        <a:rPr lang="de-DE" sz="1600" dirty="0" err="1"/>
                        <a:t>AgFoodTech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18923"/>
                  </a:ext>
                </a:extLst>
              </a:tr>
            </a:tbl>
          </a:graphicData>
        </a:graphic>
      </p:graphicFrame>
      <p:sp>
        <p:nvSpPr>
          <p:cNvPr id="13" name="Textfeld 12"/>
          <p:cNvSpPr txBox="1"/>
          <p:nvPr userDrawn="1"/>
        </p:nvSpPr>
        <p:spPr>
          <a:xfrm>
            <a:off x="9082323" y="1252991"/>
            <a:ext cx="2413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dirty="0"/>
              <a:t>Look Tabelle</a:t>
            </a:r>
          </a:p>
        </p:txBody>
      </p:sp>
      <p:graphicFrame>
        <p:nvGraphicFramePr>
          <p:cNvPr id="14" name="Inhaltsplatzhalt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76134078"/>
              </p:ext>
            </p:extLst>
          </p:nvPr>
        </p:nvGraphicFramePr>
        <p:xfrm>
          <a:off x="5094026" y="4622331"/>
          <a:ext cx="5221285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0583">
                  <a:extLst>
                    <a:ext uri="{9D8B030D-6E8A-4147-A177-3AD203B41FA5}">
                      <a16:colId xmlns:a16="http://schemas.microsoft.com/office/drawing/2014/main" val="928685103"/>
                    </a:ext>
                  </a:extLst>
                </a:gridCol>
                <a:gridCol w="1208315">
                  <a:extLst>
                    <a:ext uri="{9D8B030D-6E8A-4147-A177-3AD203B41FA5}">
                      <a16:colId xmlns:a16="http://schemas.microsoft.com/office/drawing/2014/main" val="2216239891"/>
                    </a:ext>
                  </a:extLst>
                </a:gridCol>
                <a:gridCol w="1159328">
                  <a:extLst>
                    <a:ext uri="{9D8B030D-6E8A-4147-A177-3AD203B41FA5}">
                      <a16:colId xmlns:a16="http://schemas.microsoft.com/office/drawing/2014/main" val="1190962114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341469501"/>
                    </a:ext>
                  </a:extLst>
                </a:gridCol>
                <a:gridCol w="1128030">
                  <a:extLst>
                    <a:ext uri="{9D8B030D-6E8A-4147-A177-3AD203B41FA5}">
                      <a16:colId xmlns:a16="http://schemas.microsoft.com/office/drawing/2014/main" val="2363874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1 - 25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1" i="0" u="none" strike="noStrike" cap="non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26</a:t>
                      </a:r>
                      <a:r>
                        <a:rPr lang="de-DE" sz="14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 - 50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51 - 75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76 - 100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extLst>
                  <a:ext uri="{0D108BD9-81ED-4DB2-BD59-A6C34878D82A}">
                    <a16:rowId xmlns:a16="http://schemas.microsoft.com/office/drawing/2014/main" val="159140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€ 30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€ 20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€ 10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€ 0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extLst>
                  <a:ext uri="{0D108BD9-81ED-4DB2-BD59-A6C34878D82A}">
                    <a16:rowId xmlns:a16="http://schemas.microsoft.com/office/drawing/2014/main" val="2498317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€ 20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€ 10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€ 0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F75"/>
                        </a:buClr>
                        <a:buSzTx/>
                        <a:buFont typeface="Wingdings"/>
                        <a:buNone/>
                        <a:defRPr/>
                      </a:pPr>
                      <a:r>
                        <a:rPr lang="de-DE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€ 30</a:t>
                      </a:r>
                      <a:endParaRPr dirty="0">
                        <a:latin typeface="+mn-lt"/>
                      </a:endParaRPr>
                    </a:p>
                  </a:txBody>
                  <a:tcPr marL="104306" marR="104306" marT="52155" marB="52155" anchor="ctr"/>
                </a:tc>
                <a:extLst>
                  <a:ext uri="{0D108BD9-81ED-4DB2-BD59-A6C34878D82A}">
                    <a16:rowId xmlns:a16="http://schemas.microsoft.com/office/drawing/2014/main" val="217553299"/>
                  </a:ext>
                </a:extLst>
              </a:tr>
            </a:tbl>
          </a:graphicData>
        </a:graphic>
      </p:graphicFrame>
      <p:cxnSp>
        <p:nvCxnSpPr>
          <p:cNvPr id="15" name="Gerade Verbindung mit Pfeil 14"/>
          <p:cNvCxnSpPr/>
          <p:nvPr userDrawn="1"/>
        </p:nvCxnSpPr>
        <p:spPr>
          <a:xfrm>
            <a:off x="10920912" y="4774981"/>
            <a:ext cx="381000" cy="0"/>
          </a:xfrm>
          <a:prstGeom prst="straightConnector1">
            <a:avLst/>
          </a:prstGeom>
          <a:ln w="28575" cap="sq" cmpd="sng" algn="ctr">
            <a:solidFill>
              <a:schemeClr val="bg1"/>
            </a:solidFill>
            <a:prstDash val="solid"/>
            <a:round/>
            <a:headEnd type="none" w="med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 userDrawn="1"/>
        </p:nvCxnSpPr>
        <p:spPr>
          <a:xfrm>
            <a:off x="695325" y="4176257"/>
            <a:ext cx="4131107" cy="0"/>
          </a:xfrm>
          <a:prstGeom prst="line">
            <a:avLst/>
          </a:prstGeom>
          <a:ln w="6350" cap="sq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9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blau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3392488"/>
            <a:ext cx="12192000" cy="3465512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339248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19176" y="2168526"/>
            <a:ext cx="10153650" cy="3852862"/>
          </a:xfrm>
          <a:solidFill>
            <a:schemeClr val="bg2">
              <a:lumMod val="90000"/>
              <a:alpha val="80000"/>
            </a:schemeClr>
          </a:solidFill>
        </p:spPr>
        <p:txBody>
          <a:bodyPr lIns="432000" tIns="1008000" rIns="216000" bIns="0" anchor="t"/>
          <a:lstStyle>
            <a:lvl1pPr algn="l"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MASTERFORMAT 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0975" y="5276772"/>
            <a:ext cx="9702799" cy="314402"/>
          </a:xfrm>
        </p:spPr>
        <p:txBody>
          <a:bodyPr anchor="b"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Segoe U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Unterzeile, Datum, Referent, o.ä.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450975" y="2636838"/>
            <a:ext cx="9039225" cy="414587"/>
          </a:xfrm>
        </p:spPr>
        <p:txBody>
          <a:bodyPr/>
          <a:lstStyle>
            <a:lvl1pPr>
              <a:defRPr sz="1800" baseline="0">
                <a:solidFill>
                  <a:schemeClr val="tx2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Rockwell" panose="02060603020205020403" pitchFamily="18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3" y="705600"/>
            <a:ext cx="2524262" cy="6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069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  <p15:guide id="4" pos="70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4"/>
          <p:cNvSpPr>
            <a:spLocks noGrp="1"/>
          </p:cNvSpPr>
          <p:nvPr>
            <p:ph type="pic" sz="quarter" idx="10"/>
          </p:nvPr>
        </p:nvSpPr>
        <p:spPr>
          <a:xfrm>
            <a:off x="5916613" y="0"/>
            <a:ext cx="6275386" cy="68580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5256213" cy="3852862"/>
          </a:xfrm>
          <a:solidFill>
            <a:schemeClr val="tx2">
              <a:alpha val="90000"/>
            </a:schemeClr>
          </a:solidFill>
        </p:spPr>
        <p:txBody>
          <a:bodyPr lIns="432000" tIns="432000" rIns="216000" bIns="0" anchor="t"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1769" y="5455577"/>
            <a:ext cx="4464844" cy="310781"/>
          </a:xfrm>
        </p:spPr>
        <p:txBody>
          <a:bodyPr anchor="t" anchorCtr="0"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Datum, </a:t>
            </a:r>
            <a:r>
              <a:rPr lang="de-DE" dirty="0" err="1"/>
              <a:t>Referent:in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05458"/>
            <a:ext cx="2520000" cy="6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53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weiß Bild rechts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4"/>
          <p:cNvSpPr>
            <a:spLocks noGrp="1"/>
          </p:cNvSpPr>
          <p:nvPr>
            <p:ph type="pic" sz="quarter" idx="10"/>
          </p:nvPr>
        </p:nvSpPr>
        <p:spPr>
          <a:xfrm>
            <a:off x="5916613" y="0"/>
            <a:ext cx="6275386" cy="68580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019175" y="2168526"/>
            <a:ext cx="5256213" cy="3852862"/>
          </a:xfrm>
          <a:solidFill>
            <a:schemeClr val="tx2">
              <a:alpha val="90000"/>
            </a:schemeClr>
          </a:solidFill>
        </p:spPr>
        <p:txBody>
          <a:bodyPr lIns="432000" tIns="432000" rIns="216000" bIns="0" anchor="t"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</a:t>
            </a:r>
            <a:br>
              <a:rPr lang="de-DE" dirty="0"/>
            </a:br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BEARBEITEN            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1769" y="5455577"/>
            <a:ext cx="4464844" cy="310781"/>
          </a:xfrm>
        </p:spPr>
        <p:txBody>
          <a:bodyPr anchor="t" anchorCtr="0"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Datum, </a:t>
            </a:r>
            <a:r>
              <a:rPr lang="de-DE" dirty="0" err="1"/>
              <a:t>Referent:in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05459"/>
            <a:ext cx="2520001" cy="6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220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4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6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5916612" y="0"/>
            <a:ext cx="6281001" cy="6853715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695325" y="765176"/>
            <a:ext cx="5580063" cy="525621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00150" y="2170112"/>
            <a:ext cx="4895850" cy="12223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inhalt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759575" y="2168525"/>
            <a:ext cx="4737100" cy="3852863"/>
          </a:xfrm>
        </p:spPr>
        <p:txBody>
          <a:bodyPr/>
          <a:lstStyle>
            <a:lvl3pPr marL="285750" indent="-285750">
              <a:buClr>
                <a:schemeClr val="tx2"/>
              </a:buClr>
              <a:buSzPct val="140000"/>
              <a:buFont typeface="Segoe UI" panose="020B0502040204020203" pitchFamily="34" charset="0"/>
              <a:buChar char="•"/>
              <a:defRPr/>
            </a:lvl3pPr>
          </a:lstStyle>
          <a:p>
            <a:pPr lvl="2"/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quae</a:t>
            </a:r>
            <a:r>
              <a:rPr lang="de-DE" dirty="0"/>
              <a:t>. </a:t>
            </a:r>
          </a:p>
          <a:p>
            <a:pPr lvl="2"/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ilique</a:t>
            </a:r>
            <a:r>
              <a:rPr lang="de-DE" dirty="0"/>
              <a:t> </a:t>
            </a:r>
            <a:r>
              <a:rPr lang="de-DE" dirty="0" err="1"/>
              <a:t>pore</a:t>
            </a:r>
            <a:r>
              <a:rPr lang="de-DE" dirty="0"/>
              <a:t>, </a:t>
            </a:r>
            <a:r>
              <a:rPr lang="de-DE" dirty="0" err="1"/>
              <a:t>erae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modignia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debitq</a:t>
            </a:r>
            <a:r>
              <a:rPr lang="de-DE" dirty="0"/>
              <a:t> </a:t>
            </a:r>
            <a:r>
              <a:rPr lang="de-DE" dirty="0" err="1"/>
              <a:t>uam</a:t>
            </a:r>
            <a:r>
              <a:rPr lang="de-DE" dirty="0"/>
              <a:t>, </a:t>
            </a:r>
            <a:r>
              <a:rPr lang="de-DE" dirty="0" err="1"/>
              <a:t>conesed</a:t>
            </a:r>
            <a:r>
              <a:rPr lang="de-DE" dirty="0"/>
              <a:t> </a:t>
            </a:r>
            <a:r>
              <a:rPr lang="de-DE" dirty="0" err="1"/>
              <a:t>ips</a:t>
            </a:r>
            <a:endParaRPr lang="de-DE" dirty="0"/>
          </a:p>
          <a:p>
            <a:pPr lvl="2"/>
            <a:r>
              <a:rPr lang="de-DE" dirty="0" err="1"/>
              <a:t>andae</a:t>
            </a:r>
            <a:r>
              <a:rPr lang="de-DE" dirty="0"/>
              <a:t> </a:t>
            </a:r>
            <a:r>
              <a:rPr lang="de-DE" dirty="0" err="1"/>
              <a:t>Daeped</a:t>
            </a:r>
            <a:r>
              <a:rPr lang="de-DE" dirty="0"/>
              <a:t> unt. </a:t>
            </a:r>
            <a:r>
              <a:rPr lang="de-DE" dirty="0" err="1"/>
              <a:t>Hil</a:t>
            </a:r>
            <a:r>
              <a:rPr lang="de-DE" dirty="0"/>
              <a:t> </a:t>
            </a:r>
            <a:r>
              <a:rPr lang="de-DE" dirty="0" err="1"/>
              <a:t>magnia</a:t>
            </a:r>
            <a:endParaRPr lang="de-DE" dirty="0"/>
          </a:p>
          <a:p>
            <a:pPr lvl="2"/>
            <a:r>
              <a:rPr lang="de-DE" dirty="0" err="1"/>
              <a:t>Ugiat</a:t>
            </a:r>
            <a:r>
              <a:rPr lang="de-DE" dirty="0"/>
              <a:t> </a:t>
            </a:r>
            <a:r>
              <a:rPr lang="de-DE" dirty="0" err="1"/>
              <a:t>volorae</a:t>
            </a:r>
            <a:r>
              <a:rPr lang="de-DE" dirty="0"/>
              <a:t> </a:t>
            </a:r>
            <a:r>
              <a:rPr lang="de-DE" dirty="0" err="1"/>
              <a:t>ides</a:t>
            </a:r>
            <a:r>
              <a:rPr lang="de-DE" dirty="0"/>
              <a:t> </a:t>
            </a:r>
            <a:r>
              <a:rPr lang="de-DE" dirty="0" err="1"/>
              <a:t>aute</a:t>
            </a:r>
            <a:r>
              <a:rPr lang="de-DE" dirty="0"/>
              <a:t> </a:t>
            </a:r>
            <a:r>
              <a:rPr lang="de-DE" dirty="0" err="1"/>
              <a:t>adit</a:t>
            </a:r>
            <a:r>
              <a:rPr lang="de-DE" dirty="0"/>
              <a:t>,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fugi</a:t>
            </a:r>
            <a:endParaRPr lang="de-DE" dirty="0"/>
          </a:p>
          <a:p>
            <a:pPr lvl="2"/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quae</a:t>
            </a:r>
            <a:r>
              <a:rPr lang="de-DE" dirty="0"/>
              <a:t>. </a:t>
            </a:r>
          </a:p>
          <a:p>
            <a:pPr lvl="2"/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ilique</a:t>
            </a:r>
            <a:r>
              <a:rPr lang="de-DE" dirty="0"/>
              <a:t> </a:t>
            </a:r>
            <a:r>
              <a:rPr lang="de-DE" dirty="0" err="1"/>
              <a:t>pore</a:t>
            </a:r>
            <a:r>
              <a:rPr lang="de-DE" dirty="0"/>
              <a:t>, </a:t>
            </a:r>
            <a:r>
              <a:rPr lang="de-DE" dirty="0" err="1"/>
              <a:t>erae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modignia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debitq</a:t>
            </a:r>
            <a:r>
              <a:rPr lang="de-DE" dirty="0"/>
              <a:t> </a:t>
            </a:r>
            <a:r>
              <a:rPr lang="de-DE" dirty="0" err="1"/>
              <a:t>uam</a:t>
            </a:r>
            <a:r>
              <a:rPr lang="de-DE" dirty="0"/>
              <a:t>, </a:t>
            </a:r>
            <a:r>
              <a:rPr lang="de-DE" dirty="0" err="1"/>
              <a:t>conesed</a:t>
            </a:r>
            <a:r>
              <a:rPr lang="de-DE" dirty="0"/>
              <a:t> </a:t>
            </a:r>
            <a:r>
              <a:rPr lang="de-DE" dirty="0" err="1"/>
              <a:t>ips</a:t>
            </a:r>
            <a:endParaRPr lang="de-DE" dirty="0"/>
          </a:p>
          <a:p>
            <a:pPr lvl="2"/>
            <a:r>
              <a:rPr lang="de-DE" dirty="0" err="1"/>
              <a:t>andae</a:t>
            </a:r>
            <a:r>
              <a:rPr lang="de-DE" dirty="0"/>
              <a:t> </a:t>
            </a:r>
            <a:r>
              <a:rPr lang="de-DE" dirty="0" err="1"/>
              <a:t>Daeped</a:t>
            </a:r>
            <a:r>
              <a:rPr lang="de-DE" dirty="0"/>
              <a:t> unt. </a:t>
            </a:r>
            <a:r>
              <a:rPr lang="de-DE" dirty="0" err="1"/>
              <a:t>Hil</a:t>
            </a:r>
            <a:r>
              <a:rPr lang="de-DE" dirty="0"/>
              <a:t> </a:t>
            </a:r>
            <a:r>
              <a:rPr lang="de-DE" dirty="0" err="1"/>
              <a:t>magnia</a:t>
            </a:r>
            <a:endParaRPr lang="de-DE" dirty="0"/>
          </a:p>
          <a:p>
            <a:pPr lvl="2"/>
            <a:r>
              <a:rPr lang="de-DE" dirty="0" err="1"/>
              <a:t>Ugiat</a:t>
            </a:r>
            <a:r>
              <a:rPr lang="de-DE" dirty="0"/>
              <a:t> </a:t>
            </a:r>
            <a:r>
              <a:rPr lang="de-DE" dirty="0" err="1"/>
              <a:t>volorae</a:t>
            </a:r>
            <a:r>
              <a:rPr lang="de-DE" dirty="0"/>
              <a:t> </a:t>
            </a:r>
            <a:r>
              <a:rPr lang="de-DE" dirty="0" err="1"/>
              <a:t>ides</a:t>
            </a:r>
            <a:r>
              <a:rPr lang="de-DE" dirty="0"/>
              <a:t> </a:t>
            </a:r>
            <a:r>
              <a:rPr lang="de-DE" dirty="0" err="1"/>
              <a:t>aute</a:t>
            </a:r>
            <a:r>
              <a:rPr lang="de-DE" dirty="0"/>
              <a:t> </a:t>
            </a:r>
            <a:r>
              <a:rPr lang="de-DE" dirty="0" err="1"/>
              <a:t>adit</a:t>
            </a:r>
            <a:r>
              <a:rPr lang="de-DE" dirty="0"/>
              <a:t>, </a:t>
            </a:r>
            <a:r>
              <a:rPr lang="de-DE" dirty="0" err="1"/>
              <a:t>odit</a:t>
            </a:r>
            <a:r>
              <a:rPr lang="de-DE" dirty="0"/>
              <a:t> fug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76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5325" y="765176"/>
            <a:ext cx="10801349" cy="10429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 JDLFJS ÜBER SDKRJE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5325" y="2168525"/>
            <a:ext cx="10801349" cy="3852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FOLGERUNG VIERTE EBENE 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38243" y="6176964"/>
            <a:ext cx="9016546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4791" y="6176964"/>
            <a:ext cx="831883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104B226-4361-4E3F-8691-235B281AC8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146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5" r:id="rId2"/>
    <p:sldLayoutId id="2147483669" r:id="rId3"/>
    <p:sldLayoutId id="2147483706" r:id="rId4"/>
    <p:sldLayoutId id="2147483660" r:id="rId5"/>
    <p:sldLayoutId id="2147483707" r:id="rId6"/>
    <p:sldLayoutId id="2147483701" r:id="rId7"/>
    <p:sldLayoutId id="2147483708" r:id="rId8"/>
    <p:sldLayoutId id="2147483670" r:id="rId9"/>
    <p:sldLayoutId id="2147483671" r:id="rId10"/>
    <p:sldLayoutId id="2147483650" r:id="rId11"/>
    <p:sldLayoutId id="2147483674" r:id="rId12"/>
    <p:sldLayoutId id="2147483673" r:id="rId13"/>
    <p:sldLayoutId id="2147483675" r:id="rId14"/>
    <p:sldLayoutId id="2147483677" r:id="rId15"/>
    <p:sldLayoutId id="2147483664" r:id="rId16"/>
    <p:sldLayoutId id="2147483709" r:id="rId17"/>
    <p:sldLayoutId id="2147483668" r:id="rId18"/>
    <p:sldLayoutId id="2147483710" r:id="rId19"/>
    <p:sldLayoutId id="2147483661" r:id="rId20"/>
    <p:sldLayoutId id="2147483711" r:id="rId21"/>
    <p:sldLayoutId id="2147483662" r:id="rId22"/>
    <p:sldLayoutId id="2147483712" r:id="rId23"/>
    <p:sldLayoutId id="2147483663" r:id="rId24"/>
    <p:sldLayoutId id="2147483713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99" r:id="rId31"/>
    <p:sldLayoutId id="2147483683" r:id="rId32"/>
    <p:sldLayoutId id="2147483684" r:id="rId33"/>
    <p:sldLayoutId id="2147483703" r:id="rId34"/>
    <p:sldLayoutId id="2147483685" r:id="rId35"/>
    <p:sldLayoutId id="2147483704" r:id="rId36"/>
    <p:sldLayoutId id="2147483686" r:id="rId37"/>
    <p:sldLayoutId id="2147483689" r:id="rId38"/>
    <p:sldLayoutId id="2147483690" r:id="rId39"/>
    <p:sldLayoutId id="2147483667" r:id="rId40"/>
    <p:sldLayoutId id="2147483691" r:id="rId41"/>
    <p:sldLayoutId id="2147483696" r:id="rId42"/>
    <p:sldLayoutId id="2147483692" r:id="rId43"/>
    <p:sldLayoutId id="2147483693" r:id="rId44"/>
    <p:sldLayoutId id="2147483694" r:id="rId45"/>
    <p:sldLayoutId id="2147483666" r:id="rId46"/>
    <p:sldLayoutId id="2147483715" r:id="rId47"/>
    <p:sldLayoutId id="2147483702" r:id="rId48"/>
    <p:sldLayoutId id="2147483714" r:id="rId49"/>
    <p:sldLayoutId id="2147483655" r:id="rId5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spc="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Font typeface="Arial" panose="020B0604020202020204" pitchFamily="34" charset="0"/>
        <a:buNone/>
        <a:defRPr sz="2200" kern="1200" spc="30" baseline="0">
          <a:solidFill>
            <a:schemeClr val="tx1">
              <a:lumMod val="75000"/>
            </a:schemeClr>
          </a:solidFill>
          <a:latin typeface="Rockwell" panose="02060603020205020403" pitchFamily="18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0000"/>
        </a:lnSpc>
        <a:spcBef>
          <a:spcPts val="800"/>
        </a:spcBef>
        <a:spcAft>
          <a:spcPts val="500"/>
        </a:spcAft>
        <a:buClr>
          <a:schemeClr val="tx2"/>
        </a:buClr>
        <a:buSzPct val="90000"/>
        <a:buFontTx/>
        <a:buBlip>
          <a:blip r:embed="rId52"/>
        </a:buBlip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Tx/>
        <a:buNone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288000" indent="-28800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Tx/>
        <a:buBlip>
          <a:blip r:embed="rId53"/>
        </a:buBlip>
        <a:defRPr sz="1800" kern="1200" baseline="0">
          <a:solidFill>
            <a:schemeClr val="tx2"/>
          </a:solidFill>
          <a:latin typeface="+mj-lt"/>
          <a:ea typeface="+mn-ea"/>
          <a:cs typeface="+mn-cs"/>
        </a:defRPr>
      </a:lvl4pPr>
      <a:lvl5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SzPct val="80000"/>
        <a:buFontTx/>
        <a:buBlip>
          <a:blip r:embed="rId54"/>
        </a:buBlip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pos="3953" userDrawn="1">
          <p15:clr>
            <a:srgbClr val="F26B43"/>
          </p15:clr>
        </p15:guide>
        <p15:guide id="5" pos="5496" userDrawn="1">
          <p15:clr>
            <a:srgbClr val="F26B43"/>
          </p15:clr>
        </p15:guide>
        <p15:guide id="6" pos="3727" userDrawn="1">
          <p15:clr>
            <a:srgbClr val="F26B43"/>
          </p15:clr>
        </p15:guide>
        <p15:guide id="7" pos="2184" userDrawn="1">
          <p15:clr>
            <a:srgbClr val="F26B43"/>
          </p15:clr>
        </p15:guide>
        <p15:guide id="8" pos="1958" userDrawn="1">
          <p15:clr>
            <a:srgbClr val="F26B43"/>
          </p15:clr>
        </p15:guide>
        <p15:guide id="9" pos="756" userDrawn="1">
          <p15:clr>
            <a:srgbClr val="F26B43"/>
          </p15:clr>
        </p15:guide>
        <p15:guide id="10" pos="5722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  <p15:guide id="12" orient="horz" pos="1366" userDrawn="1">
          <p15:clr>
            <a:srgbClr val="F26B43"/>
          </p15:clr>
        </p15:guide>
        <p15:guide id="13" orient="horz" pos="2024" userDrawn="1">
          <p15:clr>
            <a:srgbClr val="F26B43"/>
          </p15:clr>
        </p15:guide>
        <p15:guide id="14" orient="horz" pos="2251" userDrawn="1">
          <p15:clr>
            <a:srgbClr val="F26B43"/>
          </p15:clr>
        </p15:guide>
        <p15:guide id="15" orient="horz" pos="2908" userDrawn="1">
          <p15:clr>
            <a:srgbClr val="F26B43"/>
          </p15:clr>
        </p15:guide>
        <p15:guide id="16" orient="horz" pos="3135" userDrawn="1">
          <p15:clr>
            <a:srgbClr val="F26B43"/>
          </p15:clr>
        </p15:guide>
        <p15:guide id="17" orient="horz" pos="3793" userDrawn="1">
          <p15:clr>
            <a:srgbClr val="F26B43"/>
          </p15:clr>
        </p15:guide>
        <p15:guide id="18" orient="horz" pos="482" userDrawn="1">
          <p15:clr>
            <a:srgbClr val="F26B43"/>
          </p15:clr>
        </p15:guide>
        <p15:guide id="19" orient="horz" pos="2137" userDrawn="1">
          <p15:clr>
            <a:srgbClr val="F26B43"/>
          </p15:clr>
        </p15:guide>
        <p15:guide id="20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1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925BDD98-3D7B-4360-BC5E-34005F3694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5" b="28645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019176" y="1292772"/>
            <a:ext cx="10153650" cy="4990797"/>
          </a:xfrm>
        </p:spPr>
        <p:txBody>
          <a:bodyPr/>
          <a:lstStyle/>
          <a:p>
            <a:pPr algn="ctr"/>
            <a:r>
              <a:rPr lang="en-US" cap="none" dirty="0"/>
              <a:t>Microbial Remediation Of Overexploited Soils In Malawi</a:t>
            </a:r>
            <a:br>
              <a:rPr lang="de-DE" cap="none" dirty="0"/>
            </a:br>
            <a:endParaRPr lang="de-DE" cap="non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244600" y="3804745"/>
            <a:ext cx="9702799" cy="2349870"/>
          </a:xfrm>
        </p:spPr>
        <p:txBody>
          <a:bodyPr anchor="t"/>
          <a:lstStyle/>
          <a:p>
            <a:pPr algn="ctr"/>
            <a:r>
              <a:rPr lang="de-DE" dirty="0"/>
              <a:t>Sarah Fröbel</a:t>
            </a:r>
            <a:r>
              <a:rPr lang="de-DE" baseline="30000" dirty="0"/>
              <a:t>1</a:t>
            </a:r>
            <a:r>
              <a:rPr lang="de-DE" dirty="0"/>
              <a:t>, Manuel Pufal</a:t>
            </a:r>
            <a:r>
              <a:rPr lang="de-DE" baseline="30000" dirty="0"/>
              <a:t>1</a:t>
            </a:r>
            <a:r>
              <a:rPr lang="de-DE" dirty="0"/>
              <a:t>, </a:t>
            </a:r>
            <a:r>
              <a:rPr lang="en-US" dirty="0" err="1">
                <a:sym typeface="Wingdings" panose="05000000000000000000" pitchFamily="2" charset="2"/>
              </a:rPr>
              <a:t>Keston</a:t>
            </a:r>
            <a:r>
              <a:rPr lang="en-US" dirty="0">
                <a:sym typeface="Wingdings" panose="05000000000000000000" pitchFamily="2" charset="2"/>
              </a:rPr>
              <a:t> O. W. Njira</a:t>
            </a:r>
            <a:r>
              <a:rPr lang="en-US" baseline="30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de-DE" dirty="0"/>
              <a:t>Katharina Detert</a:t>
            </a:r>
            <a:r>
              <a:rPr lang="de-DE" baseline="30000" dirty="0"/>
              <a:t>1</a:t>
            </a:r>
            <a:r>
              <a:rPr lang="de-DE" dirty="0"/>
              <a:t>, Mathias A. Witte Paz</a:t>
            </a:r>
            <a:r>
              <a:rPr lang="de-DE" baseline="30000" dirty="0"/>
              <a:t>3</a:t>
            </a:r>
            <a:r>
              <a:rPr lang="de-DE" dirty="0"/>
              <a:t>, </a:t>
            </a:r>
            <a:r>
              <a:rPr lang="en-US" dirty="0"/>
              <a:t>Kay Nieselt</a:t>
            </a:r>
            <a:r>
              <a:rPr lang="en-US" baseline="30000" dirty="0"/>
              <a:t>3, </a:t>
            </a:r>
            <a:r>
              <a:rPr lang="de-DE" dirty="0"/>
              <a:t>Herbert Schmidt</a:t>
            </a:r>
            <a:r>
              <a:rPr lang="de-DE" baseline="30000" dirty="0"/>
              <a:t>1</a:t>
            </a:r>
            <a:endParaRPr lang="en-US" baseline="30000" dirty="0"/>
          </a:p>
          <a:p>
            <a:pPr algn="ctr"/>
            <a:endParaRPr lang="en-US" baseline="30000" dirty="0"/>
          </a:p>
          <a:p>
            <a:pPr algn="ctr"/>
            <a:endParaRPr lang="en-US" baseline="30000" dirty="0"/>
          </a:p>
          <a:p>
            <a:pPr lvl="0" algn="ctr">
              <a:spcBef>
                <a:spcPts val="0"/>
              </a:spcBef>
              <a:defRPr/>
            </a:pPr>
            <a:r>
              <a:rPr lang="en-US" sz="1400" spc="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spc="0" dirty="0">
                <a:latin typeface="Arial" panose="020B0604020202020204" pitchFamily="34" charset="0"/>
                <a:cs typeface="Arial" panose="020B0604020202020204" pitchFamily="34" charset="0"/>
              </a:rPr>
              <a:t>UHOH, Institute of Food Science and Biotechnology, Department of Food Microbiology and Hygiene</a:t>
            </a:r>
          </a:p>
          <a:p>
            <a:pPr algn="ctr">
              <a:spcBef>
                <a:spcPts val="0"/>
              </a:spcBef>
            </a:pP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Luanar, Crop and Soil Sciences Department, Lilongwe University of Agriculture and Natural Resources, Lilongwe, Malawi</a:t>
            </a:r>
          </a:p>
          <a:p>
            <a:pPr algn="ctr">
              <a:spcBef>
                <a:spcPts val="0"/>
              </a:spcBef>
            </a:pP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EKUT, Interfaculty Institute for Biomedical and Medical Informatics, Department of Integrative Transcriptomics</a:t>
            </a:r>
            <a:endParaRPr lang="de-DE" sz="1400" baseline="30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2BD649F-48A9-427C-A8D0-3F22A80D1BB1}"/>
              </a:ext>
            </a:extLst>
          </p:cNvPr>
          <p:cNvSpPr txBox="1"/>
          <p:nvPr/>
        </p:nvSpPr>
        <p:spPr>
          <a:xfrm>
            <a:off x="4441667" y="6514298"/>
            <a:ext cx="3499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</a:t>
            </a:r>
            <a:r>
              <a:rPr 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Geosphere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Conference 2023</a:t>
            </a:r>
          </a:p>
        </p:txBody>
      </p:sp>
    </p:spTree>
    <p:extLst>
      <p:ext uri="{BB962C8B-B14F-4D97-AF65-F5344CB8AC3E}">
        <p14:creationId xmlns:p14="http://schemas.microsoft.com/office/powerpoint/2010/main" val="135091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E1CD3E9-EF60-4954-B412-7B9B6021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cap="none" dirty="0"/>
              <a:t>Metagenomic</a:t>
            </a:r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DE" cap="none" dirty="0"/>
              <a:t>sequencing</a:t>
            </a:r>
            <a:r>
              <a:rPr lang="de-DE" cap="none" dirty="0"/>
              <a:t> – GF vs. MC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8845BC-AF9A-4599-8223-799AB1CEF6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C8F0A0-5829-4B43-964E-6DD61175A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368355-1BBA-4937-B139-91E345A5A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C79231-FB45-4A5F-921D-94CADAD4EEBD}"/>
              </a:ext>
            </a:extLst>
          </p:cNvPr>
          <p:cNvSpPr txBox="1"/>
          <p:nvPr/>
        </p:nvSpPr>
        <p:spPr>
          <a:xfrm>
            <a:off x="956441" y="6010828"/>
            <a:ext cx="4790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50000"/>
                  </a:schemeClr>
                </a:solidFill>
              </a:rPr>
              <a:t>GF – Green </a:t>
            </a:r>
            <a:r>
              <a:rPr lang="de-DE" sz="1400" dirty="0" err="1">
                <a:solidFill>
                  <a:schemeClr val="tx1">
                    <a:lumMod val="50000"/>
                  </a:schemeClr>
                </a:solidFill>
              </a:rPr>
              <a:t>fallow</a:t>
            </a:r>
            <a:r>
              <a:rPr lang="de-DE" sz="1400" dirty="0">
                <a:solidFill>
                  <a:schemeClr val="tx1">
                    <a:lumMod val="50000"/>
                  </a:schemeClr>
                </a:solidFill>
              </a:rPr>
              <a:t>, MC - 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Corn monoculture with intercrop</a:t>
            </a:r>
            <a:r>
              <a:rPr lang="de-DE" sz="1400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02A594F-73B9-440E-9DE4-CC7794010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85" y="1818518"/>
            <a:ext cx="893973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2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E1CD3E9-EF60-4954-B412-7B9B6021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cap="none" dirty="0"/>
              <a:t>Metagenomic</a:t>
            </a:r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DE" cap="none" dirty="0"/>
              <a:t>sequencing</a:t>
            </a:r>
            <a:r>
              <a:rPr lang="de-DE" cap="none" dirty="0"/>
              <a:t> – GF vs. MM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8845BC-AF9A-4599-8223-799AB1CEF6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C8F0A0-5829-4B43-964E-6DD61175A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368355-1BBA-4937-B139-91E345A5A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DA842D7-6B5E-421E-86F5-6E7FCE62AE18}"/>
              </a:ext>
            </a:extLst>
          </p:cNvPr>
          <p:cNvSpPr txBox="1"/>
          <p:nvPr/>
        </p:nvSpPr>
        <p:spPr>
          <a:xfrm>
            <a:off x="956441" y="6010828"/>
            <a:ext cx="3972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50000"/>
                  </a:schemeClr>
                </a:solidFill>
              </a:rPr>
              <a:t>GF – Green </a:t>
            </a:r>
            <a:r>
              <a:rPr lang="de-DE" sz="1400" dirty="0" err="1">
                <a:solidFill>
                  <a:schemeClr val="tx1">
                    <a:lumMod val="50000"/>
                  </a:schemeClr>
                </a:solidFill>
              </a:rPr>
              <a:t>fallow</a:t>
            </a:r>
            <a:r>
              <a:rPr lang="de-DE" sz="1400" dirty="0">
                <a:solidFill>
                  <a:schemeClr val="tx1">
                    <a:lumMod val="50000"/>
                  </a:schemeClr>
                </a:solidFill>
              </a:rPr>
              <a:t>, MM -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Corn monoculture soils</a:t>
            </a:r>
            <a:endParaRPr lang="de-DE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B400AC6-6B65-4A61-A741-B8A99068B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90" y="1809121"/>
            <a:ext cx="923999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6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B6096EC-A841-4D73-9597-018021769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90" y="1268083"/>
            <a:ext cx="10426262" cy="473806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E1CD3E9-EF60-4954-B412-7B9B6021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cap="none" dirty="0"/>
              <a:t>Metagenomic</a:t>
            </a:r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DE" cap="none" dirty="0"/>
              <a:t>sequencing</a:t>
            </a:r>
            <a:r>
              <a:rPr lang="de-DE" cap="none" dirty="0"/>
              <a:t> – </a:t>
            </a:r>
            <a:r>
              <a:rPr lang="de-DE" cap="none" dirty="0" err="1"/>
              <a:t>Phylogenetic</a:t>
            </a:r>
            <a:r>
              <a:rPr lang="de-DE" cap="none" dirty="0"/>
              <a:t> </a:t>
            </a:r>
            <a:r>
              <a:rPr lang="de-DE" cap="none" dirty="0" err="1"/>
              <a:t>tree</a:t>
            </a:r>
            <a:endParaRPr lang="de-DE" cap="non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8845BC-AF9A-4599-8223-799AB1CEF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6" y="6176964"/>
            <a:ext cx="715463" cy="544512"/>
          </a:xfrm>
        </p:spPr>
        <p:txBody>
          <a:bodyPr/>
          <a:lstStyle/>
          <a:p>
            <a:r>
              <a:rPr lang="de-DE" dirty="0"/>
              <a:t>14.9.2023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C8F0A0-5829-4B43-964E-6DD61175A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368355-1BBA-4937-B139-91E345A5A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35DADA-D2C5-4E1A-B3A8-251975A25BF1}"/>
              </a:ext>
            </a:extLst>
          </p:cNvPr>
          <p:cNvSpPr txBox="1"/>
          <p:nvPr/>
        </p:nvSpPr>
        <p:spPr>
          <a:xfrm>
            <a:off x="1208690" y="6023075"/>
            <a:ext cx="6618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MM – Corn monoculture, MC Corn monoculture with intercrop, GF – Green fallow</a:t>
            </a:r>
            <a:endParaRPr lang="de-DE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0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E1CD3E9-EF60-4954-B412-7B9B6021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err="1"/>
              <a:t>Discussion</a:t>
            </a:r>
            <a:endParaRPr lang="de-DE" cap="non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8845BC-AF9A-4599-8223-799AB1CEF6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C8F0A0-5829-4B43-964E-6DD61175A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368355-1BBA-4937-B139-91E345A5A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B644CED-FD64-4B18-9AA8-E6BB3BFA2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nutrients in the fallow samples are closer to the reference values in the great majority of cases than the two conventionally operated cultivation vials.</a:t>
            </a:r>
            <a:endParaRPr lang="de-DE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+mn-lt"/>
              </a:rPr>
              <a:t>Often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found</a:t>
            </a:r>
            <a:r>
              <a:rPr lang="de-DE" sz="2000" dirty="0">
                <a:latin typeface="+mn-lt"/>
              </a:rPr>
              <a:t> in </a:t>
            </a:r>
            <a:r>
              <a:rPr lang="de-DE" sz="2000" dirty="0" err="1">
                <a:latin typeface="+mn-lt"/>
              </a:rPr>
              <a:t>green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fallow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are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bacteria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that</a:t>
            </a:r>
            <a:r>
              <a:rPr lang="de-DE" sz="2000" dirty="0">
                <a:latin typeface="+mn-lt"/>
              </a:rPr>
              <a:t> form </a:t>
            </a:r>
            <a:r>
              <a:rPr lang="de-DE" sz="2000" dirty="0" err="1">
                <a:latin typeface="+mn-lt"/>
              </a:rPr>
              <a:t>substances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that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contribute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to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improving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soil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quality</a:t>
            </a:r>
            <a:r>
              <a:rPr lang="de-DE" sz="2000" dirty="0">
                <a:latin typeface="+mn-lt"/>
              </a:rPr>
              <a:t>.</a:t>
            </a:r>
          </a:p>
          <a:p>
            <a:pPr marL="630900" lvl="1" indent="-342900">
              <a:buFont typeface="Arial" panose="020B0604020202020204" pitchFamily="34" charset="0"/>
              <a:buChar char="•"/>
            </a:pPr>
            <a:r>
              <a:rPr lang="de-DE" sz="1600" dirty="0" err="1"/>
              <a:t>Humic</a:t>
            </a:r>
            <a:r>
              <a:rPr lang="de-DE" sz="1600" dirty="0"/>
              <a:t> </a:t>
            </a:r>
            <a:r>
              <a:rPr lang="de-DE" sz="1600" dirty="0" err="1"/>
              <a:t>substances</a:t>
            </a:r>
            <a:r>
              <a:rPr lang="de-DE" sz="1600" dirty="0"/>
              <a:t>, genes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nitrogen</a:t>
            </a:r>
            <a:r>
              <a:rPr lang="de-DE" sz="1600" dirty="0"/>
              <a:t> </a:t>
            </a:r>
            <a:r>
              <a:rPr lang="de-DE" sz="1600" dirty="0" err="1"/>
              <a:t>fixation</a:t>
            </a:r>
            <a:r>
              <a:rPr lang="de-DE" sz="1600" dirty="0"/>
              <a:t>, </a:t>
            </a:r>
            <a:r>
              <a:rPr lang="de-DE" sz="1600" dirty="0" err="1"/>
              <a:t>growth-promoting</a:t>
            </a:r>
            <a:r>
              <a:rPr lang="de-DE" sz="1600" dirty="0"/>
              <a:t> </a:t>
            </a:r>
            <a:r>
              <a:rPr lang="de-DE" sz="1600" dirty="0" err="1"/>
              <a:t>substances</a:t>
            </a:r>
            <a:r>
              <a:rPr lang="de-DE" sz="1600" dirty="0"/>
              <a:t>, </a:t>
            </a:r>
            <a:r>
              <a:rPr lang="de-DE" sz="1600" dirty="0" err="1"/>
              <a:t>enzymes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cellulose</a:t>
            </a:r>
            <a:r>
              <a:rPr lang="de-DE" sz="1600" dirty="0"/>
              <a:t> </a:t>
            </a:r>
            <a:r>
              <a:rPr lang="de-DE" sz="1600" dirty="0" err="1"/>
              <a:t>utilization</a:t>
            </a:r>
            <a:r>
              <a:rPr lang="de-DE" sz="1600" dirty="0"/>
              <a:t>, </a:t>
            </a:r>
            <a:r>
              <a:rPr lang="de-DE" sz="1600" dirty="0" err="1"/>
              <a:t>antimicrobial</a:t>
            </a:r>
            <a:r>
              <a:rPr lang="de-DE" sz="1600" dirty="0"/>
              <a:t> </a:t>
            </a:r>
            <a:r>
              <a:rPr lang="de-DE" sz="1600" dirty="0" err="1"/>
              <a:t>substances</a:t>
            </a:r>
            <a:endParaRPr lang="de-DE" sz="16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Representatives of these bacterial strains occur in lower amounts than in the </a:t>
            </a:r>
            <a:r>
              <a:rPr lang="en-US" sz="2000" dirty="0" err="1"/>
              <a:t>converntionally</a:t>
            </a:r>
            <a:r>
              <a:rPr lang="en-US" sz="2000" dirty="0"/>
              <a:t> farmed soils.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It may be possible to isolate useful bacteria from the green fallows and apply them to the soil as “biofertilizers”.</a:t>
            </a:r>
            <a:endParaRPr lang="de-DE" sz="2000" dirty="0"/>
          </a:p>
          <a:p>
            <a:pPr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458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C5394-6E57-465F-A297-338EF305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Summary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8845BC-AF9A-4599-8223-799AB1CEF6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14.9.2023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C8F0A0-5829-4B43-964E-6DD61175A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368355-1BBA-4937-B139-91E345A5A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19DCE2-4CD6-4311-90F2-EF423374A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Understanding the differences between the soils</a:t>
            </a:r>
          </a:p>
          <a:p>
            <a:pPr marL="573750" lvl="1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Major differences between the Soil green fallow and the others</a:t>
            </a:r>
          </a:p>
          <a:p>
            <a:pPr marL="573750" lvl="1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None of the soils reaches the necessary standards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Understanding the microbiota of different soils</a:t>
            </a:r>
          </a:p>
          <a:p>
            <a:pPr marL="6309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there are differences in the composition of the microbiota between soils</a:t>
            </a:r>
          </a:p>
          <a:p>
            <a:pPr marL="6309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The composition of the microbiota in the fallow layer differs more strongly from that in the other two soils</a:t>
            </a:r>
          </a:p>
          <a:p>
            <a:pPr lvl="1" indent="0">
              <a:buNone/>
            </a:pPr>
            <a:endParaRPr lang="en-US" sz="1600" dirty="0"/>
          </a:p>
          <a:p>
            <a:pPr marL="573750" lvl="1" indent="-285750">
              <a:buFont typeface="Wingdings" panose="05000000000000000000" pitchFamily="2" charset="2"/>
              <a:buChar char="à"/>
            </a:pPr>
            <a:r>
              <a:rPr lang="en-US" sz="1600" dirty="0">
                <a:sym typeface="Wingdings" panose="05000000000000000000" pitchFamily="2" charset="2"/>
              </a:rPr>
              <a:t>For a better understanding, individual bacterial strains were isolated and tested for their antimicrobial activity.</a:t>
            </a:r>
          </a:p>
          <a:p>
            <a:pPr marL="573750" lvl="1" indent="-285750">
              <a:buFont typeface="Wingdings" panose="05000000000000000000" pitchFamily="2" charset="2"/>
              <a:buChar char="à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Poster title: “Isolation and Characterization of Bacteria with Antimicrobial Activity from Malawian”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endParaRPr lang="en-US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573750" lvl="1" indent="-285750">
              <a:buFont typeface="Wingdings" panose="05000000000000000000" pitchFamily="2" charset="2"/>
              <a:buChar char="à"/>
            </a:pPr>
            <a:endParaRPr lang="en-US" sz="1600" dirty="0">
              <a:solidFill>
                <a:schemeClr val="tx1"/>
              </a:solidFill>
            </a:endParaRPr>
          </a:p>
          <a:p>
            <a:pPr marL="630900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630900" lvl="1" indent="-34290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427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899978-CC26-4DBB-87A7-B49040DF6E0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176963"/>
            <a:ext cx="715963" cy="544512"/>
          </a:xfrm>
        </p:spPr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1BBDB6-AB0C-4262-8979-03A1CA3733E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176963"/>
            <a:ext cx="9144000" cy="544512"/>
          </a:xfrm>
        </p:spPr>
        <p:txBody>
          <a:bodyPr/>
          <a:lstStyle/>
          <a:p>
            <a:r>
              <a:rPr lang="en-US" dirty="0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4AF840-1472-4527-B9D9-5AACA543EC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0150" y="6176963"/>
            <a:ext cx="831850" cy="544512"/>
          </a:xfrm>
        </p:spPr>
        <p:txBody>
          <a:bodyPr/>
          <a:lstStyle/>
          <a:p>
            <a:fld id="{2104B226-4361-4E3F-8691-235B281AC8C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456695A-5A76-44F0-8852-8CC277E43DC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075238"/>
            <a:ext cx="8928100" cy="2747962"/>
          </a:xfrm>
        </p:spPr>
        <p:txBody>
          <a:bodyPr/>
          <a:lstStyle/>
          <a:p>
            <a:r>
              <a:rPr lang="en-US" sz="4400" b="1" spc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Thank you for your attention</a:t>
            </a:r>
            <a:endParaRPr lang="de-DE" sz="4400" b="1" spc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4130CEC-EEC1-47EF-8FC3-92F2BC808724}"/>
              </a:ext>
            </a:extLst>
          </p:cNvPr>
          <p:cNvSpPr/>
          <p:nvPr/>
        </p:nvSpPr>
        <p:spPr>
          <a:xfrm>
            <a:off x="6989378" y="367862"/>
            <a:ext cx="4897821" cy="1912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marL="288000" lvl="1">
              <a:spcBef>
                <a:spcPts val="800"/>
              </a:spcBef>
              <a:spcAft>
                <a:spcPts val="500"/>
              </a:spcAft>
              <a:buClr>
                <a:schemeClr val="tx2"/>
              </a:buClr>
              <a:buSzPct val="90000"/>
            </a:pPr>
            <a:r>
              <a:rPr lang="de-DE" sz="1600" u="sng" dirty="0" err="1">
                <a:solidFill>
                  <a:schemeClr val="tx1">
                    <a:lumMod val="50000"/>
                  </a:schemeClr>
                </a:solidFill>
              </a:rPr>
              <a:t>Thanks</a:t>
            </a:r>
            <a:r>
              <a:rPr lang="de-DE" sz="1600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600" u="sng" dirty="0" err="1">
                <a:solidFill>
                  <a:schemeClr val="tx1">
                    <a:lumMod val="50000"/>
                  </a:schemeClr>
                </a:solidFill>
              </a:rPr>
              <a:t>to</a:t>
            </a:r>
            <a:r>
              <a:rPr lang="de-DE" sz="1600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288000" lvl="1">
              <a:spcBef>
                <a:spcPts val="800"/>
              </a:spcBef>
              <a:spcAft>
                <a:spcPts val="500"/>
              </a:spcAft>
              <a:buClr>
                <a:schemeClr val="tx2"/>
              </a:buClr>
              <a:buSzPct val="90000"/>
            </a:pP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Manuel Pufal - Project </a:t>
            </a:r>
            <a:r>
              <a:rPr lang="de-DE" sz="1600" dirty="0" err="1">
                <a:solidFill>
                  <a:schemeClr val="tx1">
                    <a:lumMod val="50000"/>
                  </a:schemeClr>
                </a:solidFill>
              </a:rPr>
              <a:t>staff</a:t>
            </a:r>
            <a:endParaRPr lang="de-DE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8000" lvl="1">
              <a:spcBef>
                <a:spcPts val="800"/>
              </a:spcBef>
              <a:spcAft>
                <a:spcPts val="500"/>
              </a:spcAft>
              <a:buClr>
                <a:schemeClr val="tx2"/>
              </a:buClr>
              <a:buSzPct val="90000"/>
            </a:pPr>
            <a:r>
              <a:rPr lang="de-DE" sz="1600" dirty="0" err="1">
                <a:solidFill>
                  <a:schemeClr val="tx1">
                    <a:lumMod val="50000"/>
                  </a:schemeClr>
                </a:solidFill>
              </a:rPr>
              <a:t>Keston</a:t>
            </a: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 O. W. </a:t>
            </a:r>
            <a:r>
              <a:rPr lang="de-DE" sz="1600" dirty="0" err="1">
                <a:solidFill>
                  <a:schemeClr val="tx1">
                    <a:lumMod val="50000"/>
                  </a:schemeClr>
                </a:solidFill>
              </a:rPr>
              <a:t>Njira</a:t>
            </a: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 – Project </a:t>
            </a:r>
            <a:r>
              <a:rPr lang="de-DE" sz="1600" dirty="0" err="1">
                <a:solidFill>
                  <a:schemeClr val="tx1">
                    <a:lumMod val="50000"/>
                  </a:schemeClr>
                </a:solidFill>
              </a:rPr>
              <a:t>partner</a:t>
            </a: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 in Malawi </a:t>
            </a:r>
          </a:p>
          <a:p>
            <a:pPr marL="288000" lvl="1">
              <a:spcBef>
                <a:spcPts val="800"/>
              </a:spcBef>
              <a:spcAft>
                <a:spcPts val="500"/>
              </a:spcAft>
              <a:buClr>
                <a:schemeClr val="tx2"/>
              </a:buClr>
              <a:buSzPct val="90000"/>
            </a:pP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Mathias A. Witte Paz &amp;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Kay Nieselt - Bioinformatics</a:t>
            </a:r>
          </a:p>
          <a:p>
            <a:pPr marL="288000" lvl="1">
              <a:spcBef>
                <a:spcPts val="800"/>
              </a:spcBef>
              <a:spcAft>
                <a:spcPts val="500"/>
              </a:spcAft>
              <a:buClr>
                <a:schemeClr val="tx2"/>
              </a:buClr>
              <a:buSzPct val="90000"/>
            </a:pP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Herbert Schmidt – Project </a:t>
            </a:r>
            <a:r>
              <a:rPr lang="de-DE" sz="1600" dirty="0" err="1">
                <a:solidFill>
                  <a:schemeClr val="tx1">
                    <a:lumMod val="50000"/>
                  </a:schemeClr>
                </a:solidFill>
              </a:rPr>
              <a:t>leader</a:t>
            </a: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71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E1CD3E9-EF60-4954-B412-7B9B6021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Background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8845BC-AF9A-4599-8223-799AB1CEF6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C8F0A0-5829-4B43-964E-6DD61175A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368355-1BBA-4937-B139-91E345A5A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C8187A-7FA4-43CC-8AB3-717572319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Soil degradation is a major threat to agricultural development in Malawi (Asfaw et al.. 2018)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Prominent indicators of soil health decline on Malawi soils include low organic matter and nutrients that are below threshold levels (Snapp, 1998; </a:t>
            </a:r>
            <a:r>
              <a:rPr lang="en-US" sz="2000" dirty="0" err="1">
                <a:latin typeface="+mn-lt"/>
              </a:rPr>
              <a:t>Njoloma</a:t>
            </a:r>
            <a:r>
              <a:rPr lang="en-US" sz="2000" dirty="0">
                <a:latin typeface="+mn-lt"/>
              </a:rPr>
              <a:t> et al., 2016)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Low soil fertility and decreased farm productivity/profitability are common challenges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It may reduce fertility of soils, pose health threats, decrease productivity of farmlands, and may lead to a general decline in profitability of crop production and food safety.</a:t>
            </a:r>
          </a:p>
        </p:txBody>
      </p:sp>
    </p:spTree>
    <p:extLst>
      <p:ext uri="{BB962C8B-B14F-4D97-AF65-F5344CB8AC3E}">
        <p14:creationId xmlns:p14="http://schemas.microsoft.com/office/powerpoint/2010/main" val="264419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5AC7B91-FDB1-4753-9E82-ACEAD5075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97" y="1678892"/>
            <a:ext cx="4458152" cy="458657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E1CD3E9-EF60-4954-B412-7B9B6021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Agricultural Challenges in Malawi, Africa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cap="none" dirty="0">
              <a:solidFill>
                <a:schemeClr val="tx1"/>
              </a:solidFill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8845BC-AF9A-4599-8223-799AB1CEF6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C8F0A0-5829-4B43-964E-6DD61175A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368355-1BBA-4937-B139-91E345A5A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C8187A-7FA4-43CC-8AB3-717572319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4" y="2012949"/>
            <a:ext cx="4957331" cy="40084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Rapid population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Strong agricultural 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80 % Maize farming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Convention vs. conservation farming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Climate and </a:t>
            </a:r>
            <a:r>
              <a:rPr lang="de-DE" sz="2000" dirty="0" err="1">
                <a:latin typeface="+mn-lt"/>
              </a:rPr>
              <a:t>problems</a:t>
            </a:r>
            <a:r>
              <a:rPr lang="de-DE" sz="2000" dirty="0">
                <a:latin typeface="+mn-lt"/>
              </a:rPr>
              <a:t>:</a:t>
            </a:r>
            <a:endParaRPr lang="en-US" sz="2000" dirty="0">
              <a:latin typeface="+mn-lt"/>
            </a:endParaRP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</a:rPr>
              <a:t>In-</a:t>
            </a:r>
            <a:r>
              <a:rPr lang="en-US" sz="1600" dirty="0">
                <a:latin typeface="+mn-lt"/>
              </a:rPr>
              <a:t>season droughts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Heatwaves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Inconsistent rainfall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Floods during the rainy season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Delayed cropping season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3F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45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E1CD3E9-EF60-4954-B412-7B9B6021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err="1"/>
              <a:t>Aims</a:t>
            </a:r>
            <a:endParaRPr lang="de-DE" cap="non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8845BC-AF9A-4599-8223-799AB1CEF6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C8F0A0-5829-4B43-964E-6DD61175A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368355-1BBA-4937-B139-91E345A5A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C8187A-7FA4-43CC-8AB3-717572319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Understanding the differences between the soils</a:t>
            </a:r>
          </a:p>
          <a:p>
            <a:pPr marL="573750" lvl="1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influenced by soil proportion and soil parameters</a:t>
            </a:r>
          </a:p>
          <a:p>
            <a:pPr marL="573750" lvl="1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pH, </a:t>
            </a:r>
            <a:r>
              <a:rPr lang="en-US" sz="1600" dirty="0"/>
              <a:t>nitrogen</a:t>
            </a:r>
            <a:r>
              <a:rPr lang="de-DE" sz="1600" dirty="0"/>
              <a:t> </a:t>
            </a:r>
            <a:r>
              <a:rPr lang="en-US" sz="1600" dirty="0"/>
              <a:t>availability, organic carbon content</a:t>
            </a:r>
          </a:p>
          <a:p>
            <a:pPr lvl="1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latin typeface="+mn-lt"/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Understanding the microbiota of different soils</a:t>
            </a:r>
          </a:p>
          <a:p>
            <a:pPr marL="459450" lvl="1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Differences in soil microbiota composition</a:t>
            </a:r>
          </a:p>
          <a:p>
            <a:pPr marL="459450" lvl="1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Identification of bacteria with antimicrobial effect</a:t>
            </a:r>
          </a:p>
          <a:p>
            <a:pPr marL="459450" lvl="1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Characterization of antimicrobial substances</a:t>
            </a:r>
          </a:p>
          <a:p>
            <a:pPr marL="459450" lvl="1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Metagenome </a:t>
            </a:r>
            <a:r>
              <a:rPr lang="en-US" sz="1600" dirty="0">
                <a:sym typeface="Wingdings" panose="05000000000000000000" pitchFamily="2" charset="2"/>
              </a:rPr>
              <a:t>analysis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157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9D10FE59-C825-41FF-9689-6791AD52E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2977" y="1443639"/>
            <a:ext cx="2946237" cy="2209678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8845BC-AF9A-4599-8223-799AB1CEF6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C8F0A0-5829-4B43-964E-6DD61175A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368355-1BBA-4937-B139-91E345A5A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C8187A-7FA4-43CC-8AB3-717572319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Green </a:t>
            </a:r>
            <a:r>
              <a:rPr lang="de-DE" sz="2000" dirty="0" err="1">
                <a:latin typeface="+mn-lt"/>
              </a:rPr>
              <a:t>fallow</a:t>
            </a:r>
            <a:endParaRPr lang="de-DE" sz="2000" dirty="0">
              <a:latin typeface="+mn-lt"/>
            </a:endParaRPr>
          </a:p>
          <a:p>
            <a:pPr marL="6309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No farming &gt; 5 years, no fertilizer application, shrubs and bushes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+mn-lt"/>
              </a:rPr>
              <a:t>Maize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monoculture</a:t>
            </a:r>
            <a:endParaRPr lang="de-DE" sz="2000" dirty="0">
              <a:latin typeface="+mn-lt"/>
            </a:endParaRPr>
          </a:p>
          <a:p>
            <a:pPr marL="6309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Annual farming &gt; 30 years, conventional maize farming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+mn-lt"/>
              </a:rPr>
              <a:t>Maize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with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intercropping</a:t>
            </a:r>
            <a:endParaRPr lang="de-DE" sz="2000" dirty="0">
              <a:latin typeface="+mn-lt"/>
            </a:endParaRPr>
          </a:p>
          <a:p>
            <a:pPr marL="6309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Annual farming &gt; 30 years, 1 year break, conservation farming, intercropping and crop rotation</a:t>
            </a:r>
            <a:endParaRPr lang="de-DE" sz="16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8E742C1-9D5D-41A5-912F-68DA1C7E3FDF}"/>
              </a:ext>
            </a:extLst>
          </p:cNvPr>
          <p:cNvGrpSpPr/>
          <p:nvPr/>
        </p:nvGrpSpPr>
        <p:grpSpPr>
          <a:xfrm>
            <a:off x="9902249" y="2928430"/>
            <a:ext cx="2209679" cy="2946237"/>
            <a:chOff x="4500614" y="1390443"/>
            <a:chExt cx="1733001" cy="2254480"/>
          </a:xfrm>
        </p:grpSpPr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93065193-A24F-448F-9FF5-A085E067C8C7}"/>
                </a:ext>
              </a:extLst>
            </p:cNvPr>
            <p:cNvCxnSpPr/>
            <p:nvPr/>
          </p:nvCxnSpPr>
          <p:spPr>
            <a:xfrm>
              <a:off x="5497581" y="2555930"/>
              <a:ext cx="0" cy="42342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2CF9409F-0936-4DE6-A3A6-C09FACBFA3C0}"/>
                </a:ext>
              </a:extLst>
            </p:cNvPr>
            <p:cNvCxnSpPr/>
            <p:nvPr/>
          </p:nvCxnSpPr>
          <p:spPr>
            <a:xfrm flipH="1">
              <a:off x="5497581" y="2969917"/>
              <a:ext cx="2967" cy="58844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EFB0BE6-31A5-4D23-A0D3-011024F1B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614" y="1390443"/>
              <a:ext cx="1733001" cy="2254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Titel 1">
            <a:extLst>
              <a:ext uri="{FF2B5EF4-FFF2-40B4-BE49-F238E27FC236}">
                <a16:creationId xmlns:a16="http://schemas.microsoft.com/office/drawing/2014/main" id="{001CD0B0-7C92-467F-974B-F4A73951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68083"/>
            <a:ext cx="10801349" cy="744866"/>
          </a:xfrm>
        </p:spPr>
        <p:txBody>
          <a:bodyPr/>
          <a:lstStyle/>
          <a:p>
            <a:r>
              <a:rPr lang="en-US" cap="none" dirty="0"/>
              <a:t>Soil Sampling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32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B9B42-32F0-47D3-A2DC-B1C66F12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Soil Composition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65187B-E02E-4957-8605-AFD4571E34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A0D439-9BCF-4522-A1B4-4FAEC9856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2D8561-7E46-45E2-AA4D-48A2BF7A0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D472BE-6FCD-4C2D-9150-EC70BF814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85" y="136524"/>
            <a:ext cx="6098262" cy="614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9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E1CD3E9-EF60-4954-B412-7B9B6021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err="1"/>
              <a:t>Nutrient</a:t>
            </a:r>
            <a:r>
              <a:rPr lang="de-DE" cap="none" dirty="0"/>
              <a:t> </a:t>
            </a:r>
            <a:r>
              <a:rPr lang="de-DE" cap="none" dirty="0" err="1"/>
              <a:t>content</a:t>
            </a:r>
            <a:endParaRPr lang="de-DE" cap="non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8845BC-AF9A-4599-8223-799AB1CEF6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C8F0A0-5829-4B43-964E-6DD61175A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368355-1BBA-4937-B139-91E345A5A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7</a:t>
            </a:fld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09F06ED-7AD4-4DB2-8C36-3A206DCED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440027"/>
              </p:ext>
            </p:extLst>
          </p:nvPr>
        </p:nvGraphicFramePr>
        <p:xfrm>
          <a:off x="695324" y="2168525"/>
          <a:ext cx="10492874" cy="1752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72874">
                  <a:extLst>
                    <a:ext uri="{9D8B030D-6E8A-4147-A177-3AD203B41FA5}">
                      <a16:colId xmlns:a16="http://schemas.microsoft.com/office/drawing/2014/main" val="223126648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43879021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24404578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563955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Potassium content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</a:t>
                      </a:r>
                      <a:r>
                        <a:rPr lang="de-DE" sz="1600" b="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e-DE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 [mg/100g </a:t>
                      </a:r>
                      <a:r>
                        <a:rPr lang="de-DE" sz="1600" b="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soil</a:t>
                      </a:r>
                      <a:r>
                        <a:rPr lang="de-DE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Phosphorus content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de-DE" sz="1600" b="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e-DE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</a:t>
                      </a:r>
                      <a:r>
                        <a:rPr lang="de-DE" sz="1600" b="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</a:t>
                      </a:r>
                      <a:r>
                        <a:rPr lang="de-DE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[mg/100g </a:t>
                      </a:r>
                      <a:r>
                        <a:rPr lang="de-DE" sz="1600" b="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soil</a:t>
                      </a:r>
                      <a:r>
                        <a:rPr lang="de-DE" sz="16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pH </a:t>
                      </a:r>
                      <a:r>
                        <a:rPr lang="de-DE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value</a:t>
                      </a:r>
                      <a:endParaRPr lang="de-DE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92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fallow</a:t>
                      </a:r>
                      <a:endParaRPr lang="de-DE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&lt;2.5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786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 monoculture</a:t>
                      </a:r>
                      <a:endParaRPr lang="de-DE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35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 monoculture with intercrop</a:t>
                      </a:r>
                      <a:endParaRPr lang="de-DE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&lt;2.5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89881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8B74E4-4D07-4AB8-9E74-5A1BA3696B69}"/>
              </a:ext>
            </a:extLst>
          </p:cNvPr>
          <p:cNvSpPr txBox="1"/>
          <p:nvPr/>
        </p:nvSpPr>
        <p:spPr>
          <a:xfrm>
            <a:off x="695324" y="4125715"/>
            <a:ext cx="49575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Reference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value for </a:t>
            </a: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de-DE" sz="16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in soil: 15 - 25 </a:t>
            </a: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mg/100g </a:t>
            </a:r>
            <a:r>
              <a:rPr lang="de-DE" sz="1600" dirty="0" err="1">
                <a:solidFill>
                  <a:schemeClr val="tx1">
                    <a:lumMod val="50000"/>
                  </a:schemeClr>
                </a:solidFill>
              </a:rPr>
              <a:t>soil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Reference value for </a:t>
            </a: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de-DE" sz="16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de-DE" sz="1600" baseline="-25000" dirty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in soil: 10 - 20 </a:t>
            </a: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mg/100g </a:t>
            </a:r>
            <a:r>
              <a:rPr lang="de-DE" sz="1600" dirty="0" err="1">
                <a:solidFill>
                  <a:schemeClr val="tx1">
                    <a:lumMod val="50000"/>
                  </a:schemeClr>
                </a:solidFill>
              </a:rPr>
              <a:t>soil</a:t>
            </a:r>
            <a:endParaRPr lang="de-DE" sz="1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Reference value for </a:t>
            </a: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pH </a:t>
            </a:r>
            <a:r>
              <a:rPr lang="de-DE" sz="1600" dirty="0" err="1">
                <a:solidFill>
                  <a:schemeClr val="tx1">
                    <a:lumMod val="50000"/>
                  </a:schemeClr>
                </a:solidFill>
              </a:rPr>
              <a:t>value</a:t>
            </a: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de-DE" sz="1600" dirty="0" err="1">
                <a:solidFill>
                  <a:schemeClr val="tx1">
                    <a:lumMod val="50000"/>
                  </a:schemeClr>
                </a:solidFill>
              </a:rPr>
              <a:t>corn</a:t>
            </a: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50000"/>
                  </a:schemeClr>
                </a:solidFill>
              </a:rPr>
              <a:t>cultivation</a:t>
            </a:r>
            <a:r>
              <a:rPr lang="de-DE" sz="1600" dirty="0">
                <a:solidFill>
                  <a:schemeClr val="tx1">
                    <a:lumMod val="50000"/>
                  </a:schemeClr>
                </a:solidFill>
              </a:rPr>
              <a:t>: 5-7</a:t>
            </a:r>
          </a:p>
        </p:txBody>
      </p:sp>
    </p:spTree>
    <p:extLst>
      <p:ext uri="{BB962C8B-B14F-4D97-AF65-F5344CB8AC3E}">
        <p14:creationId xmlns:p14="http://schemas.microsoft.com/office/powerpoint/2010/main" val="14733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E1CD3E9-EF60-4954-B412-7B9B6021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err="1"/>
              <a:t>Nutrient</a:t>
            </a:r>
            <a:r>
              <a:rPr lang="de-DE" cap="none" dirty="0"/>
              <a:t> </a:t>
            </a:r>
            <a:r>
              <a:rPr lang="de-DE" cap="none" dirty="0" err="1"/>
              <a:t>content</a:t>
            </a:r>
            <a:endParaRPr lang="de-DE" cap="non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8845BC-AF9A-4599-8223-799AB1CEF6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C8F0A0-5829-4B43-964E-6DD61175A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368355-1BBA-4937-B139-91E345A5A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3D350F7-9098-4E20-B230-838D1E2A6890}"/>
                  </a:ext>
                </a:extLst>
              </p:cNvPr>
              <p:cNvSpPr txBox="1"/>
              <p:nvPr/>
            </p:nvSpPr>
            <p:spPr>
              <a:xfrm>
                <a:off x="336903" y="2310768"/>
                <a:ext cx="4729655" cy="1382814"/>
              </a:xfrm>
              <a:prstGeom prst="rect">
                <a:avLst/>
              </a:prstGeom>
              <a:noFill/>
            </p:spPr>
            <p:txBody>
              <a:bodyPr wrap="square" tIns="0" rtlCol="0">
                <a:spAutoFit/>
              </a:bodyPr>
              <a:lstStyle/>
              <a:p>
                <a:r>
                  <a:rPr lang="de-DE" sz="2000" dirty="0">
                    <a:solidFill>
                      <a:schemeClr val="tx1">
                        <a:lumMod val="50000"/>
                      </a:schemeClr>
                    </a:solidFill>
                  </a:rPr>
                  <a:t>Humus </a:t>
                </a:r>
                <a:r>
                  <a:rPr lang="de-DE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quality</a:t>
                </a:r>
                <a:r>
                  <a:rPr lang="de-DE" sz="2000" dirty="0">
                    <a:solidFill>
                      <a:schemeClr val="tx1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sz="2000" i="1" baseline="-2500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de-DE" sz="2000" b="0" i="1" baseline="-2500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2000" b="0" i="1" baseline="-2500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num>
                      <m:den>
                        <m:r>
                          <a:rPr lang="de-DE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000" i="1" baseline="-2500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𝑡𝑜𝑡𝑎𝑙</m:t>
                        </m:r>
                      </m:den>
                    </m:f>
                  </m:oMath>
                </a14:m>
                <a:endParaRPr lang="de-DE" sz="20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490950" lvl="1" fontAlgn="t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green fallow: 12:1</a:t>
                </a:r>
                <a:endParaRPr lang="de-DE" sz="1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490950" lvl="1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corn monoculture: 10:1</a:t>
                </a:r>
                <a:endParaRPr lang="de-DE" sz="1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490950" lvl="1" fontAlgn="t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corn monoculture with intercrop: 10:1</a:t>
                </a:r>
                <a:endParaRPr lang="de-DE" sz="20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lvl="1"/>
                <a:endParaRPr lang="de-DE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3D350F7-9098-4E20-B230-838D1E2A6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03" y="2310768"/>
                <a:ext cx="4729655" cy="1382814"/>
              </a:xfrm>
              <a:prstGeom prst="rect">
                <a:avLst/>
              </a:prstGeom>
              <a:blipFill>
                <a:blip r:embed="rId4"/>
                <a:stretch>
                  <a:fillRect l="-1289" t="-361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C9484FF9-BF61-4184-875F-19A26B985B73}"/>
              </a:ext>
            </a:extLst>
          </p:cNvPr>
          <p:cNvSpPr/>
          <p:nvPr/>
        </p:nvSpPr>
        <p:spPr>
          <a:xfrm>
            <a:off x="336903" y="3991401"/>
            <a:ext cx="4067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Reference value for 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Humus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quality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corn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cultivation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: 25:1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29BD6E13-0A7B-4C7D-BF83-C36F1DBCA2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365854"/>
              </p:ext>
            </p:extLst>
          </p:nvPr>
        </p:nvGraphicFramePr>
        <p:xfrm>
          <a:off x="5074070" y="1167961"/>
          <a:ext cx="6571392" cy="4602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331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E1CD3E9-EF60-4954-B412-7B9B6021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cap="none" dirty="0"/>
              <a:t>Metagenomic</a:t>
            </a:r>
            <a:r>
              <a:rPr lang="en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DE" cap="none" dirty="0"/>
              <a:t>sequencing</a:t>
            </a:r>
            <a:r>
              <a:rPr lang="de-DE" cap="none" dirty="0"/>
              <a:t> - Methods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8845BC-AF9A-4599-8223-799AB1CEF6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14.9.2023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C8F0A0-5829-4B43-964E-6DD61175A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Sarah Fröbel - Microbial remediation of overexploited soils in Malawi - Bio-Geosphere Africa Conference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368355-1BBA-4937-B139-91E345A5A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04B226-4361-4E3F-8691-235B281AC8CE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F76D68-EEE0-431C-A022-03549C1D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79" y="1646564"/>
            <a:ext cx="8917580" cy="44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0776"/>
      </p:ext>
    </p:extLst>
  </p:cSld>
  <p:clrMapOvr>
    <a:masterClrMapping/>
  </p:clrMapOvr>
</p:sld>
</file>

<file path=ppt/theme/theme1.xml><?xml version="1.0" encoding="utf-8"?>
<a:theme xmlns:a="http://schemas.openxmlformats.org/drawingml/2006/main" name="UHOH PPT ">
  <a:themeElements>
    <a:clrScheme name="Benutzerdefiniert 1">
      <a:dk1>
        <a:srgbClr val="525250"/>
      </a:dk1>
      <a:lt1>
        <a:sysClr val="window" lastClr="FFFFFF"/>
      </a:lt1>
      <a:dk2>
        <a:srgbClr val="004178"/>
      </a:dk2>
      <a:lt2>
        <a:srgbClr val="EBF2F5"/>
      </a:lt2>
      <a:accent1>
        <a:srgbClr val="6EAAC3"/>
      </a:accent1>
      <a:accent2>
        <a:srgbClr val="4B782D"/>
      </a:accent2>
      <a:accent3>
        <a:srgbClr val="AFC80A"/>
      </a:accent3>
      <a:accent4>
        <a:srgbClr val="711E5A"/>
      </a:accent4>
      <a:accent5>
        <a:srgbClr val="C3A53C"/>
      </a:accent5>
      <a:accent6>
        <a:srgbClr val="EBF2F5"/>
      </a:accent6>
      <a:hlink>
        <a:srgbClr val="7030A0"/>
      </a:hlink>
      <a:folHlink>
        <a:srgbClr val="525250"/>
      </a:folHlink>
    </a:clrScheme>
    <a:fontScheme name="UHOH-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alpha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sq" cmpd="sng" algn="ctr">
          <a:solidFill>
            <a:schemeClr val="tx1">
              <a:lumMod val="40000"/>
              <a:lumOff val="60000"/>
            </a:schemeClr>
          </a:solidFill>
          <a:prstDash val="solid"/>
          <a:round/>
          <a:headEnd type="none" w="med" len="med"/>
          <a:tailEnd type="none" w="lg" len="med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ioGARD_Sept2023_sfroebel.potx" id="{9483D077-9F7A-4CE8-AE7D-8FA6ED37C542}" vid="{C0691BF1-53EF-45A0-81AF-8B48A34D655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BioGARD_Sept2023_sfroebel</Template>
  <TotalTime>0</TotalTime>
  <Words>969</Words>
  <Application>Microsoft Office PowerPoint</Application>
  <PresentationFormat>Breitbild</PresentationFormat>
  <Paragraphs>158</Paragraphs>
  <Slides>15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Rockwell</vt:lpstr>
      <vt:lpstr>Segoe UI</vt:lpstr>
      <vt:lpstr>Segoe UI </vt:lpstr>
      <vt:lpstr>Segoe UI Semibold</vt:lpstr>
      <vt:lpstr>Wingdings</vt:lpstr>
      <vt:lpstr>UHOH PPT </vt:lpstr>
      <vt:lpstr>Microbial Remediation Of Overexploited Soils In Malawi </vt:lpstr>
      <vt:lpstr>Background</vt:lpstr>
      <vt:lpstr>Agricultural Challenges in Malawi, Africa </vt:lpstr>
      <vt:lpstr>Aims</vt:lpstr>
      <vt:lpstr>Soil Sampling </vt:lpstr>
      <vt:lpstr>Soil Composition </vt:lpstr>
      <vt:lpstr>Nutrient content</vt:lpstr>
      <vt:lpstr>Nutrient content</vt:lpstr>
      <vt:lpstr>Metagenomic sequencing - Methods</vt:lpstr>
      <vt:lpstr>Metagenomic sequencing – GF vs. MC </vt:lpstr>
      <vt:lpstr>Metagenomic sequencing – GF vs. MM </vt:lpstr>
      <vt:lpstr>Metagenomic sequencing – Phylogenetic tree</vt:lpstr>
      <vt:lpstr>Discussion</vt:lpstr>
      <vt:lpstr>Summary</vt:lpstr>
      <vt:lpstr>PowerPoint-Präsentation</vt:lpstr>
    </vt:vector>
  </TitlesOfParts>
  <Company>Universität Hohenheim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Remediation Of Overexploited Soils In Malawi </dc:title>
  <dc:creator>Fröbel</dc:creator>
  <cp:lastModifiedBy>Fröbel</cp:lastModifiedBy>
  <cp:revision>100</cp:revision>
  <dcterms:created xsi:type="dcterms:W3CDTF">2023-09-05T05:09:12Z</dcterms:created>
  <dcterms:modified xsi:type="dcterms:W3CDTF">2023-09-11T11:12:21Z</dcterms:modified>
</cp:coreProperties>
</file>