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48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274" r:id="rId3"/>
    <p:sldId id="353" r:id="rId4"/>
    <p:sldId id="347" r:id="rId5"/>
    <p:sldId id="349" r:id="rId6"/>
    <p:sldId id="269" r:id="rId7"/>
    <p:sldId id="343" r:id="rId8"/>
    <p:sldId id="354" r:id="rId9"/>
    <p:sldId id="325" r:id="rId10"/>
    <p:sldId id="351" r:id="rId11"/>
    <p:sldId id="352" r:id="rId12"/>
    <p:sldId id="26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BAB17-D47E-47B6-A4B2-6E5C667A991E}">
          <p14:sldIdLst>
            <p14:sldId id="274"/>
            <p14:sldId id="353"/>
            <p14:sldId id="347"/>
            <p14:sldId id="349"/>
            <p14:sldId id="269"/>
            <p14:sldId id="343"/>
            <p14:sldId id="354"/>
          </p14:sldIdLst>
        </p14:section>
        <p14:section name="Results" id="{27F5AB40-63A4-40DF-A527-3C05BD932A84}">
          <p14:sldIdLst>
            <p14:sldId id="325"/>
            <p14:sldId id="351"/>
            <p14:sldId id="35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169B1-F0C3-4074-8948-E207703BA70B}" v="4" dt="2023-07-13T12:43:4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52"/>
  </p:normalViewPr>
  <p:slideViewPr>
    <p:cSldViewPr snapToGrid="0" snapToObjects="1">
      <p:cViewPr varScale="1">
        <p:scale>
          <a:sx n="82" d="100"/>
          <a:sy n="82" d="100"/>
        </p:scale>
        <p:origin x="101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uleuven-my.sharepoint.com/personal/jeanbosco_nkurikiye_student_kuleuven_be1/Documents/Jebon%20V2/DeSIRA%20R4%20Areas/AgF%20DCE/CE%20Analysis/HH-Plot%20Characteristics%2010-05-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4074074074074"/>
          <c:y val="3.8596491228070177E-2"/>
          <c:w val="0.80159592592592577"/>
          <c:h val="0.68729211174184623"/>
        </c:manualLayout>
      </c:layout>
      <c:barChart>
        <c:barDir val="bar"/>
        <c:grouping val="percentStacked"/>
        <c:varyColors val="0"/>
        <c:ser>
          <c:idx val="6"/>
          <c:order val="0"/>
          <c:tx>
            <c:strRef>
              <c:f>Importance!$B$24</c:f>
              <c:strCache>
                <c:ptCount val="1"/>
                <c:pt idx="0">
                  <c:v>Change in maize yield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Importance!$C$24:$D$24</c:f>
              <c:numCache>
                <c:formatCode>General</c:formatCode>
                <c:ptCount val="2"/>
                <c:pt idx="0">
                  <c:v>55.1</c:v>
                </c:pt>
                <c:pt idx="1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6-40C6-B1FF-85D13B4E24CA}"/>
            </c:ext>
          </c:extLst>
        </c:ser>
        <c:ser>
          <c:idx val="7"/>
          <c:order val="1"/>
          <c:tx>
            <c:strRef>
              <c:f>Importance!$B$25</c:f>
              <c:strCache>
                <c:ptCount val="1"/>
                <c:pt idx="0">
                  <c:v>Seedling cost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Importance!$C$25:$D$25</c:f>
              <c:numCache>
                <c:formatCode>General</c:formatCode>
                <c:ptCount val="2"/>
                <c:pt idx="0">
                  <c:v>0.2</c:v>
                </c:pt>
                <c:pt idx="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6-40C6-B1FF-85D13B4E24CA}"/>
            </c:ext>
          </c:extLst>
        </c:ser>
        <c:ser>
          <c:idx val="1"/>
          <c:order val="2"/>
          <c:tx>
            <c:strRef>
              <c:f>Importance!$B$19</c:f>
              <c:strCache>
                <c:ptCount val="1"/>
                <c:pt idx="0">
                  <c:v>Fruit trees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Importance!$C$19:$D$19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56-40C6-B1FF-85D13B4E24CA}"/>
            </c:ext>
          </c:extLst>
        </c:ser>
        <c:ser>
          <c:idx val="2"/>
          <c:order val="3"/>
          <c:tx>
            <c:strRef>
              <c:f>Importance!$B$20</c:f>
              <c:strCache>
                <c:ptCount val="1"/>
                <c:pt idx="0">
                  <c:v>Root system &amp; Canopy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Importance!$C$20:$D$20</c:f>
              <c:numCache>
                <c:formatCode>0.0</c:formatCode>
                <c:ptCount val="2"/>
                <c:pt idx="0" formatCode="General">
                  <c:v>15.9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56-40C6-B1FF-85D13B4E24CA}"/>
            </c:ext>
          </c:extLst>
        </c:ser>
        <c:ser>
          <c:idx val="0"/>
          <c:order val="4"/>
          <c:tx>
            <c:strRef>
              <c:f>Importance!$B$18</c:f>
              <c:strCache>
                <c:ptCount val="1"/>
                <c:pt idx="0">
                  <c:v>Non-fruit trees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Importance!$C$18:$D$18</c:f>
              <c:numCache>
                <c:formatCode>General</c:formatCode>
                <c:ptCount val="2"/>
                <c:pt idx="0">
                  <c:v>11.8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6-40C6-B1FF-85D13B4E24CA}"/>
            </c:ext>
          </c:extLst>
        </c:ser>
        <c:ser>
          <c:idx val="5"/>
          <c:order val="5"/>
          <c:tx>
            <c:strRef>
              <c:f>Importance!$B$23</c:f>
              <c:strCache>
                <c:ptCount val="1"/>
                <c:pt idx="0">
                  <c:v>Distance to tree nursery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Importance!$C$23:$D$23</c:f>
              <c:numCache>
                <c:formatCode>General</c:formatCode>
                <c:ptCount val="2"/>
                <c:pt idx="0">
                  <c:v>4.8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56-40C6-B1FF-85D13B4E24CA}"/>
            </c:ext>
          </c:extLst>
        </c:ser>
        <c:ser>
          <c:idx val="3"/>
          <c:order val="6"/>
          <c:tx>
            <c:strRef>
              <c:f>Importance!$B$21</c:f>
              <c:strCache>
                <c:ptCount val="1"/>
                <c:pt idx="0">
                  <c:v>Extension assistance (Visit-2)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3.687768899815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56-40C6-B1FF-85D13B4E24C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Importance!$C$21:$D$21</c:f>
              <c:numCache>
                <c:formatCode>General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56-40C6-B1FF-85D13B4E24CA}"/>
            </c:ext>
          </c:extLst>
        </c:ser>
        <c:ser>
          <c:idx val="4"/>
          <c:order val="7"/>
          <c:tx>
            <c:strRef>
              <c:f>Importance!$B$22</c:f>
              <c:strCache>
                <c:ptCount val="1"/>
                <c:pt idx="0">
                  <c:v>Additional labour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2.04876049989755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56-40C6-B1FF-85D13B4E24C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Importance!$C$17:$D$17</c:f>
              <c:strCache>
                <c:ptCount val="2"/>
                <c:pt idx="0">
                  <c:v>Class 1 (34.5%)</c:v>
                </c:pt>
                <c:pt idx="1">
                  <c:v>Class 2 (65.5%)</c:v>
                </c:pt>
              </c:strCache>
            </c:strRef>
          </c:cat>
          <c:val>
            <c:numRef>
              <c:f>Importance!$C$22:$D$22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56-40C6-B1FF-85D13B4E2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277887"/>
        <c:axId val="1"/>
      </c:barChart>
      <c:catAx>
        <c:axId val="178277887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Latent classes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17827788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782182609118307"/>
          <c:y val="0.84568490433872623"/>
          <c:w val="0.73311723840631371"/>
          <c:h val="0.1382678853246237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000">
          <a:latin typeface="Arial Narrow" panose="020B0606020202030204" pitchFamily="34" charset="0"/>
          <a:cs typeface="Times New Roman" panose="02020603050405020304" pitchFamily="18" charset="0"/>
        </a:defRPr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56D5-C505-435B-9A5F-843F7CD71266}" type="datetime1">
              <a:rPr lang="nl-BE" smtClean="0"/>
              <a:t>11/09/2023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1909-361E-4EC5-A27B-1F7C2BE2EB7A}" type="datetime1">
              <a:rPr lang="nl-BE" smtClean="0"/>
              <a:t>11/09/2023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B424-1706-4BFD-8BEC-7EB6D7F9EDDE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035-94B9-4652-89CE-6D2142978792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08BF-4623-4033-9EC9-12BDEDB4A107}" type="datetime1">
              <a:rPr lang="nl-BE" smtClean="0"/>
              <a:t>11/09/2023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BC08-2C72-429C-B6AA-857A20227AD5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37BD-20A0-48E8-8927-726C3D785DE1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4B7E-196F-460A-BA03-86CE95541C5A}" type="datetime1">
              <a:rPr lang="nl-BE" smtClean="0"/>
              <a:t>11/09/2023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DC3-BCCD-4A01-9294-D31F2BE07304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B61C51D-C932-4F2E-917C-323D6B9B5224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Faculty of Bioscience Engineering, Department of Earth and Environmental Sciences, Division of Bioeconomics.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82DB336-B132-4A38-929E-E9540C77F36A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Faculty of Bioscience Engineering, Department of Earth and Environmental Sciences, Division of Bioeconomics.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909-BAB6-40CF-B6B6-9FA936D2467C}" type="datetime1">
              <a:rPr lang="nl-BE" smtClean="0"/>
              <a:t>11/09/2023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0000" y="2449997"/>
            <a:ext cx="10299223" cy="12649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Farmers’ preferences for adopting agroforestry in the Eastern Drylands of Rwanda 	</a:t>
            </a:r>
            <a:endParaRPr lang="en-GB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FEF3C-AD98-69F1-5793-153A714D51DA}"/>
              </a:ext>
            </a:extLst>
          </p:cNvPr>
          <p:cNvSpPr txBox="1"/>
          <p:nvPr/>
        </p:nvSpPr>
        <p:spPr>
          <a:xfrm>
            <a:off x="2521258" y="4331165"/>
            <a:ext cx="6833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Nkurikiye, J.B.</a:t>
            </a:r>
            <a:r>
              <a:rPr lang="en-GB" sz="1800" dirty="0"/>
              <a:t>, Vanermen, I., Van Ruymbeke, K., </a:t>
            </a:r>
            <a:r>
              <a:rPr lang="en-GB" sz="1800" dirty="0" err="1"/>
              <a:t>Uwizeyimana</a:t>
            </a:r>
            <a:r>
              <a:rPr lang="en-GB" sz="1800" dirty="0"/>
              <a:t>, V., </a:t>
            </a:r>
            <a:r>
              <a:rPr lang="en-GB" sz="1800" dirty="0" err="1"/>
              <a:t>Bizoza</a:t>
            </a:r>
            <a:r>
              <a:rPr lang="en-GB" sz="1800" dirty="0"/>
              <a:t>, R.A., </a:t>
            </a:r>
            <a:r>
              <a:rPr lang="en-GB" sz="1800" dirty="0" err="1"/>
              <a:t>Verbist</a:t>
            </a:r>
            <a:r>
              <a:rPr lang="en-GB" sz="1800" dirty="0"/>
              <a:t>, B. &amp; </a:t>
            </a:r>
            <a:r>
              <a:rPr lang="en-GB" sz="1800" dirty="0" err="1"/>
              <a:t>Vranken</a:t>
            </a:r>
            <a:r>
              <a:rPr lang="en-GB" sz="1800" dirty="0"/>
              <a:t>, L.</a:t>
            </a:r>
            <a:endParaRPr lang="en-US" sz="1800" baseline="30000" dirty="0"/>
          </a:p>
        </p:txBody>
      </p:sp>
      <p:pic>
        <p:nvPicPr>
          <p:cNvPr id="6" name="Picture 5" descr="A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CEFA0124-1A1A-0361-820E-1ED518B8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25" y="221943"/>
            <a:ext cx="2639306" cy="13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F076AC-8064-8645-5484-653720F7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250" y="1325272"/>
            <a:ext cx="7547067" cy="3635091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armers are interested in adopting agroforestry on their croplands.</a:t>
            </a:r>
          </a:p>
          <a:p>
            <a:pPr algn="just"/>
            <a:endParaRPr lang="en-US" sz="2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US" sz="2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heterogeneity in their preferences: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34.5% of the plots, farmers prioritize increasing maize yields; while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65.5%, there is high interest to plant more trees (mostly fruit trees). 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Agroforestry adoption in hampered by high cost of tree seedlings. </a:t>
            </a:r>
          </a:p>
          <a:p>
            <a:pPr algn="just"/>
            <a:endParaRPr lang="nl-BE" sz="2200" dirty="0">
              <a:latin typeface="Arial Narrow" panose="020B0606020202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B01F8-C042-7238-1548-795C8871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F387-B21D-E300-77E9-6DA3BBC5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BA213-5CC2-481B-36C7-35E625F6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0A5C402-5FE0-BF0B-1C2E-16E0EBA14F7A}"/>
              </a:ext>
            </a:extLst>
          </p:cNvPr>
          <p:cNvSpPr txBox="1">
            <a:spLocks/>
          </p:cNvSpPr>
          <p:nvPr/>
        </p:nvSpPr>
        <p:spPr>
          <a:xfrm>
            <a:off x="3364801" y="0"/>
            <a:ext cx="4684983" cy="75758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Arial Narrow" panose="020B0606020202030204" pitchFamily="34" charset="0"/>
              </a:rPr>
              <a:t>Conclusion   </a:t>
            </a:r>
            <a:endParaRPr lang="nl-BE" b="1" dirty="0">
              <a:latin typeface="Arial Narrow" panose="020B0606020202030204" pitchFamily="34" charset="0"/>
            </a:endParaRPr>
          </a:p>
        </p:txBody>
      </p:sp>
      <p:pic>
        <p:nvPicPr>
          <p:cNvPr id="13" name="Picture 12" descr="A tree growing in the dirt&#10;&#10;Description automatically generated">
            <a:extLst>
              <a:ext uri="{FF2B5EF4-FFF2-40B4-BE49-F238E27FC236}">
                <a16:creationId xmlns:a16="http://schemas.microsoft.com/office/drawing/2014/main" id="{45990EF1-7377-6C08-BD72-78407F67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258623"/>
            <a:ext cx="3545251" cy="37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087187" y="779749"/>
            <a:ext cx="6096524" cy="2649251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/>
              <a:t>THANK YOU!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109004D3-2DC6-10DC-3041-3598D1EE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3" y="5520250"/>
            <a:ext cx="1207113" cy="93886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2F880A9-6E66-A7C8-A060-EB18445C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56" y="5540209"/>
            <a:ext cx="1419225" cy="8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intranet.btcctb.org/files/intranet/Communication/Enabel_visual_identity/Enabel_Logo_Color_RGB.jpg">
            <a:extLst>
              <a:ext uri="{FF2B5EF4-FFF2-40B4-BE49-F238E27FC236}">
                <a16:creationId xmlns:a16="http://schemas.microsoft.com/office/drawing/2014/main" id="{82155E90-1982-E480-AEC3-50B9D04B2D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13" y="5540209"/>
            <a:ext cx="1419225" cy="8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>
            <a:extLst>
              <a:ext uri="{FF2B5EF4-FFF2-40B4-BE49-F238E27FC236}">
                <a16:creationId xmlns:a16="http://schemas.microsoft.com/office/drawing/2014/main" id="{B6C87283-52F5-B785-A7CD-1D02E2C822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99" y="5572771"/>
            <a:ext cx="1661090" cy="873742"/>
          </a:xfrm>
          <a:prstGeom prst="rect">
            <a:avLst/>
          </a:prstGeom>
          <a:noFill/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93CBA17-8D7E-2A52-826C-180CA26C6273}"/>
              </a:ext>
            </a:extLst>
          </p:cNvPr>
          <p:cNvSpPr txBox="1">
            <a:spLocks/>
          </p:cNvSpPr>
          <p:nvPr/>
        </p:nvSpPr>
        <p:spPr>
          <a:xfrm>
            <a:off x="340370" y="3429000"/>
            <a:ext cx="5394605" cy="1480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Questions and inputs are welcome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e-mail: jeanbosco.nkurikiye@kuleuven.be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20C8A3-C8DE-00FE-D3B4-08DAB9FA1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187" y="5520250"/>
            <a:ext cx="1207114" cy="9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E8114-8182-97BB-2619-D6BCFC89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6A99E-C0B6-556F-682B-B3FF9F2B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9E93-B4BA-52A7-73D1-3A6A8515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3671861-B75A-71BD-119B-A5986AAB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787263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About Rwanda </a:t>
            </a:r>
            <a:r>
              <a:rPr lang="en-US" dirty="0"/>
              <a:t> </a:t>
            </a:r>
            <a:endParaRPr lang="nl-B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B56DFAB-4BE4-E593-79B1-2ED979D3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" y="1495203"/>
            <a:ext cx="4993200" cy="44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07205F-EC2E-C415-107F-7D2E7FFD7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0" y="1495204"/>
            <a:ext cx="5669160" cy="4436588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rial Narrow" panose="020B0606020202030204" pitchFamily="34" charset="0"/>
              </a:rPr>
              <a:t>Surface: 26,388 Km </a:t>
            </a:r>
            <a:r>
              <a:rPr lang="en-GB" sz="2200" dirty="0" err="1">
                <a:latin typeface="Arial Narrow" panose="020B0606020202030204" pitchFamily="34" charset="0"/>
              </a:rPr>
              <a:t>sqd</a:t>
            </a:r>
            <a:r>
              <a:rPr lang="en-GB" sz="2200" dirty="0">
                <a:latin typeface="Arial Narrow" panose="020B0606020202030204" pitchFamily="34" charset="0"/>
              </a:rPr>
              <a:t>. </a:t>
            </a:r>
          </a:p>
          <a:p>
            <a:r>
              <a:rPr lang="en-GB" sz="2200" dirty="0">
                <a:latin typeface="Arial Narrow" panose="020B0606020202030204" pitchFamily="34" charset="0"/>
              </a:rPr>
              <a:t>Population</a:t>
            </a:r>
            <a:r>
              <a:rPr lang="en-US" sz="2200" dirty="0">
                <a:latin typeface="Arial Narrow" panose="020B0606020202030204" pitchFamily="34" charset="0"/>
              </a:rPr>
              <a:t>: 13.2 m (Aug 2022)</a:t>
            </a:r>
          </a:p>
          <a:p>
            <a:pPr algn="l"/>
            <a:r>
              <a:rPr lang="en-US" sz="2200" dirty="0">
                <a:latin typeface="Arial Narrow" panose="020B0606020202030204" pitchFamily="34" charset="0"/>
              </a:rPr>
              <a:t>Population density: 501 inhabitants/Km </a:t>
            </a:r>
            <a:r>
              <a:rPr lang="en-US" sz="2200" dirty="0" err="1">
                <a:latin typeface="Arial Narrow" panose="020B0606020202030204" pitchFamily="34" charset="0"/>
              </a:rPr>
              <a:t>sqd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r>
              <a:rPr lang="en-GB" sz="2200" b="0" i="0" u="none" strike="noStrike" baseline="0" dirty="0">
                <a:latin typeface="Arial Narrow" panose="020B0606020202030204" pitchFamily="34" charset="0"/>
              </a:rPr>
              <a:t>Annual</a:t>
            </a:r>
            <a:r>
              <a:rPr lang="nl-BE" sz="2200" dirty="0">
                <a:latin typeface="Arial Narrow" panose="020B0606020202030204" pitchFamily="34" charset="0"/>
              </a:rPr>
              <a:t> pop. </a:t>
            </a:r>
            <a:r>
              <a:rPr lang="en-GB" sz="2200" b="0" i="0" u="none" strike="noStrike" baseline="0" dirty="0">
                <a:latin typeface="Arial Narrow" panose="020B0606020202030204" pitchFamily="34" charset="0"/>
              </a:rPr>
              <a:t>growth rate</a:t>
            </a:r>
            <a:r>
              <a:rPr lang="nl-BE" sz="2200" b="0" i="0" u="none" strike="noStrike" baseline="0" dirty="0">
                <a:latin typeface="Arial Narrow" panose="020B0606020202030204" pitchFamily="34" charset="0"/>
              </a:rPr>
              <a:t>: 2.3%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pPr algn="l"/>
            <a:r>
              <a:rPr lang="en-US" sz="2200" dirty="0">
                <a:latin typeface="Arial Narrow" panose="020B0606020202030204" pitchFamily="34" charset="0"/>
              </a:rPr>
              <a:t>63% of the HHs are engaged in (subsistence) crop farming</a:t>
            </a:r>
          </a:p>
          <a:p>
            <a:pPr algn="l"/>
            <a:r>
              <a:rPr lang="en-US" sz="2200" dirty="0">
                <a:latin typeface="Arial Narrow" panose="020B0606020202030204" pitchFamily="34" charset="0"/>
              </a:rPr>
              <a:t>76% of the HHs use firewood as source of energy for cooking </a:t>
            </a:r>
            <a:endParaRPr lang="nl-BE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6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9A4BD-883B-572B-AC39-6577EC94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80852-6831-5269-74FF-8586717E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EF9BA-6A0D-8824-CA4C-15905866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0DEE90-1435-306C-2C73-E9961F94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787263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Context 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F338D-DB0C-7982-CA7F-3DBD2A5C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217" y="1500326"/>
            <a:ext cx="7568983" cy="42168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</a:rPr>
              <a:t>Agriculture in </a:t>
            </a:r>
            <a:r>
              <a:rPr lang="en-US" dirty="0">
                <a:latin typeface="Arial Narrow" panose="020B0606020202030204" pitchFamily="34" charset="0"/>
              </a:rPr>
              <a:t>Rwanda suffers from land degradation (</a:t>
            </a:r>
            <a:r>
              <a:rPr lang="en-GB" dirty="0">
                <a:latin typeface="Arial Narrow" panose="020B0606020202030204" pitchFamily="34" charset="0"/>
              </a:rPr>
              <a:t>Austin et al., 2020</a:t>
            </a:r>
            <a:r>
              <a:rPr lang="en-US" dirty="0">
                <a:latin typeface="Arial Narrow" panose="020B0606020202030204" pitchFamily="34" charset="0"/>
              </a:rPr>
              <a:t>; </a:t>
            </a:r>
            <a:r>
              <a:rPr lang="en-US" dirty="0" err="1">
                <a:latin typeface="Arial Narrow" panose="020B0606020202030204" pitchFamily="34" charset="0"/>
              </a:rPr>
              <a:t>Maniriho</a:t>
            </a:r>
            <a:r>
              <a:rPr lang="en-US" dirty="0">
                <a:latin typeface="Arial Narrow" panose="020B0606020202030204" pitchFamily="34" charset="0"/>
              </a:rPr>
              <a:t> et al., 2022). </a:t>
            </a: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Agroforestry is recognized to be one of the worthwhile strategies for landscape restoration (</a:t>
            </a:r>
            <a:r>
              <a:rPr lang="en-US" sz="2400" dirty="0" err="1">
                <a:latin typeface="Arial Narrow" panose="020B0606020202030204" pitchFamily="34" charset="0"/>
              </a:rPr>
              <a:t>Muneza</a:t>
            </a:r>
            <a:r>
              <a:rPr lang="en-US" sz="2400" dirty="0">
                <a:latin typeface="Arial Narrow" panose="020B0606020202030204" pitchFamily="34" charset="0"/>
              </a:rPr>
              <a:t>, 2022).</a:t>
            </a: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However, the adoption of agroforestry remains </a:t>
            </a:r>
            <a:r>
              <a:rPr lang="en-US" dirty="0">
                <a:latin typeface="Arial Narrow" panose="020B0606020202030204" pitchFamily="34" charset="0"/>
              </a:rPr>
              <a:t>low in the eastern region compared to other regions of the country (</a:t>
            </a:r>
            <a:r>
              <a:rPr lang="en-GB" dirty="0" err="1">
                <a:latin typeface="Arial Narrow" panose="020B0606020202030204" pitchFamily="34" charset="0"/>
              </a:rPr>
              <a:t>MoE</a:t>
            </a:r>
            <a:r>
              <a:rPr lang="en-GB" dirty="0">
                <a:latin typeface="Arial Narrow" panose="020B0606020202030204" pitchFamily="34" charset="0"/>
              </a:rPr>
              <a:t>, 2019)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The low adoption rate often results from inadequately planned interventions as they do not incorporate farmers’ preferences for agroforestry in their design.</a:t>
            </a:r>
            <a:endParaRPr lang="nl-BE" sz="2400" dirty="0">
              <a:latin typeface="Arial Narrow" panose="020B0606020202030204" pitchFamily="34" charset="0"/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EBAC58D-A9E8-D101-7D81-26135B80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" y="1819922"/>
            <a:ext cx="3675355" cy="33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7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D7A7C-0C01-B180-498B-EC609427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46" y="2419046"/>
            <a:ext cx="7142853" cy="2737560"/>
          </a:xfrm>
        </p:spPr>
        <p:txBody>
          <a:bodyPr>
            <a:normAutofit/>
          </a:bodyPr>
          <a:lstStyle/>
          <a:p>
            <a:pPr algn="just"/>
            <a:r>
              <a:rPr lang="en-GB" sz="2200" dirty="0">
                <a:latin typeface="Arial Narrow" panose="020B0606020202030204" pitchFamily="34" charset="0"/>
              </a:rPr>
              <a:t>Are smallholder farmers willing to participate in agroforestry?</a:t>
            </a:r>
          </a:p>
          <a:p>
            <a:pPr algn="just"/>
            <a:endParaRPr lang="en-GB" sz="2200" dirty="0">
              <a:latin typeface="Arial Narrow" panose="020B0606020202030204" pitchFamily="34" charset="0"/>
            </a:endParaRPr>
          </a:p>
          <a:p>
            <a:pPr algn="just"/>
            <a:r>
              <a:rPr lang="en-GB" sz="2200" dirty="0">
                <a:latin typeface="Arial Narrow" panose="020B0606020202030204" pitchFamily="34" charset="0"/>
              </a:rPr>
              <a:t>What are their preferences for agroforestry? </a:t>
            </a:r>
          </a:p>
          <a:p>
            <a:pPr algn="just"/>
            <a:endParaRPr lang="en-GB" sz="2200" dirty="0">
              <a:latin typeface="Arial Narrow" panose="020B0606020202030204" pitchFamily="34" charset="0"/>
            </a:endParaRPr>
          </a:p>
          <a:p>
            <a:pPr algn="just"/>
            <a:r>
              <a:rPr lang="en-US" sz="2200" dirty="0">
                <a:latin typeface="Arial Narrow" panose="020B0606020202030204" pitchFamily="34" charset="0"/>
              </a:rPr>
              <a:t>Do farmer preferences vary across plot characteristics?   </a:t>
            </a:r>
          </a:p>
          <a:p>
            <a:pPr algn="just"/>
            <a:endParaRPr lang="en-GB" sz="2200" dirty="0">
              <a:latin typeface="Arial Narrow" panose="020B0606020202030204" pitchFamily="34" charset="0"/>
            </a:endParaRPr>
          </a:p>
          <a:p>
            <a:endParaRPr lang="nl-BE" sz="2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BC6FB-FF7E-129D-2C6B-1822E90C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0F32A-A9EF-621B-2E7A-7C3FF55B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91169-DBF7-406B-0271-CEAD5E21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7EC9ED-6216-D2A3-70AE-F375CC02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05106"/>
            <a:ext cx="10836150" cy="796141"/>
          </a:xfrm>
        </p:spPr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Research questions</a:t>
            </a:r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B0280-7C2D-5FBB-1A28-FD16D29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211286"/>
            <a:ext cx="3655196" cy="31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08F2-644E-42A9-AE6A-29232CEA06F5}" type="datetime1">
              <a:rPr lang="nl-BE" smtClean="0"/>
              <a:t>11/09/2023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6000" y="232012"/>
            <a:ext cx="8333999" cy="996286"/>
          </a:xfrm>
        </p:spPr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Next 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728399" y="1808400"/>
            <a:ext cx="8333999" cy="406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Methodology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Results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Conclusion </a:t>
            </a:r>
          </a:p>
          <a:p>
            <a:pPr marL="0" indent="0">
              <a:buNone/>
            </a:pPr>
            <a:endParaRPr lang="en-GB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4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93D87-4732-BE16-4C25-9257ADA9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E2728-D955-E28E-A648-8FE01F28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C742F-95DB-E874-FC6A-9D5E01D2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66A51C-DA70-7941-7971-6335982C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08" y="34420"/>
            <a:ext cx="4684983" cy="648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Methodology (1) 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82ECE3B-B19B-651E-6A32-713EF0A118F0}"/>
              </a:ext>
            </a:extLst>
          </p:cNvPr>
          <p:cNvSpPr txBox="1">
            <a:spLocks/>
          </p:cNvSpPr>
          <p:nvPr/>
        </p:nvSpPr>
        <p:spPr>
          <a:xfrm>
            <a:off x="5730047" y="1384917"/>
            <a:ext cx="5725106" cy="452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</a:rPr>
              <a:t>Study area: Eastern Province of Rwanda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</a:rPr>
              <a:t>Choice experiment (CE) survey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 Narrow" panose="020B0606020202030204" pitchFamily="34" charset="0"/>
              </a:rPr>
              <a:t>Plot level analysis using econometric models: Mixed logit (MXL) and Latent Class (LC) models</a:t>
            </a:r>
          </a:p>
        </p:txBody>
      </p:sp>
      <p:pic>
        <p:nvPicPr>
          <p:cNvPr id="11" name="Picture 10" descr="A picture containing map, text, atlas, diagram&#10;&#10;Description automatically generated">
            <a:extLst>
              <a:ext uri="{FF2B5EF4-FFF2-40B4-BE49-F238E27FC236}">
                <a16:creationId xmlns:a16="http://schemas.microsoft.com/office/drawing/2014/main" id="{5B350D28-BFAB-B9AF-FF9C-6F04CF82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9" y="1350497"/>
            <a:ext cx="4993200" cy="482508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B3FFD-C619-447D-68B7-BE92FD29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246" y="2883057"/>
            <a:ext cx="4978907" cy="216480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406 plots from 248 random HHs (Oct.- Nov. 2021).</a:t>
            </a:r>
            <a:endParaRPr lang="nl-B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DCE Approach with </a:t>
            </a:r>
            <a:r>
              <a:rPr lang="en-GB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choice cards split into 7 blocks - </a:t>
            </a: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choice cards per plot, and 3 plots per HH at max.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card: 2 alternatives + opt-out</a:t>
            </a:r>
            <a:endParaRPr lang="nl-B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DF469-2C33-2D68-3A3B-C6E393EA75F6}"/>
              </a:ext>
            </a:extLst>
          </p:cNvPr>
          <p:cNvSpPr txBox="1">
            <a:spLocks/>
          </p:cNvSpPr>
          <p:nvPr/>
        </p:nvSpPr>
        <p:spPr>
          <a:xfrm>
            <a:off x="337352" y="1017097"/>
            <a:ext cx="4847208" cy="41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Arial Narrow" panose="020B0606020202030204" pitchFamily="34" charset="0"/>
              </a:rPr>
              <a:t>Fig. 1: Map of the study area </a:t>
            </a:r>
            <a:endParaRPr lang="nl-BE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0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95C43-FB5D-E494-5243-1DDE9FF3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48887-5DB9-BCA6-50C5-BA6FE49E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F5031-CD5C-3B8F-B04A-C2F60F4E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A74CE6F-A435-DB14-7D66-BDCC91C1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08" y="34420"/>
            <a:ext cx="4684983" cy="648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Methodology (2) 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EF290-2CC9-D1F3-3AA6-13A317C4C2DA}"/>
              </a:ext>
            </a:extLst>
          </p:cNvPr>
          <p:cNvSpPr txBox="1">
            <a:spLocks/>
          </p:cNvSpPr>
          <p:nvPr/>
        </p:nvSpPr>
        <p:spPr>
          <a:xfrm>
            <a:off x="914562" y="1080270"/>
            <a:ext cx="5310909" cy="279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Arial Narrow" panose="020B0606020202030204" pitchFamily="34" charset="0"/>
              </a:rPr>
              <a:t>Table 1: Attributes and attributes levels </a:t>
            </a:r>
            <a:endParaRPr lang="nl-BE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64A91C-4AE1-54B4-9958-495D7C542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93135"/>
              </p:ext>
            </p:extLst>
          </p:nvPr>
        </p:nvGraphicFramePr>
        <p:xfrm>
          <a:off x="1017739" y="1436885"/>
          <a:ext cx="8765706" cy="420311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207539">
                  <a:extLst>
                    <a:ext uri="{9D8B030D-6E8A-4147-A177-3AD203B41FA5}">
                      <a16:colId xmlns:a16="http://schemas.microsoft.com/office/drawing/2014/main" val="506755526"/>
                    </a:ext>
                  </a:extLst>
                </a:gridCol>
                <a:gridCol w="4558167">
                  <a:extLst>
                    <a:ext uri="{9D8B030D-6E8A-4147-A177-3AD203B41FA5}">
                      <a16:colId xmlns:a16="http://schemas.microsoft.com/office/drawing/2014/main" val="2783297597"/>
                    </a:ext>
                  </a:extLst>
                </a:gridCol>
              </a:tblGrid>
              <a:tr h="225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Attribute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Attribute Levels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85218974"/>
                  </a:ext>
                </a:extLst>
              </a:tr>
              <a:tr h="286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Total number of AF trees (per are</a:t>
                      </a:r>
                      <a:r>
                        <a:rPr lang="en-GB" sz="1800" baseline="30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4, 8, 12, 16 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09604229"/>
                  </a:ext>
                </a:extLst>
              </a:tr>
              <a:tr h="304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Fraction of fruit trees 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0%, 25%, 50%, 75%, 100%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28928835"/>
                  </a:ext>
                </a:extLst>
              </a:tr>
              <a:tr h="1315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Root system &amp; canopy 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Deep roots, Small canopy 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Deep roots, Wide canopy 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Shallow roots, Wide canopy 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Shallow roots, Small canopy  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69119132"/>
                  </a:ext>
                </a:extLst>
              </a:tr>
              <a:tr h="291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Change in maize yield (Kg per are)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-10, -5, -2.5, 0, +2.5, +5, +10 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85516003"/>
                  </a:ext>
                </a:extLst>
              </a:tr>
              <a:tr h="58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Extension assistance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One visit (at the AF implementation)</a:t>
                      </a:r>
                      <a:endParaRPr lang="nl-BE" sz="18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Two visits per year (Semesterly visit)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12933638"/>
                  </a:ext>
                </a:extLst>
              </a:tr>
              <a:tr h="291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Additional labour (person-day per are)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0, +1, + 2, + 3 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40168181"/>
                  </a:ext>
                </a:extLst>
              </a:tr>
              <a:tr h="327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Distance (plot-tree nursery, in Km)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 Narrow" panose="020B0606020202030204" pitchFamily="34" charset="0"/>
                        </a:rPr>
                        <a:t>0, 4, 8, 16 </a:t>
                      </a:r>
                      <a:endParaRPr lang="nl-B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15606099"/>
                  </a:ext>
                </a:extLst>
              </a:tr>
              <a:tr h="225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</a:rPr>
                        <a:t>Seedling cost (FRW)</a:t>
                      </a:r>
                      <a:endParaRPr lang="nl-BE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0, 500, 1000, 2000, 4000 </a:t>
                      </a:r>
                      <a:endParaRPr lang="nl-B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98478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84104C-8DA9-6460-AA9A-A59E0A3568AC}"/>
              </a:ext>
            </a:extLst>
          </p:cNvPr>
          <p:cNvSpPr txBox="1"/>
          <p:nvPr/>
        </p:nvSpPr>
        <p:spPr>
          <a:xfrm>
            <a:off x="1017739" y="5716758"/>
            <a:ext cx="6008395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are= 100 m. </a:t>
            </a:r>
            <a:r>
              <a:rPr lang="en-GB" sz="1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sqd</a:t>
            </a:r>
            <a:endParaRPr lang="nl-BE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9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A9570-4B30-2FFC-DCC7-B1BC1CA1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C5D7B-B103-8E52-149D-748CF36A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AAFBD-215F-8F65-2959-31C25B4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32A26-460C-D1F9-9113-9E26828C9DFB}"/>
              </a:ext>
            </a:extLst>
          </p:cNvPr>
          <p:cNvSpPr txBox="1"/>
          <p:nvPr/>
        </p:nvSpPr>
        <p:spPr>
          <a:xfrm>
            <a:off x="133165" y="5902369"/>
            <a:ext cx="598719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*** p&lt;0.01, ** p&lt;0.05, * p&lt;0.1; </a:t>
            </a:r>
            <a:r>
              <a:rPr lang="en-GB" sz="10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ASC takes 1 if agroforestry system is chosen, 0 if opt-out is chosen</a:t>
            </a:r>
            <a:endParaRPr lang="nl-BE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63C4B49-95EB-6CE3-4614-DB3EA0D00D53}"/>
              </a:ext>
            </a:extLst>
          </p:cNvPr>
          <p:cNvSpPr txBox="1">
            <a:spLocks/>
          </p:cNvSpPr>
          <p:nvPr/>
        </p:nvSpPr>
        <p:spPr>
          <a:xfrm>
            <a:off x="3364801" y="0"/>
            <a:ext cx="4684983" cy="75758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Narrow" panose="020B0606020202030204" pitchFamily="34" charset="0"/>
              </a:rPr>
              <a:t>Results (1) 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F85CC6-D81B-7D9E-2E2C-B99CA4363630}"/>
              </a:ext>
            </a:extLst>
          </p:cNvPr>
          <p:cNvSpPr txBox="1">
            <a:spLocks/>
          </p:cNvSpPr>
          <p:nvPr/>
        </p:nvSpPr>
        <p:spPr>
          <a:xfrm>
            <a:off x="135497" y="968981"/>
            <a:ext cx="5310909" cy="41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Arial Narrow" panose="020B0606020202030204" pitchFamily="34" charset="0"/>
              </a:rPr>
              <a:t>Table 2: Parameter estimates of the MXL and LC models </a:t>
            </a:r>
            <a:endParaRPr lang="nl-BE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5885E2-9E91-F3C1-7EA2-D97975C8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472327"/>
              </p:ext>
            </p:extLst>
          </p:nvPr>
        </p:nvGraphicFramePr>
        <p:xfrm>
          <a:off x="6251356" y="1383752"/>
          <a:ext cx="5807479" cy="415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9E6420-840F-5E05-2A8B-912C92BBDA96}"/>
              </a:ext>
            </a:extLst>
          </p:cNvPr>
          <p:cNvSpPr txBox="1">
            <a:spLocks/>
          </p:cNvSpPr>
          <p:nvPr/>
        </p:nvSpPr>
        <p:spPr>
          <a:xfrm>
            <a:off x="6223665" y="1016931"/>
            <a:ext cx="5310909" cy="41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Arial Narrow" panose="020B0606020202030204" pitchFamily="34" charset="0"/>
              </a:rPr>
              <a:t>Fig. 2: Relative importance of attributes </a:t>
            </a:r>
            <a:endParaRPr lang="nl-BE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93F946-4FC7-BD26-7046-6C534E6C8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99491"/>
              </p:ext>
            </p:extLst>
          </p:nvPr>
        </p:nvGraphicFramePr>
        <p:xfrm>
          <a:off x="230819" y="1291777"/>
          <a:ext cx="5734559" cy="4513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1255">
                  <a:extLst>
                    <a:ext uri="{9D8B030D-6E8A-4147-A177-3AD203B41FA5}">
                      <a16:colId xmlns:a16="http://schemas.microsoft.com/office/drawing/2014/main" val="1970592333"/>
                    </a:ext>
                  </a:extLst>
                </a:gridCol>
                <a:gridCol w="811350">
                  <a:extLst>
                    <a:ext uri="{9D8B030D-6E8A-4147-A177-3AD203B41FA5}">
                      <a16:colId xmlns:a16="http://schemas.microsoft.com/office/drawing/2014/main" val="84660576"/>
                    </a:ext>
                  </a:extLst>
                </a:gridCol>
                <a:gridCol w="811350">
                  <a:extLst>
                    <a:ext uri="{9D8B030D-6E8A-4147-A177-3AD203B41FA5}">
                      <a16:colId xmlns:a16="http://schemas.microsoft.com/office/drawing/2014/main" val="516549983"/>
                    </a:ext>
                  </a:extLst>
                </a:gridCol>
                <a:gridCol w="825302">
                  <a:extLst>
                    <a:ext uri="{9D8B030D-6E8A-4147-A177-3AD203B41FA5}">
                      <a16:colId xmlns:a16="http://schemas.microsoft.com/office/drawing/2014/main" val="1291910587"/>
                    </a:ext>
                  </a:extLst>
                </a:gridCol>
                <a:gridCol w="825302">
                  <a:extLst>
                    <a:ext uri="{9D8B030D-6E8A-4147-A177-3AD203B41FA5}">
                      <a16:colId xmlns:a16="http://schemas.microsoft.com/office/drawing/2014/main" val="1110684436"/>
                    </a:ext>
                  </a:extLst>
                </a:gridCol>
              </a:tblGrid>
              <a:tr h="2410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 Narrow" panose="020B0606020202030204" pitchFamily="34" charset="0"/>
                        </a:rPr>
                        <a:t> Attributes</a:t>
                      </a:r>
                      <a:endParaRPr lang="nl-BE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 Narrow" panose="020B0606020202030204" pitchFamily="34" charset="0"/>
                        </a:rPr>
                        <a:t>         MXL Model </a:t>
                      </a:r>
                      <a:endParaRPr lang="nl-BE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 Narrow" panose="020B0606020202030204" pitchFamily="34" charset="0"/>
                        </a:rPr>
                        <a:t>          LC Model </a:t>
                      </a:r>
                      <a:endParaRPr lang="nl-BE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129675"/>
                  </a:ext>
                </a:extLst>
              </a:tr>
              <a:tr h="24100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Coef.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Std. Dev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Class 1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Class 2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9674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ASC (dummy coded)</a:t>
                      </a:r>
                      <a:r>
                        <a:rPr lang="en-GB" sz="1300" baseline="30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6.283*** 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3.012***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2.281***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3.822***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0581947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Non-fruit trees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0.059** 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0.078*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-0.049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0.283***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7171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Fruit trees 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0.100***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0.175***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0.007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0.455***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290354453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effectLst/>
                          <a:latin typeface="Arial Narrow" panose="020B0606020202030204" pitchFamily="34" charset="0"/>
                        </a:rPr>
                        <a:t>Deep 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roots</a:t>
                      </a:r>
                      <a:r>
                        <a:rPr lang="de-DE" sz="13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small canopy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0.475** 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0.815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-0.079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2.177***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89635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effectLst/>
                          <a:latin typeface="Arial Narrow" panose="020B0606020202030204" pitchFamily="34" charset="0"/>
                        </a:rPr>
                        <a:t>Deep 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roots, wide canopy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-0.051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0.285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0.582***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-3.014***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1799920734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Shallow roots, small canopy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0.569*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0.035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0.711***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2.256***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83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Shallow roots, small canopy        [base]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3229324053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Two extension visits per year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0.307*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1.045**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-0.008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0.125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37413"/>
                  </a:ext>
                </a:extLst>
              </a:tr>
              <a:tr h="30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One extension visit                      [base]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3210049414"/>
                  </a:ext>
                </a:extLst>
              </a:tr>
              <a:tr h="29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Extra labour (days/are)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0.003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0.212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0.160**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0.160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6972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Distance [plot-tree nursery]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0.007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0.117**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0.015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-0.146***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1968004307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Change in maize yield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0.326*** </a:t>
                      </a:r>
                      <a:endParaRPr lang="nl-BE" sz="13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0.212***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0.137***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0.350***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2367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Cost per tree seedling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-0.057*** </a:t>
                      </a:r>
                      <a:endParaRPr lang="nl-BE" sz="13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0.0003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-0.232*** 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133757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Log likelihood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-846.40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-867.49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95663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Class size (% Plots)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>
                          <a:effectLst/>
                          <a:latin typeface="Arial Narrow" panose="020B0606020202030204" pitchFamily="34" charset="0"/>
                        </a:rPr>
                        <a:t>34.5</a:t>
                      </a:r>
                      <a:endParaRPr lang="nl-BE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65.5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/>
                </a:tc>
                <a:extLst>
                  <a:ext uri="{0D108BD9-81ED-4DB2-BD59-A6C34878D82A}">
                    <a16:rowId xmlns:a16="http://schemas.microsoft.com/office/drawing/2014/main" val="104289175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Obs. 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4,872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94" marR="44194" marT="88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5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31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04541-019C-5167-24AA-1C881660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F888-3C59-41BE-8044-F7B76EA2C845}" type="datetime1">
              <a:rPr lang="nl-BE" smtClean="0"/>
              <a:t>11/09/2023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672DE-100D-FABC-ECBF-208B3939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Faculty of Bioscience Engineering, Department of Earth and Environmental Sciences, Division of Bioeconomics.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1F0A9-BD6E-40BC-7211-CD3A2FC7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5939263A-B28B-592D-4DCD-F268DCCAA6D7}"/>
              </a:ext>
            </a:extLst>
          </p:cNvPr>
          <p:cNvSpPr txBox="1">
            <a:spLocks/>
          </p:cNvSpPr>
          <p:nvPr/>
        </p:nvSpPr>
        <p:spPr>
          <a:xfrm>
            <a:off x="3364801" y="0"/>
            <a:ext cx="4684983" cy="75758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Narrow" panose="020B0606020202030204" pitchFamily="34" charset="0"/>
              </a:rPr>
              <a:t>Results (2)  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969AC-ECF7-D551-23CC-7B2D299B739B}"/>
              </a:ext>
            </a:extLst>
          </p:cNvPr>
          <p:cNvSpPr txBox="1">
            <a:spLocks/>
          </p:cNvSpPr>
          <p:nvPr/>
        </p:nvSpPr>
        <p:spPr>
          <a:xfrm>
            <a:off x="796301" y="1017097"/>
            <a:ext cx="5310909" cy="41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Arial Narrow" panose="020B0606020202030204" pitchFamily="34" charset="0"/>
              </a:rPr>
              <a:t>Table 2: Plot characteristics by latent class </a:t>
            </a:r>
            <a:endParaRPr lang="nl-BE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9FD920-3767-8A22-730D-12E25762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15346"/>
              </p:ext>
            </p:extLst>
          </p:nvPr>
        </p:nvGraphicFramePr>
        <p:xfrm>
          <a:off x="860115" y="1413767"/>
          <a:ext cx="7176450" cy="3797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224">
                  <a:extLst>
                    <a:ext uri="{9D8B030D-6E8A-4147-A177-3AD203B41FA5}">
                      <a16:colId xmlns:a16="http://schemas.microsoft.com/office/drawing/2014/main" val="1244244343"/>
                    </a:ext>
                  </a:extLst>
                </a:gridCol>
                <a:gridCol w="1100845">
                  <a:extLst>
                    <a:ext uri="{9D8B030D-6E8A-4147-A177-3AD203B41FA5}">
                      <a16:colId xmlns:a16="http://schemas.microsoft.com/office/drawing/2014/main" val="2284224006"/>
                    </a:ext>
                  </a:extLst>
                </a:gridCol>
                <a:gridCol w="867332">
                  <a:extLst>
                    <a:ext uri="{9D8B030D-6E8A-4147-A177-3AD203B41FA5}">
                      <a16:colId xmlns:a16="http://schemas.microsoft.com/office/drawing/2014/main" val="2219667140"/>
                    </a:ext>
                  </a:extLst>
                </a:gridCol>
                <a:gridCol w="816344">
                  <a:extLst>
                    <a:ext uri="{9D8B030D-6E8A-4147-A177-3AD203B41FA5}">
                      <a16:colId xmlns:a16="http://schemas.microsoft.com/office/drawing/2014/main" val="2342881384"/>
                    </a:ext>
                  </a:extLst>
                </a:gridCol>
                <a:gridCol w="882705">
                  <a:extLst>
                    <a:ext uri="{9D8B030D-6E8A-4147-A177-3AD203B41FA5}">
                      <a16:colId xmlns:a16="http://schemas.microsoft.com/office/drawing/2014/main" val="1496523068"/>
                    </a:ext>
                  </a:extLst>
                </a:gridCol>
              </a:tblGrid>
              <a:tr h="2996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 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sample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1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2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Chi2/t-test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132666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Number of plots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406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266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17175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Plot location (% in Eastern Plateau)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41.4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45.0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39.5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23013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Size of arable land (ha)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0.28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0.27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0.28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073574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Distance from home to plot (Km)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0.92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1.19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0.78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**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400125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Existence of at least 1 (% Yes)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225332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Non-fruit tree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69.5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63.6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72.6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111289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Fruit tree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58.4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52.9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61.3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737414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Non-fruit/ fruit tree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85.7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82.9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87.2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914890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Tree density (trees/ha)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925827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Non-fruit trees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35.2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42.5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31.3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58708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Fruit trees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20.5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14.9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23.4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***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510585"/>
                  </a:ext>
                </a:extLst>
              </a:tr>
              <a:tr h="255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Non-fruit &amp; fruit trees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47.3 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50.1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45.8 </a:t>
                      </a:r>
                      <a:endParaRPr lang="nl-BE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316603"/>
                  </a:ext>
                </a:extLst>
              </a:tr>
              <a:tr h="428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Maize proportion on plots (&gt;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24.4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28.6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22.2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l-BE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7190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EC404F6-5016-E974-D813-ED24EA571285}"/>
              </a:ext>
            </a:extLst>
          </p:cNvPr>
          <p:cNvSpPr txBox="1"/>
          <p:nvPr/>
        </p:nvSpPr>
        <p:spPr>
          <a:xfrm>
            <a:off x="860115" y="5363226"/>
            <a:ext cx="8866460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*** p&lt;0.01, ** p&lt;0.05, * p&lt;0.1 </a:t>
            </a:r>
          </a:p>
        </p:txBody>
      </p:sp>
    </p:spTree>
    <p:extLst>
      <p:ext uri="{BB962C8B-B14F-4D97-AF65-F5344CB8AC3E}">
        <p14:creationId xmlns:p14="http://schemas.microsoft.com/office/powerpoint/2010/main" val="86123911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1144</Words>
  <Application>Microsoft Office PowerPoint</Application>
  <PresentationFormat>Widescreen</PresentationFormat>
  <Paragraphs>275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KU Leuven</vt:lpstr>
      <vt:lpstr>KU Leuven Sedes</vt:lpstr>
      <vt:lpstr>Farmers’ preferences for adopting agroforestry in the Eastern Drylands of Rwanda  </vt:lpstr>
      <vt:lpstr>About Rwanda  </vt:lpstr>
      <vt:lpstr>Context  </vt:lpstr>
      <vt:lpstr>Research questions</vt:lpstr>
      <vt:lpstr>Next  </vt:lpstr>
      <vt:lpstr>Methodology (1) </vt:lpstr>
      <vt:lpstr>Methodology (2) 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2023-09-11T10:14:05Z</dcterms:modified>
</cp:coreProperties>
</file>